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49"/>
  </p:notesMasterIdLst>
  <p:sldIdLst>
    <p:sldId id="256" r:id="rId5"/>
    <p:sldId id="298" r:id="rId6"/>
    <p:sldId id="292" r:id="rId7"/>
    <p:sldId id="387" r:id="rId8"/>
    <p:sldId id="343" r:id="rId9"/>
    <p:sldId id="344" r:id="rId10"/>
    <p:sldId id="345" r:id="rId11"/>
    <p:sldId id="257" r:id="rId12"/>
    <p:sldId id="388" r:id="rId13"/>
    <p:sldId id="332" r:id="rId14"/>
    <p:sldId id="299" r:id="rId15"/>
    <p:sldId id="333" r:id="rId16"/>
    <p:sldId id="389" r:id="rId17"/>
    <p:sldId id="367" r:id="rId18"/>
    <p:sldId id="346" r:id="rId19"/>
    <p:sldId id="347" r:id="rId20"/>
    <p:sldId id="348" r:id="rId21"/>
    <p:sldId id="354" r:id="rId22"/>
    <p:sldId id="309" r:id="rId23"/>
    <p:sldId id="311" r:id="rId24"/>
    <p:sldId id="284" r:id="rId25"/>
    <p:sldId id="390" r:id="rId26"/>
    <p:sldId id="274" r:id="rId27"/>
    <p:sldId id="357" r:id="rId28"/>
    <p:sldId id="286" r:id="rId29"/>
    <p:sldId id="305" r:id="rId30"/>
    <p:sldId id="269" r:id="rId31"/>
    <p:sldId id="313" r:id="rId32"/>
    <p:sldId id="383" r:id="rId33"/>
    <p:sldId id="308" r:id="rId34"/>
    <p:sldId id="353" r:id="rId35"/>
    <p:sldId id="398" r:id="rId36"/>
    <p:sldId id="384" r:id="rId37"/>
    <p:sldId id="399" r:id="rId38"/>
    <p:sldId id="376" r:id="rId39"/>
    <p:sldId id="380" r:id="rId40"/>
    <p:sldId id="378" r:id="rId41"/>
    <p:sldId id="402" r:id="rId42"/>
    <p:sldId id="382" r:id="rId43"/>
    <p:sldId id="400" r:id="rId44"/>
    <p:sldId id="371" r:id="rId45"/>
    <p:sldId id="401" r:id="rId46"/>
    <p:sldId id="340" r:id="rId47"/>
    <p:sldId id="276" r:id="rId48"/>
  </p:sldIdLst>
  <p:sldSz cx="9144000" cy="6858000" type="screen4x3"/>
  <p:notesSz cx="6794500" cy="9931400"/>
  <p:defaultTextStyle>
    <a:defPPr>
      <a:defRPr lang="sv-S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B0F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5384F-950D-4DC8-B6C1-A839B70EE3C4}" v="31" dt="2024-01-09T13:22:39.16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2" autoAdjust="0"/>
    <p:restoredTop sz="90955" autoAdjust="0"/>
  </p:normalViewPr>
  <p:slideViewPr>
    <p:cSldViewPr>
      <p:cViewPr varScale="1">
        <p:scale>
          <a:sx n="61" d="100"/>
          <a:sy n="61" d="100"/>
        </p:scale>
        <p:origin x="1068" y="44"/>
      </p:cViewPr>
      <p:guideLst>
        <p:guide orient="horz" pos="2160"/>
        <p:guide pos="2880"/>
      </p:guideLst>
    </p:cSldViewPr>
  </p:slideViewPr>
  <p:outlineViewPr>
    <p:cViewPr>
      <p:scale>
        <a:sx n="33" d="100"/>
        <a:sy n="33" d="100"/>
      </p:scale>
      <p:origin x="0" y="-16565"/>
    </p:cViewPr>
  </p:outlineViewPr>
  <p:notesTextViewPr>
    <p:cViewPr>
      <p:scale>
        <a:sx n="100" d="100"/>
        <a:sy n="100" d="100"/>
      </p:scale>
      <p:origin x="0" y="0"/>
    </p:cViewPr>
  </p:notesTextViewPr>
  <p:sorterViewPr>
    <p:cViewPr>
      <p:scale>
        <a:sx n="100" d="100"/>
        <a:sy n="100" d="100"/>
      </p:scale>
      <p:origin x="0" y="-3259"/>
    </p:cViewPr>
  </p:sorterViewPr>
  <p:notesViewPr>
    <p:cSldViewPr>
      <p:cViewPr varScale="1">
        <p:scale>
          <a:sx n="60" d="100"/>
          <a:sy n="60" d="100"/>
        </p:scale>
        <p:origin x="327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ACA43-E95D-467D-9A7E-C4A82A4F2FB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sv-SE"/>
        </a:p>
      </dgm:t>
    </dgm:pt>
    <dgm:pt modelId="{72FECF84-BFEA-4DC7-84A8-C717DD652FD2}">
      <dgm:prSet phldrT="[Text]" custT="1"/>
      <dgm:spPr/>
      <dgm:t>
        <a:bodyPr/>
        <a:lstStyle/>
        <a:p>
          <a:r>
            <a:rPr lang="sv-SE" sz="1100" dirty="0"/>
            <a:t>Application</a:t>
          </a:r>
        </a:p>
        <a:p>
          <a:r>
            <a:rPr lang="sv-SE" sz="1100" dirty="0"/>
            <a:t>Deadline: </a:t>
          </a:r>
        </a:p>
        <a:p>
          <a:r>
            <a:rPr lang="sv-SE" sz="1100" dirty="0"/>
            <a:t>Friday January 26 2024</a:t>
          </a:r>
        </a:p>
        <a:p>
          <a:r>
            <a:rPr lang="sv-SE" sz="1100" dirty="0"/>
            <a:t>11.00 AM</a:t>
          </a:r>
        </a:p>
        <a:p>
          <a:r>
            <a:rPr lang="sv-SE" sz="1100" dirty="0"/>
            <a:t>Second round of applications: 7 June 2024</a:t>
          </a:r>
        </a:p>
      </dgm:t>
    </dgm:pt>
    <dgm:pt modelId="{6D429EDD-C60A-4F4E-BE3F-EEE4F63E3728}" type="parTrans" cxnId="{0F0F38B7-C8D9-40C7-B7AC-63A17ED0B852}">
      <dgm:prSet/>
      <dgm:spPr/>
      <dgm:t>
        <a:bodyPr/>
        <a:lstStyle/>
        <a:p>
          <a:endParaRPr lang="sv-SE"/>
        </a:p>
      </dgm:t>
    </dgm:pt>
    <dgm:pt modelId="{62D6289F-A42E-4F9B-89CF-974DE48A7C15}" type="sibTrans" cxnId="{0F0F38B7-C8D9-40C7-B7AC-63A17ED0B852}">
      <dgm:prSet/>
      <dgm:spPr/>
      <dgm:t>
        <a:bodyPr/>
        <a:lstStyle/>
        <a:p>
          <a:endParaRPr lang="sv-SE"/>
        </a:p>
      </dgm:t>
    </dgm:pt>
    <dgm:pt modelId="{BC8CFAA7-5A1E-4154-A745-28C45295EB87}">
      <dgm:prSet phldrT="[Text]"/>
      <dgm:spPr/>
      <dgm:t>
        <a:bodyPr/>
        <a:lstStyle/>
        <a:p>
          <a:endParaRPr lang="sv-SE" dirty="0"/>
        </a:p>
        <a:p>
          <a:r>
            <a:rPr lang="sv-SE" dirty="0"/>
            <a:t>Nomination mail</a:t>
          </a:r>
        </a:p>
      </dgm:t>
    </dgm:pt>
    <dgm:pt modelId="{36518C3A-1B01-4CB2-A920-41D1F0EFCE76}" type="parTrans" cxnId="{304542F3-C4D8-40CD-BB8B-D5EA280118B0}">
      <dgm:prSet/>
      <dgm:spPr/>
      <dgm:t>
        <a:bodyPr/>
        <a:lstStyle/>
        <a:p>
          <a:endParaRPr lang="sv-SE"/>
        </a:p>
      </dgm:t>
    </dgm:pt>
    <dgm:pt modelId="{B823D77B-ACB8-47E9-95A9-70E197A2997D}" type="sibTrans" cxnId="{304542F3-C4D8-40CD-BB8B-D5EA280118B0}">
      <dgm:prSet/>
      <dgm:spPr/>
      <dgm:t>
        <a:bodyPr/>
        <a:lstStyle/>
        <a:p>
          <a:endParaRPr lang="sv-SE"/>
        </a:p>
      </dgm:t>
    </dgm:pt>
    <dgm:pt modelId="{F8602A02-F13B-4598-AA2F-E46461ADB9B3}">
      <dgm:prSet phldrT="[Text]"/>
      <dgm:spPr/>
      <dgm:t>
        <a:bodyPr/>
        <a:lstStyle/>
        <a:p>
          <a:r>
            <a:rPr lang="sv-SE" dirty="0"/>
            <a:t>If </a:t>
          </a:r>
          <a:r>
            <a:rPr lang="sv-SE" dirty="0" err="1"/>
            <a:t>nominated</a:t>
          </a:r>
          <a:r>
            <a:rPr lang="sv-SE" dirty="0"/>
            <a:t>, accept the nomination </a:t>
          </a:r>
          <a:r>
            <a:rPr lang="sv-SE" dirty="0" err="1"/>
            <a:t>before</a:t>
          </a:r>
          <a:r>
            <a:rPr lang="sv-SE" dirty="0"/>
            <a:t> deadline</a:t>
          </a:r>
        </a:p>
      </dgm:t>
    </dgm:pt>
    <dgm:pt modelId="{D9DB36D9-05B3-41E1-999D-3E97B73DC615}" type="parTrans" cxnId="{501814DC-BBAE-463D-BB3B-20DB6726FAD9}">
      <dgm:prSet/>
      <dgm:spPr/>
      <dgm:t>
        <a:bodyPr/>
        <a:lstStyle/>
        <a:p>
          <a:endParaRPr lang="sv-SE"/>
        </a:p>
      </dgm:t>
    </dgm:pt>
    <dgm:pt modelId="{FB49C19B-215B-4CD3-9C6B-2CE2CA381F01}" type="sibTrans" cxnId="{501814DC-BBAE-463D-BB3B-20DB6726FAD9}">
      <dgm:prSet/>
      <dgm:spPr/>
      <dgm:t>
        <a:bodyPr/>
        <a:lstStyle/>
        <a:p>
          <a:endParaRPr lang="sv-SE"/>
        </a:p>
      </dgm:t>
    </dgm:pt>
    <dgm:pt modelId="{B226F1DE-EA4E-415B-919E-45647003DC92}">
      <dgm:prSet phldrT="[Text]"/>
      <dgm:spPr/>
      <dgm:t>
        <a:bodyPr/>
        <a:lstStyle/>
        <a:p>
          <a:r>
            <a:rPr lang="sv-SE" dirty="0"/>
            <a:t>Application to Partner University</a:t>
          </a:r>
        </a:p>
      </dgm:t>
    </dgm:pt>
    <dgm:pt modelId="{535FA7E5-EE67-419E-9006-E59F0CF5D1E1}" type="parTrans" cxnId="{59C9E352-3BAA-4B09-9CD7-6FDB9963BE96}">
      <dgm:prSet/>
      <dgm:spPr/>
      <dgm:t>
        <a:bodyPr/>
        <a:lstStyle/>
        <a:p>
          <a:endParaRPr lang="sv-SE"/>
        </a:p>
      </dgm:t>
    </dgm:pt>
    <dgm:pt modelId="{65689090-63B3-44CF-8736-30ECE0C2EE0B}" type="sibTrans" cxnId="{59C9E352-3BAA-4B09-9CD7-6FDB9963BE96}">
      <dgm:prSet/>
      <dgm:spPr/>
      <dgm:t>
        <a:bodyPr/>
        <a:lstStyle/>
        <a:p>
          <a:endParaRPr lang="sv-SE"/>
        </a:p>
      </dgm:t>
    </dgm:pt>
    <dgm:pt modelId="{829D2FC8-8EDA-4A26-A46C-EF490D209DB3}">
      <dgm:prSet phldrT="[Text]"/>
      <dgm:spPr/>
      <dgm:t>
        <a:bodyPr/>
        <a:lstStyle/>
        <a:p>
          <a:r>
            <a:rPr lang="sv-SE" dirty="0"/>
            <a:t>Please contact your international coordinator </a:t>
          </a:r>
          <a:r>
            <a:rPr lang="sv-SE" dirty="0" err="1"/>
            <a:t>when</a:t>
          </a:r>
          <a:r>
            <a:rPr lang="sv-SE" dirty="0"/>
            <a:t> you </a:t>
          </a:r>
          <a:r>
            <a:rPr lang="sv-SE" dirty="0" err="1"/>
            <a:t>receive</a:t>
          </a:r>
          <a:r>
            <a:rPr lang="sv-SE" dirty="0"/>
            <a:t> your  letter of </a:t>
          </a:r>
          <a:r>
            <a:rPr lang="sv-SE" dirty="0" err="1"/>
            <a:t>acceptance</a:t>
          </a:r>
          <a:r>
            <a:rPr lang="sv-SE" dirty="0"/>
            <a:t>. The international coordinator </a:t>
          </a:r>
          <a:r>
            <a:rPr lang="sv-SE" dirty="0" err="1"/>
            <a:t>will</a:t>
          </a:r>
          <a:r>
            <a:rPr lang="sv-SE" dirty="0"/>
            <a:t> </a:t>
          </a:r>
          <a:r>
            <a:rPr lang="sv-SE" dirty="0" err="1"/>
            <a:t>then</a:t>
          </a:r>
          <a:r>
            <a:rPr lang="sv-SE" dirty="0"/>
            <a:t> </a:t>
          </a:r>
          <a:r>
            <a:rPr lang="sv-SE" dirty="0" err="1"/>
            <a:t>provide</a:t>
          </a:r>
          <a:r>
            <a:rPr lang="sv-SE" dirty="0"/>
            <a:t> the </a:t>
          </a:r>
          <a:r>
            <a:rPr lang="sv-SE" dirty="0" err="1"/>
            <a:t>stipend</a:t>
          </a:r>
          <a:r>
            <a:rPr lang="sv-SE" dirty="0"/>
            <a:t> application and </a:t>
          </a:r>
          <a:r>
            <a:rPr lang="sv-SE" dirty="0" err="1"/>
            <a:t>will</a:t>
          </a:r>
          <a:r>
            <a:rPr lang="sv-SE" dirty="0"/>
            <a:t> </a:t>
          </a:r>
          <a:r>
            <a:rPr lang="sv-SE" dirty="0" err="1"/>
            <a:t>issue</a:t>
          </a:r>
          <a:r>
            <a:rPr lang="sv-SE" dirty="0"/>
            <a:t> your insurance certificate and insurance card</a:t>
          </a:r>
        </a:p>
      </dgm:t>
    </dgm:pt>
    <dgm:pt modelId="{6F10CD13-DF4B-4A49-9EA0-04698168A7A1}" type="parTrans" cxnId="{4E800790-E94B-4FD4-AE01-0394FC924B5A}">
      <dgm:prSet/>
      <dgm:spPr/>
      <dgm:t>
        <a:bodyPr/>
        <a:lstStyle/>
        <a:p>
          <a:endParaRPr lang="sv-SE"/>
        </a:p>
      </dgm:t>
    </dgm:pt>
    <dgm:pt modelId="{D6FC98FC-2C5C-4BA4-8F3F-6AFE5F713DA9}" type="sibTrans" cxnId="{4E800790-E94B-4FD4-AE01-0394FC924B5A}">
      <dgm:prSet/>
      <dgm:spPr/>
      <dgm:t>
        <a:bodyPr/>
        <a:lstStyle/>
        <a:p>
          <a:endParaRPr lang="sv-SE"/>
        </a:p>
      </dgm:t>
    </dgm:pt>
    <dgm:pt modelId="{7CD6F405-098F-4945-BE82-16944A4A9E10}">
      <dgm:prSet phldrT="[Text]"/>
      <dgm:spPr/>
      <dgm:t>
        <a:bodyPr/>
        <a:lstStyle/>
        <a:p>
          <a:r>
            <a:rPr lang="sv-SE" dirty="0"/>
            <a:t>The international coordinator </a:t>
          </a:r>
          <a:r>
            <a:rPr lang="sv-SE" dirty="0" err="1"/>
            <a:t>will</a:t>
          </a:r>
          <a:r>
            <a:rPr lang="sv-SE" dirty="0"/>
            <a:t> </a:t>
          </a:r>
          <a:r>
            <a:rPr lang="sv-SE" dirty="0" err="1"/>
            <a:t>officially</a:t>
          </a:r>
          <a:r>
            <a:rPr lang="sv-SE" dirty="0"/>
            <a:t> </a:t>
          </a:r>
          <a:r>
            <a:rPr lang="sv-SE" dirty="0" err="1"/>
            <a:t>nominate</a:t>
          </a:r>
          <a:r>
            <a:rPr lang="sv-SE" dirty="0"/>
            <a:t> you to our partner</a:t>
          </a:r>
        </a:p>
      </dgm:t>
    </dgm:pt>
    <dgm:pt modelId="{9D684D2E-D31E-4268-8E95-501991E7B6DD}" type="parTrans" cxnId="{03448618-175E-4C1C-BACE-8D7A8EB86258}">
      <dgm:prSet/>
      <dgm:spPr/>
      <dgm:t>
        <a:bodyPr/>
        <a:lstStyle/>
        <a:p>
          <a:endParaRPr lang="sv-SE"/>
        </a:p>
      </dgm:t>
    </dgm:pt>
    <dgm:pt modelId="{00572A4E-D2D9-4C88-8C44-55CD342B810D}" type="sibTrans" cxnId="{03448618-175E-4C1C-BACE-8D7A8EB86258}">
      <dgm:prSet/>
      <dgm:spPr/>
      <dgm:t>
        <a:bodyPr/>
        <a:lstStyle/>
        <a:p>
          <a:endParaRPr lang="sv-SE"/>
        </a:p>
      </dgm:t>
    </dgm:pt>
    <dgm:pt modelId="{B9F77E04-16CE-43D2-A466-EEEBDCC31133}">
      <dgm:prSet phldrT="[Text]"/>
      <dgm:spPr/>
      <dgm:t>
        <a:bodyPr/>
        <a:lstStyle/>
        <a:p>
          <a:r>
            <a:rPr lang="sv-SE" dirty="0"/>
            <a:t>You will then </a:t>
          </a:r>
          <a:r>
            <a:rPr lang="sv-SE" dirty="0" err="1"/>
            <a:t>apply</a:t>
          </a:r>
          <a:r>
            <a:rPr lang="sv-SE" dirty="0"/>
            <a:t> </a:t>
          </a:r>
          <a:r>
            <a:rPr lang="sv-SE" dirty="0" err="1"/>
            <a:t>directly</a:t>
          </a:r>
          <a:r>
            <a:rPr lang="sv-SE" dirty="0"/>
            <a:t> to our partner university. </a:t>
          </a:r>
        </a:p>
      </dgm:t>
    </dgm:pt>
    <dgm:pt modelId="{6B7C958D-1A9A-4D8E-BD6E-CAD667531C7C}" type="parTrans" cxnId="{8ECBC92E-A7BA-40B6-B49C-85B6C1C14485}">
      <dgm:prSet/>
      <dgm:spPr/>
      <dgm:t>
        <a:bodyPr/>
        <a:lstStyle/>
        <a:p>
          <a:endParaRPr lang="sv-SE"/>
        </a:p>
      </dgm:t>
    </dgm:pt>
    <dgm:pt modelId="{6074BFD6-2918-4388-A555-93D07AD28952}" type="sibTrans" cxnId="{8ECBC92E-A7BA-40B6-B49C-85B6C1C14485}">
      <dgm:prSet/>
      <dgm:spPr/>
      <dgm:t>
        <a:bodyPr/>
        <a:lstStyle/>
        <a:p>
          <a:endParaRPr lang="sv-SE"/>
        </a:p>
      </dgm:t>
    </dgm:pt>
    <dgm:pt modelId="{9C62658F-AE1B-4594-AC21-FB0453AC8EC7}" type="pres">
      <dgm:prSet presAssocID="{817ACA43-E95D-467D-9A7E-C4A82A4F2FBA}" presName="Name0" presStyleCnt="0">
        <dgm:presLayoutVars>
          <dgm:dir/>
          <dgm:resizeHandles val="exact"/>
        </dgm:presLayoutVars>
      </dgm:prSet>
      <dgm:spPr/>
    </dgm:pt>
    <dgm:pt modelId="{E9E9E577-DD23-406A-BF93-9E6438B4E93F}" type="pres">
      <dgm:prSet presAssocID="{72FECF84-BFEA-4DC7-84A8-C717DD652FD2}" presName="composite" presStyleCnt="0"/>
      <dgm:spPr/>
    </dgm:pt>
    <dgm:pt modelId="{63914E68-0B7B-4F61-86C2-4ED9EC33FDFF}" type="pres">
      <dgm:prSet presAssocID="{72FECF84-BFEA-4DC7-84A8-C717DD652FD2}"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60DA3E4A-88B3-4ED8-8BCC-24D463B08E1A}" type="pres">
      <dgm:prSet presAssocID="{72FECF84-BFEA-4DC7-84A8-C717DD652FD2}" presName="txNode" presStyleLbl="node1" presStyleIdx="0" presStyleCnt="3">
        <dgm:presLayoutVars>
          <dgm:bulletEnabled val="1"/>
        </dgm:presLayoutVars>
      </dgm:prSet>
      <dgm:spPr/>
    </dgm:pt>
    <dgm:pt modelId="{19593CE3-5207-4893-A7E2-D04464F04BC6}" type="pres">
      <dgm:prSet presAssocID="{62D6289F-A42E-4F9B-89CF-974DE48A7C15}" presName="sibTrans" presStyleLbl="sibTrans2D1" presStyleIdx="0" presStyleCnt="2"/>
      <dgm:spPr/>
    </dgm:pt>
    <dgm:pt modelId="{4C2A832C-8FFA-41B7-9967-EF33DFFEF629}" type="pres">
      <dgm:prSet presAssocID="{62D6289F-A42E-4F9B-89CF-974DE48A7C15}" presName="connTx" presStyleLbl="sibTrans2D1" presStyleIdx="0" presStyleCnt="2"/>
      <dgm:spPr/>
    </dgm:pt>
    <dgm:pt modelId="{C1F01588-D088-4012-A9A6-8B6E89357485}" type="pres">
      <dgm:prSet presAssocID="{BC8CFAA7-5A1E-4154-A745-28C45295EB87}" presName="composite" presStyleCnt="0"/>
      <dgm:spPr/>
    </dgm:pt>
    <dgm:pt modelId="{98C54B19-DC80-483D-B2B6-0366909D5E4A}" type="pres">
      <dgm:prSet presAssocID="{BC8CFAA7-5A1E-4154-A745-28C45295EB87}" presName="imagSh"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16B3E333-408E-439E-87B0-B089DA4D57A6}" type="pres">
      <dgm:prSet presAssocID="{BC8CFAA7-5A1E-4154-A745-28C45295EB87}" presName="txNode" presStyleLbl="node1" presStyleIdx="1" presStyleCnt="3">
        <dgm:presLayoutVars>
          <dgm:bulletEnabled val="1"/>
        </dgm:presLayoutVars>
      </dgm:prSet>
      <dgm:spPr/>
    </dgm:pt>
    <dgm:pt modelId="{1B7F4791-2F12-4F44-9871-23A83FFB6752}" type="pres">
      <dgm:prSet presAssocID="{B823D77B-ACB8-47E9-95A9-70E197A2997D}" presName="sibTrans" presStyleLbl="sibTrans2D1" presStyleIdx="1" presStyleCnt="2"/>
      <dgm:spPr/>
    </dgm:pt>
    <dgm:pt modelId="{98136A92-4A33-40B4-859A-4AE01B44E605}" type="pres">
      <dgm:prSet presAssocID="{B823D77B-ACB8-47E9-95A9-70E197A2997D}" presName="connTx" presStyleLbl="sibTrans2D1" presStyleIdx="1" presStyleCnt="2"/>
      <dgm:spPr/>
    </dgm:pt>
    <dgm:pt modelId="{47A465A1-27BB-4B50-881A-D086D98F58DA}" type="pres">
      <dgm:prSet presAssocID="{B226F1DE-EA4E-415B-919E-45647003DC92}" presName="composite" presStyleCnt="0"/>
      <dgm:spPr/>
    </dgm:pt>
    <dgm:pt modelId="{93359300-D184-45D1-B1B5-97C918259C37}" type="pres">
      <dgm:prSet presAssocID="{B226F1DE-EA4E-415B-919E-45647003DC92}" presName="imagSh"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D1399DA4-0831-453D-BAB7-9E32D61588F7}" type="pres">
      <dgm:prSet presAssocID="{B226F1DE-EA4E-415B-919E-45647003DC92}" presName="txNode" presStyleLbl="node1" presStyleIdx="2" presStyleCnt="3">
        <dgm:presLayoutVars>
          <dgm:bulletEnabled val="1"/>
        </dgm:presLayoutVars>
      </dgm:prSet>
      <dgm:spPr/>
    </dgm:pt>
  </dgm:ptLst>
  <dgm:cxnLst>
    <dgm:cxn modelId="{5E8CE807-D6FD-489C-9AD9-3B4C5E4BE972}" type="presOf" srcId="{B823D77B-ACB8-47E9-95A9-70E197A2997D}" destId="{1B7F4791-2F12-4F44-9871-23A83FFB6752}" srcOrd="0" destOrd="0" presId="urn:microsoft.com/office/officeart/2005/8/layout/hProcess10"/>
    <dgm:cxn modelId="{03448618-175E-4C1C-BACE-8D7A8EB86258}" srcId="{BC8CFAA7-5A1E-4154-A745-28C45295EB87}" destId="{7CD6F405-098F-4945-BE82-16944A4A9E10}" srcOrd="1" destOrd="0" parTransId="{9D684D2E-D31E-4268-8E95-501991E7B6DD}" sibTransId="{00572A4E-D2D9-4C88-8C44-55CD342B810D}"/>
    <dgm:cxn modelId="{45AC4024-B9F2-4529-A1F6-B42420BEF739}" type="presOf" srcId="{B9F77E04-16CE-43D2-A466-EEEBDCC31133}" destId="{16B3E333-408E-439E-87B0-B089DA4D57A6}" srcOrd="0" destOrd="3" presId="urn:microsoft.com/office/officeart/2005/8/layout/hProcess10"/>
    <dgm:cxn modelId="{8ECBC92E-A7BA-40B6-B49C-85B6C1C14485}" srcId="{BC8CFAA7-5A1E-4154-A745-28C45295EB87}" destId="{B9F77E04-16CE-43D2-A466-EEEBDCC31133}" srcOrd="2" destOrd="0" parTransId="{6B7C958D-1A9A-4D8E-BD6E-CAD667531C7C}" sibTransId="{6074BFD6-2918-4388-A555-93D07AD28952}"/>
    <dgm:cxn modelId="{7560776B-B105-435E-B70B-A37367BC77DE}" type="presOf" srcId="{F8602A02-F13B-4598-AA2F-E46461ADB9B3}" destId="{16B3E333-408E-439E-87B0-B089DA4D57A6}" srcOrd="0" destOrd="1" presId="urn:microsoft.com/office/officeart/2005/8/layout/hProcess10"/>
    <dgm:cxn modelId="{0AA47D52-762F-4ECB-B0A9-B418FD59D543}" type="presOf" srcId="{72FECF84-BFEA-4DC7-84A8-C717DD652FD2}" destId="{60DA3E4A-88B3-4ED8-8BCC-24D463B08E1A}" srcOrd="0" destOrd="0" presId="urn:microsoft.com/office/officeart/2005/8/layout/hProcess10"/>
    <dgm:cxn modelId="{59C9E352-3BAA-4B09-9CD7-6FDB9963BE96}" srcId="{817ACA43-E95D-467D-9A7E-C4A82A4F2FBA}" destId="{B226F1DE-EA4E-415B-919E-45647003DC92}" srcOrd="2" destOrd="0" parTransId="{535FA7E5-EE67-419E-9006-E59F0CF5D1E1}" sibTransId="{65689090-63B3-44CF-8736-30ECE0C2EE0B}"/>
    <dgm:cxn modelId="{D2EB6A7A-9C9F-496E-A253-A907059AFBE4}" type="presOf" srcId="{817ACA43-E95D-467D-9A7E-C4A82A4F2FBA}" destId="{9C62658F-AE1B-4594-AC21-FB0453AC8EC7}" srcOrd="0" destOrd="0" presId="urn:microsoft.com/office/officeart/2005/8/layout/hProcess10"/>
    <dgm:cxn modelId="{4E800790-E94B-4FD4-AE01-0394FC924B5A}" srcId="{B226F1DE-EA4E-415B-919E-45647003DC92}" destId="{829D2FC8-8EDA-4A26-A46C-EF490D209DB3}" srcOrd="0" destOrd="0" parTransId="{6F10CD13-DF4B-4A49-9EA0-04698168A7A1}" sibTransId="{D6FC98FC-2C5C-4BA4-8F3F-6AFE5F713DA9}"/>
    <dgm:cxn modelId="{3CDA0E97-DF48-4C7A-B083-D30B8934EB28}" type="presOf" srcId="{62D6289F-A42E-4F9B-89CF-974DE48A7C15}" destId="{19593CE3-5207-4893-A7E2-D04464F04BC6}" srcOrd="0" destOrd="0" presId="urn:microsoft.com/office/officeart/2005/8/layout/hProcess10"/>
    <dgm:cxn modelId="{1AAB32A7-5BDB-4F2C-AB01-E1327AAD4F78}" type="presOf" srcId="{62D6289F-A42E-4F9B-89CF-974DE48A7C15}" destId="{4C2A832C-8FFA-41B7-9967-EF33DFFEF629}" srcOrd="1" destOrd="0" presId="urn:microsoft.com/office/officeart/2005/8/layout/hProcess10"/>
    <dgm:cxn modelId="{4EE5DAA8-10F2-4D71-A1F6-BE48051CD903}" type="presOf" srcId="{7CD6F405-098F-4945-BE82-16944A4A9E10}" destId="{16B3E333-408E-439E-87B0-B089DA4D57A6}" srcOrd="0" destOrd="2" presId="urn:microsoft.com/office/officeart/2005/8/layout/hProcess10"/>
    <dgm:cxn modelId="{0F0F38B7-C8D9-40C7-B7AC-63A17ED0B852}" srcId="{817ACA43-E95D-467D-9A7E-C4A82A4F2FBA}" destId="{72FECF84-BFEA-4DC7-84A8-C717DD652FD2}" srcOrd="0" destOrd="0" parTransId="{6D429EDD-C60A-4F4E-BE3F-EEE4F63E3728}" sibTransId="{62D6289F-A42E-4F9B-89CF-974DE48A7C15}"/>
    <dgm:cxn modelId="{B30042C1-DEE4-4890-9C3E-2CDE7647A941}" type="presOf" srcId="{B823D77B-ACB8-47E9-95A9-70E197A2997D}" destId="{98136A92-4A33-40B4-859A-4AE01B44E605}" srcOrd="1" destOrd="0" presId="urn:microsoft.com/office/officeart/2005/8/layout/hProcess10"/>
    <dgm:cxn modelId="{CD1C15D5-83E5-42ED-A5C6-C6D41F18623E}" type="presOf" srcId="{B226F1DE-EA4E-415B-919E-45647003DC92}" destId="{D1399DA4-0831-453D-BAB7-9E32D61588F7}" srcOrd="0" destOrd="0" presId="urn:microsoft.com/office/officeart/2005/8/layout/hProcess10"/>
    <dgm:cxn modelId="{501814DC-BBAE-463D-BB3B-20DB6726FAD9}" srcId="{BC8CFAA7-5A1E-4154-A745-28C45295EB87}" destId="{F8602A02-F13B-4598-AA2F-E46461ADB9B3}" srcOrd="0" destOrd="0" parTransId="{D9DB36D9-05B3-41E1-999D-3E97B73DC615}" sibTransId="{FB49C19B-215B-4CD3-9C6B-2CE2CA381F01}"/>
    <dgm:cxn modelId="{E5EE30DE-1C8E-4504-9C9A-318F15DA2E10}" type="presOf" srcId="{BC8CFAA7-5A1E-4154-A745-28C45295EB87}" destId="{16B3E333-408E-439E-87B0-B089DA4D57A6}" srcOrd="0" destOrd="0" presId="urn:microsoft.com/office/officeart/2005/8/layout/hProcess10"/>
    <dgm:cxn modelId="{585AB7EF-59B8-456F-A1A6-75EC3749A554}" type="presOf" srcId="{829D2FC8-8EDA-4A26-A46C-EF490D209DB3}" destId="{D1399DA4-0831-453D-BAB7-9E32D61588F7}" srcOrd="0" destOrd="1" presId="urn:microsoft.com/office/officeart/2005/8/layout/hProcess10"/>
    <dgm:cxn modelId="{304542F3-C4D8-40CD-BB8B-D5EA280118B0}" srcId="{817ACA43-E95D-467D-9A7E-C4A82A4F2FBA}" destId="{BC8CFAA7-5A1E-4154-A745-28C45295EB87}" srcOrd="1" destOrd="0" parTransId="{36518C3A-1B01-4CB2-A920-41D1F0EFCE76}" sibTransId="{B823D77B-ACB8-47E9-95A9-70E197A2997D}"/>
    <dgm:cxn modelId="{945DE605-4F30-494B-8CFF-1D20206ABCB9}" type="presParOf" srcId="{9C62658F-AE1B-4594-AC21-FB0453AC8EC7}" destId="{E9E9E577-DD23-406A-BF93-9E6438B4E93F}" srcOrd="0" destOrd="0" presId="urn:microsoft.com/office/officeart/2005/8/layout/hProcess10"/>
    <dgm:cxn modelId="{45530BF6-C51D-4337-A746-C912CCB6A274}" type="presParOf" srcId="{E9E9E577-DD23-406A-BF93-9E6438B4E93F}" destId="{63914E68-0B7B-4F61-86C2-4ED9EC33FDFF}" srcOrd="0" destOrd="0" presId="urn:microsoft.com/office/officeart/2005/8/layout/hProcess10"/>
    <dgm:cxn modelId="{50BF4FD0-4BDF-4D65-8A99-25579280DD96}" type="presParOf" srcId="{E9E9E577-DD23-406A-BF93-9E6438B4E93F}" destId="{60DA3E4A-88B3-4ED8-8BCC-24D463B08E1A}" srcOrd="1" destOrd="0" presId="urn:microsoft.com/office/officeart/2005/8/layout/hProcess10"/>
    <dgm:cxn modelId="{02F5AA68-89B9-42E7-A0E4-CD7A6A4DAC29}" type="presParOf" srcId="{9C62658F-AE1B-4594-AC21-FB0453AC8EC7}" destId="{19593CE3-5207-4893-A7E2-D04464F04BC6}" srcOrd="1" destOrd="0" presId="urn:microsoft.com/office/officeart/2005/8/layout/hProcess10"/>
    <dgm:cxn modelId="{B3D075C6-E0ED-4636-A2C0-B929880DDFBB}" type="presParOf" srcId="{19593CE3-5207-4893-A7E2-D04464F04BC6}" destId="{4C2A832C-8FFA-41B7-9967-EF33DFFEF629}" srcOrd="0" destOrd="0" presId="urn:microsoft.com/office/officeart/2005/8/layout/hProcess10"/>
    <dgm:cxn modelId="{87565781-D0DB-48B6-A4C5-7A779C3E1158}" type="presParOf" srcId="{9C62658F-AE1B-4594-AC21-FB0453AC8EC7}" destId="{C1F01588-D088-4012-A9A6-8B6E89357485}" srcOrd="2" destOrd="0" presId="urn:microsoft.com/office/officeart/2005/8/layout/hProcess10"/>
    <dgm:cxn modelId="{65AC2ADC-0830-4CA0-83A3-9638589AD4C6}" type="presParOf" srcId="{C1F01588-D088-4012-A9A6-8B6E89357485}" destId="{98C54B19-DC80-483D-B2B6-0366909D5E4A}" srcOrd="0" destOrd="0" presId="urn:microsoft.com/office/officeart/2005/8/layout/hProcess10"/>
    <dgm:cxn modelId="{D9B1ABE6-A0C9-4521-81AA-5A0EAF877F22}" type="presParOf" srcId="{C1F01588-D088-4012-A9A6-8B6E89357485}" destId="{16B3E333-408E-439E-87B0-B089DA4D57A6}" srcOrd="1" destOrd="0" presId="urn:microsoft.com/office/officeart/2005/8/layout/hProcess10"/>
    <dgm:cxn modelId="{33C9137D-2256-41FB-9EC3-5C6C0A8E6628}" type="presParOf" srcId="{9C62658F-AE1B-4594-AC21-FB0453AC8EC7}" destId="{1B7F4791-2F12-4F44-9871-23A83FFB6752}" srcOrd="3" destOrd="0" presId="urn:microsoft.com/office/officeart/2005/8/layout/hProcess10"/>
    <dgm:cxn modelId="{C3A3721F-1B25-4172-8511-1B3277A3741E}" type="presParOf" srcId="{1B7F4791-2F12-4F44-9871-23A83FFB6752}" destId="{98136A92-4A33-40B4-859A-4AE01B44E605}" srcOrd="0" destOrd="0" presId="urn:microsoft.com/office/officeart/2005/8/layout/hProcess10"/>
    <dgm:cxn modelId="{09893890-5EE3-4226-902E-514CB2677FB2}" type="presParOf" srcId="{9C62658F-AE1B-4594-AC21-FB0453AC8EC7}" destId="{47A465A1-27BB-4B50-881A-D086D98F58DA}" srcOrd="4" destOrd="0" presId="urn:microsoft.com/office/officeart/2005/8/layout/hProcess10"/>
    <dgm:cxn modelId="{48BB45F1-7C9A-40E8-9449-E47570032950}" type="presParOf" srcId="{47A465A1-27BB-4B50-881A-D086D98F58DA}" destId="{93359300-D184-45D1-B1B5-97C918259C37}" srcOrd="0" destOrd="0" presId="urn:microsoft.com/office/officeart/2005/8/layout/hProcess10"/>
    <dgm:cxn modelId="{1E730FA3-1DE6-49CC-940F-9EA74B852D60}" type="presParOf" srcId="{47A465A1-27BB-4B50-881A-D086D98F58DA}" destId="{D1399DA4-0831-453D-BAB7-9E32D61588F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EE06A8-36EC-4AF2-BF10-102A22D6046E}" type="doc">
      <dgm:prSet loTypeId="urn:microsoft.com/office/officeart/2005/8/layout/arrow2" loCatId="process" qsTypeId="urn:microsoft.com/office/officeart/2005/8/quickstyle/simple1" qsCatId="simple" csTypeId="urn:microsoft.com/office/officeart/2005/8/colors/accent1_2" csCatId="accent1" phldr="1"/>
      <dgm:spPr/>
    </dgm:pt>
    <dgm:pt modelId="{1DD445DE-F873-4134-B090-DA7B0B76C1BC}">
      <dgm:prSet phldrT="[Text]"/>
      <dgm:spPr/>
      <dgm:t>
        <a:bodyPr/>
        <a:lstStyle/>
        <a:p>
          <a:r>
            <a:rPr lang="sv-SE" dirty="0">
              <a:latin typeface="Calibri Light" panose="020F0302020204030204" pitchFamily="34" charset="0"/>
              <a:cs typeface="Calibri Light" panose="020F0302020204030204" pitchFamily="34" charset="0"/>
            </a:rPr>
            <a:t>Prepare your Letter of Motivation</a:t>
          </a:r>
        </a:p>
      </dgm:t>
    </dgm:pt>
    <dgm:pt modelId="{A1072168-B900-40A4-8389-7C5443E7BA3A}" type="parTrans" cxnId="{2044020B-C8A3-45BB-BA9B-0747EC5DF10A}">
      <dgm:prSet/>
      <dgm:spPr/>
      <dgm:t>
        <a:bodyPr/>
        <a:lstStyle/>
        <a:p>
          <a:endParaRPr lang="sv-SE"/>
        </a:p>
      </dgm:t>
    </dgm:pt>
    <dgm:pt modelId="{62EA4853-6746-4B67-94A6-25476DAE53C9}" type="sibTrans" cxnId="{2044020B-C8A3-45BB-BA9B-0747EC5DF10A}">
      <dgm:prSet/>
      <dgm:spPr/>
      <dgm:t>
        <a:bodyPr/>
        <a:lstStyle/>
        <a:p>
          <a:endParaRPr lang="sv-SE"/>
        </a:p>
      </dgm:t>
    </dgm:pt>
    <dgm:pt modelId="{FCBB65EF-4BBA-45D4-AD0C-199FB546573F}">
      <dgm:prSet phldrT="[Text]"/>
      <dgm:spPr/>
      <dgm:t>
        <a:bodyPr/>
        <a:lstStyle/>
        <a:p>
          <a:r>
            <a:rPr lang="sv-SE" dirty="0" err="1">
              <a:latin typeface="Calibri Light" panose="020F0302020204030204" pitchFamily="34" charset="0"/>
              <a:cs typeface="Calibri Light" panose="020F0302020204030204" pitchFamily="34" charset="0"/>
            </a:rPr>
            <a:t>Write</a:t>
          </a:r>
          <a:r>
            <a:rPr lang="sv-SE" dirty="0">
              <a:latin typeface="Calibri Light" panose="020F0302020204030204" pitchFamily="34" charset="0"/>
              <a:cs typeface="Calibri Light" panose="020F0302020204030204" pitchFamily="34" charset="0"/>
            </a:rPr>
            <a:t> your CV and </a:t>
          </a:r>
          <a:r>
            <a:rPr lang="sv-SE" dirty="0" err="1">
              <a:latin typeface="Calibri Light" panose="020F0302020204030204" pitchFamily="34" charset="0"/>
              <a:cs typeface="Calibri Light" panose="020F0302020204030204" pitchFamily="34" charset="0"/>
            </a:rPr>
            <a:t>download</a:t>
          </a:r>
          <a:r>
            <a:rPr lang="sv-SE" dirty="0">
              <a:latin typeface="Calibri Light" panose="020F0302020204030204" pitchFamily="34" charset="0"/>
              <a:cs typeface="Calibri Light" panose="020F0302020204030204" pitchFamily="34" charset="0"/>
            </a:rPr>
            <a:t> your Transcript of Records from Ladok</a:t>
          </a:r>
        </a:p>
      </dgm:t>
    </dgm:pt>
    <dgm:pt modelId="{B81C89BB-0480-4300-AD97-5BA50795832C}" type="parTrans" cxnId="{811E3C71-D902-4743-BD41-E242968906B6}">
      <dgm:prSet/>
      <dgm:spPr/>
      <dgm:t>
        <a:bodyPr/>
        <a:lstStyle/>
        <a:p>
          <a:endParaRPr lang="sv-SE"/>
        </a:p>
      </dgm:t>
    </dgm:pt>
    <dgm:pt modelId="{ACD7236A-22BC-424D-BB40-584758A4761D}" type="sibTrans" cxnId="{811E3C71-D902-4743-BD41-E242968906B6}">
      <dgm:prSet/>
      <dgm:spPr/>
      <dgm:t>
        <a:bodyPr/>
        <a:lstStyle/>
        <a:p>
          <a:endParaRPr lang="sv-SE"/>
        </a:p>
      </dgm:t>
    </dgm:pt>
    <dgm:pt modelId="{46477C80-E58D-40CD-B5D4-2844A0863C64}">
      <dgm:prSet phldrT="[Text]"/>
      <dgm:spPr/>
      <dgm:t>
        <a:bodyPr/>
        <a:lstStyle/>
        <a:p>
          <a:r>
            <a:rPr lang="sv-SE" dirty="0" err="1">
              <a:latin typeface="Calibri Light" panose="020F0302020204030204" pitchFamily="34" charset="0"/>
              <a:cs typeface="Calibri Light" panose="020F0302020204030204" pitchFamily="34" charset="0"/>
            </a:rPr>
            <a:t>Fill</a:t>
          </a:r>
          <a:r>
            <a:rPr lang="sv-SE" dirty="0">
              <a:latin typeface="Calibri Light" panose="020F0302020204030204" pitchFamily="34" charset="0"/>
              <a:cs typeface="Calibri Light" panose="020F0302020204030204" pitchFamily="34" charset="0"/>
            </a:rPr>
            <a:t> in the application form online</a:t>
          </a:r>
        </a:p>
      </dgm:t>
    </dgm:pt>
    <dgm:pt modelId="{81EBB897-0955-40A1-966A-A90368DF9F4F}" type="parTrans" cxnId="{04027FD7-6A1C-4974-BB5C-E482C9EB59AC}">
      <dgm:prSet/>
      <dgm:spPr/>
      <dgm:t>
        <a:bodyPr/>
        <a:lstStyle/>
        <a:p>
          <a:endParaRPr lang="sv-SE"/>
        </a:p>
      </dgm:t>
    </dgm:pt>
    <dgm:pt modelId="{D67C26D9-2C3A-4420-B937-4F2CFEFC9A15}" type="sibTrans" cxnId="{04027FD7-6A1C-4974-BB5C-E482C9EB59AC}">
      <dgm:prSet/>
      <dgm:spPr/>
      <dgm:t>
        <a:bodyPr/>
        <a:lstStyle/>
        <a:p>
          <a:endParaRPr lang="sv-SE"/>
        </a:p>
      </dgm:t>
    </dgm:pt>
    <dgm:pt modelId="{3249F793-4A77-4BA6-B98D-45667EEC28ED}" type="pres">
      <dgm:prSet presAssocID="{E9EE06A8-36EC-4AF2-BF10-102A22D6046E}" presName="arrowDiagram" presStyleCnt="0">
        <dgm:presLayoutVars>
          <dgm:chMax val="5"/>
          <dgm:dir/>
          <dgm:resizeHandles val="exact"/>
        </dgm:presLayoutVars>
      </dgm:prSet>
      <dgm:spPr/>
    </dgm:pt>
    <dgm:pt modelId="{7348D417-1CA3-46A4-9C8C-D5872CADE24E}" type="pres">
      <dgm:prSet presAssocID="{E9EE06A8-36EC-4AF2-BF10-102A22D6046E}" presName="arrow" presStyleLbl="bgShp" presStyleIdx="0" presStyleCnt="1"/>
      <dgm:spPr/>
    </dgm:pt>
    <dgm:pt modelId="{D55CB4D7-4F7F-42CB-A047-7E5B10AEEB14}" type="pres">
      <dgm:prSet presAssocID="{E9EE06A8-36EC-4AF2-BF10-102A22D6046E}" presName="arrowDiagram3" presStyleCnt="0"/>
      <dgm:spPr/>
    </dgm:pt>
    <dgm:pt modelId="{5E0F4884-A029-4838-AA43-1444449D60FF}" type="pres">
      <dgm:prSet presAssocID="{1DD445DE-F873-4134-B090-DA7B0B76C1BC}" presName="bullet3a" presStyleLbl="node1" presStyleIdx="0" presStyleCnt="3"/>
      <dgm:spPr/>
    </dgm:pt>
    <dgm:pt modelId="{03BCBDF3-4C31-4E44-BFD8-C9C99EE80A2F}" type="pres">
      <dgm:prSet presAssocID="{1DD445DE-F873-4134-B090-DA7B0B76C1BC}" presName="textBox3a" presStyleLbl="revTx" presStyleIdx="0" presStyleCnt="3">
        <dgm:presLayoutVars>
          <dgm:bulletEnabled val="1"/>
        </dgm:presLayoutVars>
      </dgm:prSet>
      <dgm:spPr/>
    </dgm:pt>
    <dgm:pt modelId="{6026C6AD-779A-4C8B-A068-92EFBB170938}" type="pres">
      <dgm:prSet presAssocID="{FCBB65EF-4BBA-45D4-AD0C-199FB546573F}" presName="bullet3b" presStyleLbl="node1" presStyleIdx="1" presStyleCnt="3"/>
      <dgm:spPr/>
    </dgm:pt>
    <dgm:pt modelId="{4BF40E11-DECD-4BF7-87D3-DF614EF7ECEA}" type="pres">
      <dgm:prSet presAssocID="{FCBB65EF-4BBA-45D4-AD0C-199FB546573F}" presName="textBox3b" presStyleLbl="revTx" presStyleIdx="1" presStyleCnt="3">
        <dgm:presLayoutVars>
          <dgm:bulletEnabled val="1"/>
        </dgm:presLayoutVars>
      </dgm:prSet>
      <dgm:spPr/>
    </dgm:pt>
    <dgm:pt modelId="{A4EAC7B0-4A38-48E4-9DFB-45F4992E4E86}" type="pres">
      <dgm:prSet presAssocID="{46477C80-E58D-40CD-B5D4-2844A0863C64}" presName="bullet3c" presStyleLbl="node1" presStyleIdx="2" presStyleCnt="3"/>
      <dgm:spPr/>
    </dgm:pt>
    <dgm:pt modelId="{47D8FFAF-06C6-44FE-91A5-9CDF1AB3CA79}" type="pres">
      <dgm:prSet presAssocID="{46477C80-E58D-40CD-B5D4-2844A0863C64}" presName="textBox3c" presStyleLbl="revTx" presStyleIdx="2" presStyleCnt="3">
        <dgm:presLayoutVars>
          <dgm:bulletEnabled val="1"/>
        </dgm:presLayoutVars>
      </dgm:prSet>
      <dgm:spPr/>
    </dgm:pt>
  </dgm:ptLst>
  <dgm:cxnLst>
    <dgm:cxn modelId="{2044020B-C8A3-45BB-BA9B-0747EC5DF10A}" srcId="{E9EE06A8-36EC-4AF2-BF10-102A22D6046E}" destId="{1DD445DE-F873-4134-B090-DA7B0B76C1BC}" srcOrd="0" destOrd="0" parTransId="{A1072168-B900-40A4-8389-7C5443E7BA3A}" sibTransId="{62EA4853-6746-4B67-94A6-25476DAE53C9}"/>
    <dgm:cxn modelId="{FC83591B-19B0-4F8E-9782-CCAF11DB1B22}" type="presOf" srcId="{1DD445DE-F873-4134-B090-DA7B0B76C1BC}" destId="{03BCBDF3-4C31-4E44-BFD8-C9C99EE80A2F}" srcOrd="0" destOrd="0" presId="urn:microsoft.com/office/officeart/2005/8/layout/arrow2"/>
    <dgm:cxn modelId="{394EE84F-FAD0-4F96-9BE2-80E7BC2D8289}" type="presOf" srcId="{E9EE06A8-36EC-4AF2-BF10-102A22D6046E}" destId="{3249F793-4A77-4BA6-B98D-45667EEC28ED}" srcOrd="0" destOrd="0" presId="urn:microsoft.com/office/officeart/2005/8/layout/arrow2"/>
    <dgm:cxn modelId="{811E3C71-D902-4743-BD41-E242968906B6}" srcId="{E9EE06A8-36EC-4AF2-BF10-102A22D6046E}" destId="{FCBB65EF-4BBA-45D4-AD0C-199FB546573F}" srcOrd="1" destOrd="0" parTransId="{B81C89BB-0480-4300-AD97-5BA50795832C}" sibTransId="{ACD7236A-22BC-424D-BB40-584758A4761D}"/>
    <dgm:cxn modelId="{9FBBE3BF-4363-4F36-BF91-4EAF74A9B3A0}" type="presOf" srcId="{FCBB65EF-4BBA-45D4-AD0C-199FB546573F}" destId="{4BF40E11-DECD-4BF7-87D3-DF614EF7ECEA}" srcOrd="0" destOrd="0" presId="urn:microsoft.com/office/officeart/2005/8/layout/arrow2"/>
    <dgm:cxn modelId="{04027FD7-6A1C-4974-BB5C-E482C9EB59AC}" srcId="{E9EE06A8-36EC-4AF2-BF10-102A22D6046E}" destId="{46477C80-E58D-40CD-B5D4-2844A0863C64}" srcOrd="2" destOrd="0" parTransId="{81EBB897-0955-40A1-966A-A90368DF9F4F}" sibTransId="{D67C26D9-2C3A-4420-B937-4F2CFEFC9A15}"/>
    <dgm:cxn modelId="{864C01FD-84D0-4AEB-B309-2C915EB2C9AC}" type="presOf" srcId="{46477C80-E58D-40CD-B5D4-2844A0863C64}" destId="{47D8FFAF-06C6-44FE-91A5-9CDF1AB3CA79}" srcOrd="0" destOrd="0" presId="urn:microsoft.com/office/officeart/2005/8/layout/arrow2"/>
    <dgm:cxn modelId="{238643AF-9B83-420F-958F-63CA0B86195D}" type="presParOf" srcId="{3249F793-4A77-4BA6-B98D-45667EEC28ED}" destId="{7348D417-1CA3-46A4-9C8C-D5872CADE24E}" srcOrd="0" destOrd="0" presId="urn:microsoft.com/office/officeart/2005/8/layout/arrow2"/>
    <dgm:cxn modelId="{1150586F-C108-4D01-93B2-018DE14A0A8A}" type="presParOf" srcId="{3249F793-4A77-4BA6-B98D-45667EEC28ED}" destId="{D55CB4D7-4F7F-42CB-A047-7E5B10AEEB14}" srcOrd="1" destOrd="0" presId="urn:microsoft.com/office/officeart/2005/8/layout/arrow2"/>
    <dgm:cxn modelId="{BC75BC06-085D-40D8-9E21-5B8FEFE0F9C1}" type="presParOf" srcId="{D55CB4D7-4F7F-42CB-A047-7E5B10AEEB14}" destId="{5E0F4884-A029-4838-AA43-1444449D60FF}" srcOrd="0" destOrd="0" presId="urn:microsoft.com/office/officeart/2005/8/layout/arrow2"/>
    <dgm:cxn modelId="{DBFF1741-36F2-4808-AFC5-78C959C985E0}" type="presParOf" srcId="{D55CB4D7-4F7F-42CB-A047-7E5B10AEEB14}" destId="{03BCBDF3-4C31-4E44-BFD8-C9C99EE80A2F}" srcOrd="1" destOrd="0" presId="urn:microsoft.com/office/officeart/2005/8/layout/arrow2"/>
    <dgm:cxn modelId="{BDC231BA-E7CE-4153-8EDF-9DB47AC2FA47}" type="presParOf" srcId="{D55CB4D7-4F7F-42CB-A047-7E5B10AEEB14}" destId="{6026C6AD-779A-4C8B-A068-92EFBB170938}" srcOrd="2" destOrd="0" presId="urn:microsoft.com/office/officeart/2005/8/layout/arrow2"/>
    <dgm:cxn modelId="{C796ED11-DC47-49C8-89B3-12C6DCBB08AE}" type="presParOf" srcId="{D55CB4D7-4F7F-42CB-A047-7E5B10AEEB14}" destId="{4BF40E11-DECD-4BF7-87D3-DF614EF7ECEA}" srcOrd="3" destOrd="0" presId="urn:microsoft.com/office/officeart/2005/8/layout/arrow2"/>
    <dgm:cxn modelId="{DC75A17B-9679-4E9B-AF26-48E799C6A002}" type="presParOf" srcId="{D55CB4D7-4F7F-42CB-A047-7E5B10AEEB14}" destId="{A4EAC7B0-4A38-48E4-9DFB-45F4992E4E86}" srcOrd="4" destOrd="0" presId="urn:microsoft.com/office/officeart/2005/8/layout/arrow2"/>
    <dgm:cxn modelId="{640DEE05-46D2-46C1-B62D-8E2774BACF81}" type="presParOf" srcId="{D55CB4D7-4F7F-42CB-A047-7E5B10AEEB14}" destId="{47D8FFAF-06C6-44FE-91A5-9CDF1AB3CA7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14E68-0B7B-4F61-86C2-4ED9EC33FDFF}">
      <dsp:nvSpPr>
        <dsp:cNvPr id="0" name=""/>
        <dsp:cNvSpPr/>
      </dsp:nvSpPr>
      <dsp:spPr>
        <a:xfrm>
          <a:off x="3865" y="600439"/>
          <a:ext cx="1821200" cy="18212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A3E4A-88B3-4ED8-8BCC-24D463B08E1A}">
      <dsp:nvSpPr>
        <dsp:cNvPr id="0" name=""/>
        <dsp:cNvSpPr/>
      </dsp:nvSpPr>
      <dsp:spPr>
        <a:xfrm>
          <a:off x="300340" y="1693159"/>
          <a:ext cx="1821200" cy="182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Application</a:t>
          </a:r>
        </a:p>
        <a:p>
          <a:pPr marL="0" lvl="0" indent="0" algn="ctr" defTabSz="488950">
            <a:lnSpc>
              <a:spcPct val="90000"/>
            </a:lnSpc>
            <a:spcBef>
              <a:spcPct val="0"/>
            </a:spcBef>
            <a:spcAft>
              <a:spcPct val="35000"/>
            </a:spcAft>
            <a:buNone/>
          </a:pPr>
          <a:r>
            <a:rPr lang="sv-SE" sz="1100" kern="1200" dirty="0"/>
            <a:t>Deadline: </a:t>
          </a:r>
        </a:p>
        <a:p>
          <a:pPr marL="0" lvl="0" indent="0" algn="ctr" defTabSz="488950">
            <a:lnSpc>
              <a:spcPct val="90000"/>
            </a:lnSpc>
            <a:spcBef>
              <a:spcPct val="0"/>
            </a:spcBef>
            <a:spcAft>
              <a:spcPct val="35000"/>
            </a:spcAft>
            <a:buNone/>
          </a:pPr>
          <a:r>
            <a:rPr lang="sv-SE" sz="1100" kern="1200" dirty="0"/>
            <a:t>Friday January 26 2024</a:t>
          </a:r>
        </a:p>
        <a:p>
          <a:pPr marL="0" lvl="0" indent="0" algn="ctr" defTabSz="488950">
            <a:lnSpc>
              <a:spcPct val="90000"/>
            </a:lnSpc>
            <a:spcBef>
              <a:spcPct val="0"/>
            </a:spcBef>
            <a:spcAft>
              <a:spcPct val="35000"/>
            </a:spcAft>
            <a:buNone/>
          </a:pPr>
          <a:r>
            <a:rPr lang="sv-SE" sz="1100" kern="1200" dirty="0"/>
            <a:t>11.00 AM</a:t>
          </a:r>
        </a:p>
        <a:p>
          <a:pPr marL="0" lvl="0" indent="0" algn="ctr" defTabSz="488950">
            <a:lnSpc>
              <a:spcPct val="90000"/>
            </a:lnSpc>
            <a:spcBef>
              <a:spcPct val="0"/>
            </a:spcBef>
            <a:spcAft>
              <a:spcPct val="35000"/>
            </a:spcAft>
            <a:buNone/>
          </a:pPr>
          <a:r>
            <a:rPr lang="sv-SE" sz="1100" kern="1200" dirty="0"/>
            <a:t>Second round of applications: 7 June 2024</a:t>
          </a:r>
        </a:p>
      </dsp:txBody>
      <dsp:txXfrm>
        <a:off x="353681" y="1746500"/>
        <a:ext cx="1714518" cy="1714518"/>
      </dsp:txXfrm>
    </dsp:sp>
    <dsp:sp modelId="{19593CE3-5207-4893-A7E2-D04464F04BC6}">
      <dsp:nvSpPr>
        <dsp:cNvPr id="0" name=""/>
        <dsp:cNvSpPr/>
      </dsp:nvSpPr>
      <dsp:spPr>
        <a:xfrm>
          <a:off x="2175870" y="1292235"/>
          <a:ext cx="350803" cy="437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2175870" y="1379757"/>
        <a:ext cx="245562" cy="262565"/>
      </dsp:txXfrm>
    </dsp:sp>
    <dsp:sp modelId="{98C54B19-DC80-483D-B2B6-0366909D5E4A}">
      <dsp:nvSpPr>
        <dsp:cNvPr id="0" name=""/>
        <dsp:cNvSpPr/>
      </dsp:nvSpPr>
      <dsp:spPr>
        <a:xfrm>
          <a:off x="2827362" y="600439"/>
          <a:ext cx="1821200" cy="182120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3E333-408E-439E-87B0-B089DA4D57A6}">
      <dsp:nvSpPr>
        <dsp:cNvPr id="0" name=""/>
        <dsp:cNvSpPr/>
      </dsp:nvSpPr>
      <dsp:spPr>
        <a:xfrm>
          <a:off x="3123836" y="1693159"/>
          <a:ext cx="1821200" cy="182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sv-SE" sz="1200" kern="1200" dirty="0"/>
        </a:p>
        <a:p>
          <a:pPr marL="0" lvl="0" indent="0" algn="l" defTabSz="533400">
            <a:lnSpc>
              <a:spcPct val="90000"/>
            </a:lnSpc>
            <a:spcBef>
              <a:spcPct val="0"/>
            </a:spcBef>
            <a:spcAft>
              <a:spcPct val="35000"/>
            </a:spcAft>
            <a:buNone/>
          </a:pPr>
          <a:r>
            <a:rPr lang="sv-SE" sz="1200" kern="1200" dirty="0"/>
            <a:t>Nomination mail</a:t>
          </a:r>
        </a:p>
        <a:p>
          <a:pPr marL="57150" lvl="1" indent="-57150" algn="l" defTabSz="400050">
            <a:lnSpc>
              <a:spcPct val="90000"/>
            </a:lnSpc>
            <a:spcBef>
              <a:spcPct val="0"/>
            </a:spcBef>
            <a:spcAft>
              <a:spcPct val="15000"/>
            </a:spcAft>
            <a:buChar char="•"/>
          </a:pPr>
          <a:r>
            <a:rPr lang="sv-SE" sz="900" kern="1200" dirty="0"/>
            <a:t>If </a:t>
          </a:r>
          <a:r>
            <a:rPr lang="sv-SE" sz="900" kern="1200" dirty="0" err="1"/>
            <a:t>nominated</a:t>
          </a:r>
          <a:r>
            <a:rPr lang="sv-SE" sz="900" kern="1200" dirty="0"/>
            <a:t>, accept the nomination </a:t>
          </a:r>
          <a:r>
            <a:rPr lang="sv-SE" sz="900" kern="1200" dirty="0" err="1"/>
            <a:t>before</a:t>
          </a:r>
          <a:r>
            <a:rPr lang="sv-SE" sz="900" kern="1200" dirty="0"/>
            <a:t> deadline</a:t>
          </a:r>
        </a:p>
        <a:p>
          <a:pPr marL="57150" lvl="1" indent="-57150" algn="l" defTabSz="400050">
            <a:lnSpc>
              <a:spcPct val="90000"/>
            </a:lnSpc>
            <a:spcBef>
              <a:spcPct val="0"/>
            </a:spcBef>
            <a:spcAft>
              <a:spcPct val="15000"/>
            </a:spcAft>
            <a:buChar char="•"/>
          </a:pPr>
          <a:r>
            <a:rPr lang="sv-SE" sz="900" kern="1200" dirty="0"/>
            <a:t>The international coordinator </a:t>
          </a:r>
          <a:r>
            <a:rPr lang="sv-SE" sz="900" kern="1200" dirty="0" err="1"/>
            <a:t>will</a:t>
          </a:r>
          <a:r>
            <a:rPr lang="sv-SE" sz="900" kern="1200" dirty="0"/>
            <a:t> </a:t>
          </a:r>
          <a:r>
            <a:rPr lang="sv-SE" sz="900" kern="1200" dirty="0" err="1"/>
            <a:t>officially</a:t>
          </a:r>
          <a:r>
            <a:rPr lang="sv-SE" sz="900" kern="1200" dirty="0"/>
            <a:t> </a:t>
          </a:r>
          <a:r>
            <a:rPr lang="sv-SE" sz="900" kern="1200" dirty="0" err="1"/>
            <a:t>nominate</a:t>
          </a:r>
          <a:r>
            <a:rPr lang="sv-SE" sz="900" kern="1200" dirty="0"/>
            <a:t> you to our partner</a:t>
          </a:r>
        </a:p>
        <a:p>
          <a:pPr marL="57150" lvl="1" indent="-57150" algn="l" defTabSz="400050">
            <a:lnSpc>
              <a:spcPct val="90000"/>
            </a:lnSpc>
            <a:spcBef>
              <a:spcPct val="0"/>
            </a:spcBef>
            <a:spcAft>
              <a:spcPct val="15000"/>
            </a:spcAft>
            <a:buChar char="•"/>
          </a:pPr>
          <a:r>
            <a:rPr lang="sv-SE" sz="900" kern="1200" dirty="0"/>
            <a:t>You will then </a:t>
          </a:r>
          <a:r>
            <a:rPr lang="sv-SE" sz="900" kern="1200" dirty="0" err="1"/>
            <a:t>apply</a:t>
          </a:r>
          <a:r>
            <a:rPr lang="sv-SE" sz="900" kern="1200" dirty="0"/>
            <a:t> </a:t>
          </a:r>
          <a:r>
            <a:rPr lang="sv-SE" sz="900" kern="1200" dirty="0" err="1"/>
            <a:t>directly</a:t>
          </a:r>
          <a:r>
            <a:rPr lang="sv-SE" sz="900" kern="1200" dirty="0"/>
            <a:t> to our partner university. </a:t>
          </a:r>
        </a:p>
      </dsp:txBody>
      <dsp:txXfrm>
        <a:off x="3177177" y="1746500"/>
        <a:ext cx="1714518" cy="1714518"/>
      </dsp:txXfrm>
    </dsp:sp>
    <dsp:sp modelId="{1B7F4791-2F12-4F44-9871-23A83FFB6752}">
      <dsp:nvSpPr>
        <dsp:cNvPr id="0" name=""/>
        <dsp:cNvSpPr/>
      </dsp:nvSpPr>
      <dsp:spPr>
        <a:xfrm>
          <a:off x="4999366" y="1292235"/>
          <a:ext cx="350803" cy="437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4999366" y="1379757"/>
        <a:ext cx="245562" cy="262565"/>
      </dsp:txXfrm>
    </dsp:sp>
    <dsp:sp modelId="{93359300-D184-45D1-B1B5-97C918259C37}">
      <dsp:nvSpPr>
        <dsp:cNvPr id="0" name=""/>
        <dsp:cNvSpPr/>
      </dsp:nvSpPr>
      <dsp:spPr>
        <a:xfrm>
          <a:off x="5650858" y="600439"/>
          <a:ext cx="1821200" cy="182120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399DA4-0831-453D-BAB7-9E32D61588F7}">
      <dsp:nvSpPr>
        <dsp:cNvPr id="0" name=""/>
        <dsp:cNvSpPr/>
      </dsp:nvSpPr>
      <dsp:spPr>
        <a:xfrm>
          <a:off x="5947333" y="1693159"/>
          <a:ext cx="1821200" cy="182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Application to Partner University</a:t>
          </a:r>
        </a:p>
        <a:p>
          <a:pPr marL="57150" lvl="1" indent="-57150" algn="l" defTabSz="400050">
            <a:lnSpc>
              <a:spcPct val="90000"/>
            </a:lnSpc>
            <a:spcBef>
              <a:spcPct val="0"/>
            </a:spcBef>
            <a:spcAft>
              <a:spcPct val="15000"/>
            </a:spcAft>
            <a:buChar char="•"/>
          </a:pPr>
          <a:r>
            <a:rPr lang="sv-SE" sz="900" kern="1200" dirty="0"/>
            <a:t>Please contact your international coordinator </a:t>
          </a:r>
          <a:r>
            <a:rPr lang="sv-SE" sz="900" kern="1200" dirty="0" err="1"/>
            <a:t>when</a:t>
          </a:r>
          <a:r>
            <a:rPr lang="sv-SE" sz="900" kern="1200" dirty="0"/>
            <a:t> you </a:t>
          </a:r>
          <a:r>
            <a:rPr lang="sv-SE" sz="900" kern="1200" dirty="0" err="1"/>
            <a:t>receive</a:t>
          </a:r>
          <a:r>
            <a:rPr lang="sv-SE" sz="900" kern="1200" dirty="0"/>
            <a:t> your  letter of </a:t>
          </a:r>
          <a:r>
            <a:rPr lang="sv-SE" sz="900" kern="1200" dirty="0" err="1"/>
            <a:t>acceptance</a:t>
          </a:r>
          <a:r>
            <a:rPr lang="sv-SE" sz="900" kern="1200" dirty="0"/>
            <a:t>. The international coordinator </a:t>
          </a:r>
          <a:r>
            <a:rPr lang="sv-SE" sz="900" kern="1200" dirty="0" err="1"/>
            <a:t>will</a:t>
          </a:r>
          <a:r>
            <a:rPr lang="sv-SE" sz="900" kern="1200" dirty="0"/>
            <a:t> </a:t>
          </a:r>
          <a:r>
            <a:rPr lang="sv-SE" sz="900" kern="1200" dirty="0" err="1"/>
            <a:t>then</a:t>
          </a:r>
          <a:r>
            <a:rPr lang="sv-SE" sz="900" kern="1200" dirty="0"/>
            <a:t> </a:t>
          </a:r>
          <a:r>
            <a:rPr lang="sv-SE" sz="900" kern="1200" dirty="0" err="1"/>
            <a:t>provide</a:t>
          </a:r>
          <a:r>
            <a:rPr lang="sv-SE" sz="900" kern="1200" dirty="0"/>
            <a:t> the </a:t>
          </a:r>
          <a:r>
            <a:rPr lang="sv-SE" sz="900" kern="1200" dirty="0" err="1"/>
            <a:t>stipend</a:t>
          </a:r>
          <a:r>
            <a:rPr lang="sv-SE" sz="900" kern="1200" dirty="0"/>
            <a:t> application and </a:t>
          </a:r>
          <a:r>
            <a:rPr lang="sv-SE" sz="900" kern="1200" dirty="0" err="1"/>
            <a:t>will</a:t>
          </a:r>
          <a:r>
            <a:rPr lang="sv-SE" sz="900" kern="1200" dirty="0"/>
            <a:t> </a:t>
          </a:r>
          <a:r>
            <a:rPr lang="sv-SE" sz="900" kern="1200" dirty="0" err="1"/>
            <a:t>issue</a:t>
          </a:r>
          <a:r>
            <a:rPr lang="sv-SE" sz="900" kern="1200" dirty="0"/>
            <a:t> your insurance certificate and insurance card</a:t>
          </a:r>
        </a:p>
      </dsp:txBody>
      <dsp:txXfrm>
        <a:off x="6000674" y="1746500"/>
        <a:ext cx="1714518" cy="171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D417-1CA3-46A4-9C8C-D5872CADE24E}">
      <dsp:nvSpPr>
        <dsp:cNvPr id="0" name=""/>
        <dsp:cNvSpPr/>
      </dsp:nvSpPr>
      <dsp:spPr>
        <a:xfrm>
          <a:off x="776744" y="0"/>
          <a:ext cx="6218912" cy="388682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F4884-A029-4838-AA43-1444449D60FF}">
      <dsp:nvSpPr>
        <dsp:cNvPr id="0" name=""/>
        <dsp:cNvSpPr/>
      </dsp:nvSpPr>
      <dsp:spPr>
        <a:xfrm>
          <a:off x="1566545" y="2682683"/>
          <a:ext cx="161691" cy="1616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CBDF3-4C31-4E44-BFD8-C9C99EE80A2F}">
      <dsp:nvSpPr>
        <dsp:cNvPr id="0" name=""/>
        <dsp:cNvSpPr/>
      </dsp:nvSpPr>
      <dsp:spPr>
        <a:xfrm>
          <a:off x="1647391" y="2763529"/>
          <a:ext cx="1449006" cy="112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77" tIns="0" rIns="0" bIns="0" numCol="1" spcCol="1270" anchor="t" anchorCtr="0">
          <a:noAutofit/>
        </a:bodyPr>
        <a:lstStyle/>
        <a:p>
          <a:pPr marL="0" lvl="0" indent="0" algn="l" defTabSz="889000">
            <a:lnSpc>
              <a:spcPct val="90000"/>
            </a:lnSpc>
            <a:spcBef>
              <a:spcPct val="0"/>
            </a:spcBef>
            <a:spcAft>
              <a:spcPct val="35000"/>
            </a:spcAft>
            <a:buNone/>
          </a:pPr>
          <a:r>
            <a:rPr lang="sv-SE" sz="2000" kern="1200" dirty="0">
              <a:latin typeface="Calibri Light" panose="020F0302020204030204" pitchFamily="34" charset="0"/>
              <a:cs typeface="Calibri Light" panose="020F0302020204030204" pitchFamily="34" charset="0"/>
            </a:rPr>
            <a:t>Prepare your Letter of Motivation</a:t>
          </a:r>
        </a:p>
      </dsp:txBody>
      <dsp:txXfrm>
        <a:off x="1647391" y="2763529"/>
        <a:ext cx="1449006" cy="1123290"/>
      </dsp:txXfrm>
    </dsp:sp>
    <dsp:sp modelId="{6026C6AD-779A-4C8B-A068-92EFBB170938}">
      <dsp:nvSpPr>
        <dsp:cNvPr id="0" name=""/>
        <dsp:cNvSpPr/>
      </dsp:nvSpPr>
      <dsp:spPr>
        <a:xfrm>
          <a:off x="2993786" y="1626245"/>
          <a:ext cx="292288" cy="2922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40E11-DECD-4BF7-87D3-DF614EF7ECEA}">
      <dsp:nvSpPr>
        <dsp:cNvPr id="0" name=""/>
        <dsp:cNvSpPr/>
      </dsp:nvSpPr>
      <dsp:spPr>
        <a:xfrm>
          <a:off x="3139930" y="1772389"/>
          <a:ext cx="1492538" cy="211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78" tIns="0" rIns="0" bIns="0" numCol="1" spcCol="1270" anchor="t" anchorCtr="0">
          <a:noAutofit/>
        </a:bodyPr>
        <a:lstStyle/>
        <a:p>
          <a:pPr marL="0" lvl="0" indent="0" algn="l" defTabSz="889000">
            <a:lnSpc>
              <a:spcPct val="90000"/>
            </a:lnSpc>
            <a:spcBef>
              <a:spcPct val="0"/>
            </a:spcBef>
            <a:spcAft>
              <a:spcPct val="35000"/>
            </a:spcAft>
            <a:buNone/>
          </a:pPr>
          <a:r>
            <a:rPr lang="sv-SE" sz="2000" kern="1200" dirty="0" err="1">
              <a:latin typeface="Calibri Light" panose="020F0302020204030204" pitchFamily="34" charset="0"/>
              <a:cs typeface="Calibri Light" panose="020F0302020204030204" pitchFamily="34" charset="0"/>
            </a:rPr>
            <a:t>Write</a:t>
          </a:r>
          <a:r>
            <a:rPr lang="sv-SE" sz="2000" kern="1200" dirty="0">
              <a:latin typeface="Calibri Light" panose="020F0302020204030204" pitchFamily="34" charset="0"/>
              <a:cs typeface="Calibri Light" panose="020F0302020204030204" pitchFamily="34" charset="0"/>
            </a:rPr>
            <a:t> your CV and </a:t>
          </a:r>
          <a:r>
            <a:rPr lang="sv-SE" sz="2000" kern="1200" dirty="0" err="1">
              <a:latin typeface="Calibri Light" panose="020F0302020204030204" pitchFamily="34" charset="0"/>
              <a:cs typeface="Calibri Light" panose="020F0302020204030204" pitchFamily="34" charset="0"/>
            </a:rPr>
            <a:t>download</a:t>
          </a:r>
          <a:r>
            <a:rPr lang="sv-SE" sz="2000" kern="1200" dirty="0">
              <a:latin typeface="Calibri Light" panose="020F0302020204030204" pitchFamily="34" charset="0"/>
              <a:cs typeface="Calibri Light" panose="020F0302020204030204" pitchFamily="34" charset="0"/>
            </a:rPr>
            <a:t> your Transcript of Records from Ladok</a:t>
          </a:r>
        </a:p>
      </dsp:txBody>
      <dsp:txXfrm>
        <a:off x="3139930" y="1772389"/>
        <a:ext cx="1492538" cy="2114430"/>
      </dsp:txXfrm>
    </dsp:sp>
    <dsp:sp modelId="{A4EAC7B0-4A38-48E4-9DFB-45F4992E4E86}">
      <dsp:nvSpPr>
        <dsp:cNvPr id="0" name=""/>
        <dsp:cNvSpPr/>
      </dsp:nvSpPr>
      <dsp:spPr>
        <a:xfrm>
          <a:off x="4710205" y="983365"/>
          <a:ext cx="404229" cy="4042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8FFAF-06C6-44FE-91A5-9CDF1AB3CA79}">
      <dsp:nvSpPr>
        <dsp:cNvPr id="0" name=""/>
        <dsp:cNvSpPr/>
      </dsp:nvSpPr>
      <dsp:spPr>
        <a:xfrm>
          <a:off x="4912320" y="1185480"/>
          <a:ext cx="1492538" cy="2701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93" tIns="0" rIns="0" bIns="0" numCol="1" spcCol="1270" anchor="t" anchorCtr="0">
          <a:noAutofit/>
        </a:bodyPr>
        <a:lstStyle/>
        <a:p>
          <a:pPr marL="0" lvl="0" indent="0" algn="l" defTabSz="889000">
            <a:lnSpc>
              <a:spcPct val="90000"/>
            </a:lnSpc>
            <a:spcBef>
              <a:spcPct val="0"/>
            </a:spcBef>
            <a:spcAft>
              <a:spcPct val="35000"/>
            </a:spcAft>
            <a:buNone/>
          </a:pPr>
          <a:r>
            <a:rPr lang="sv-SE" sz="2000" kern="1200" dirty="0" err="1">
              <a:latin typeface="Calibri Light" panose="020F0302020204030204" pitchFamily="34" charset="0"/>
              <a:cs typeface="Calibri Light" panose="020F0302020204030204" pitchFamily="34" charset="0"/>
            </a:rPr>
            <a:t>Fill</a:t>
          </a:r>
          <a:r>
            <a:rPr lang="sv-SE" sz="2000" kern="1200" dirty="0">
              <a:latin typeface="Calibri Light" panose="020F0302020204030204" pitchFamily="34" charset="0"/>
              <a:cs typeface="Calibri Light" panose="020F0302020204030204" pitchFamily="34" charset="0"/>
            </a:rPr>
            <a:t> in the application form online</a:t>
          </a:r>
        </a:p>
      </dsp:txBody>
      <dsp:txXfrm>
        <a:off x="4912320" y="1185480"/>
        <a:ext cx="1492538" cy="27013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284"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defRPr sz="1200"/>
            </a:lvl1pPr>
          </a:lstStyle>
          <a:p>
            <a:endParaRPr lang="sv-SE" altLang="sv-SE"/>
          </a:p>
        </p:txBody>
      </p:sp>
      <p:sp>
        <p:nvSpPr>
          <p:cNvPr id="4099" name="Rectangle 3"/>
          <p:cNvSpPr>
            <a:spLocks noGrp="1" noChangeArrowheads="1"/>
          </p:cNvSpPr>
          <p:nvPr>
            <p:ph type="dt" idx="1"/>
          </p:nvPr>
        </p:nvSpPr>
        <p:spPr bwMode="auto">
          <a:xfrm>
            <a:off x="3850217" y="0"/>
            <a:ext cx="2944284"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a:defRPr sz="1200"/>
            </a:lvl1pPr>
          </a:lstStyle>
          <a:p>
            <a:endParaRPr lang="sv-SE" altLang="sv-SE"/>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5934" y="4717416"/>
            <a:ext cx="4982634"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102" name="Rectangle 6"/>
          <p:cNvSpPr>
            <a:spLocks noGrp="1" noChangeArrowheads="1"/>
          </p:cNvSpPr>
          <p:nvPr>
            <p:ph type="ftr" sz="quarter" idx="4"/>
          </p:nvPr>
        </p:nvSpPr>
        <p:spPr bwMode="auto">
          <a:xfrm>
            <a:off x="0" y="9434830"/>
            <a:ext cx="2944284"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defRPr sz="1200"/>
            </a:lvl1pPr>
          </a:lstStyle>
          <a:p>
            <a:endParaRPr lang="sv-SE" altLang="sv-SE"/>
          </a:p>
        </p:txBody>
      </p:sp>
      <p:sp>
        <p:nvSpPr>
          <p:cNvPr id="4103" name="Rectangle 7"/>
          <p:cNvSpPr>
            <a:spLocks noGrp="1" noChangeArrowheads="1"/>
          </p:cNvSpPr>
          <p:nvPr>
            <p:ph type="sldNum" sz="quarter" idx="5"/>
          </p:nvPr>
        </p:nvSpPr>
        <p:spPr bwMode="auto">
          <a:xfrm>
            <a:off x="3850217" y="9434830"/>
            <a:ext cx="2944284"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a:defRPr sz="1200"/>
            </a:lvl1pPr>
          </a:lstStyle>
          <a:p>
            <a:fld id="{AA435C3D-F8CF-48FB-BFB1-E14938E9DB02}" type="slidenum">
              <a:rPr lang="sv-SE" altLang="sv-SE"/>
              <a:pPr/>
              <a:t>‹#›</a:t>
            </a:fld>
            <a:endParaRPr lang="sv-SE" altLang="sv-SE"/>
          </a:p>
        </p:txBody>
      </p:sp>
    </p:spTree>
    <p:extLst>
      <p:ext uri="{BB962C8B-B14F-4D97-AF65-F5344CB8AC3E}">
        <p14:creationId xmlns:p14="http://schemas.microsoft.com/office/powerpoint/2010/main" val="1049668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A435C3D-F8CF-48FB-BFB1-E14938E9DB02}" type="slidenum">
              <a:rPr lang="sv-SE" altLang="sv-SE" smtClean="0"/>
              <a:pPr/>
              <a:t>1</a:t>
            </a:fld>
            <a:endParaRPr lang="sv-SE" altLang="sv-SE"/>
          </a:p>
        </p:txBody>
      </p:sp>
    </p:spTree>
    <p:extLst>
      <p:ext uri="{BB962C8B-B14F-4D97-AF65-F5344CB8AC3E}">
        <p14:creationId xmlns:p14="http://schemas.microsoft.com/office/powerpoint/2010/main" val="408454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A435C3D-F8CF-48FB-BFB1-E14938E9DB02}" type="slidenum">
              <a:rPr lang="sv-SE" altLang="sv-SE" smtClean="0"/>
              <a:pPr/>
              <a:t>11</a:t>
            </a:fld>
            <a:endParaRPr lang="sv-SE" altLang="sv-SE"/>
          </a:p>
        </p:txBody>
      </p:sp>
    </p:spTree>
    <p:extLst>
      <p:ext uri="{BB962C8B-B14F-4D97-AF65-F5344CB8AC3E}">
        <p14:creationId xmlns:p14="http://schemas.microsoft.com/office/powerpoint/2010/main" val="155798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527B8-92F2-419F-A827-959572D2DE39}" type="slidenum">
              <a:rPr lang="sv-SE"/>
              <a:pPr/>
              <a:t>21</a:t>
            </a:fld>
            <a:endParaRPr lang="sv-SE"/>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sv-SE" dirty="0"/>
          </a:p>
        </p:txBody>
      </p:sp>
    </p:spTree>
    <p:extLst>
      <p:ext uri="{BB962C8B-B14F-4D97-AF65-F5344CB8AC3E}">
        <p14:creationId xmlns:p14="http://schemas.microsoft.com/office/powerpoint/2010/main" val="363028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A435C3D-F8CF-48FB-BFB1-E14938E9DB02}" type="slidenum">
              <a:rPr lang="sv-SE" altLang="sv-SE" smtClean="0"/>
              <a:pPr/>
              <a:t>27</a:t>
            </a:fld>
            <a:endParaRPr lang="sv-SE" altLang="sv-SE"/>
          </a:p>
        </p:txBody>
      </p:sp>
    </p:spTree>
    <p:extLst>
      <p:ext uri="{BB962C8B-B14F-4D97-AF65-F5344CB8AC3E}">
        <p14:creationId xmlns:p14="http://schemas.microsoft.com/office/powerpoint/2010/main" val="235029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A435C3D-F8CF-48FB-BFB1-E14938E9DB02}" type="slidenum">
              <a:rPr lang="sv-SE" altLang="sv-SE" smtClean="0"/>
              <a:pPr/>
              <a:t>40</a:t>
            </a:fld>
            <a:endParaRPr lang="sv-SE" altLang="sv-SE"/>
          </a:p>
        </p:txBody>
      </p:sp>
    </p:spTree>
    <p:extLst>
      <p:ext uri="{BB962C8B-B14F-4D97-AF65-F5344CB8AC3E}">
        <p14:creationId xmlns:p14="http://schemas.microsoft.com/office/powerpoint/2010/main" val="48308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6"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hasCustomPrompt="1"/>
          </p:nvPr>
        </p:nvSpPr>
        <p:spPr>
          <a:xfrm>
            <a:off x="685800" y="1676400"/>
            <a:ext cx="7772400" cy="1143000"/>
          </a:xfrm>
        </p:spPr>
        <p:txBody>
          <a:bodyPr anchor="ctr"/>
          <a:lstStyle>
            <a:lvl1pPr>
              <a:defRPr sz="3200" baseline="0">
                <a:solidFill>
                  <a:schemeClr val="bg1"/>
                </a:solidFill>
              </a:defRPr>
            </a:lvl1pPr>
          </a:lstStyle>
          <a:p>
            <a:pPr lvl="0"/>
            <a:r>
              <a:rPr lang="sv-SE" altLang="sv-SE" noProof="0" dirty="0" err="1"/>
              <a:t>Click</a:t>
            </a:r>
            <a:r>
              <a:rPr lang="sv-SE" altLang="sv-SE" noProof="0" dirty="0"/>
              <a:t> to </a:t>
            </a:r>
            <a:r>
              <a:rPr lang="sv-SE" altLang="sv-SE" noProof="0" dirty="0" err="1"/>
              <a:t>write</a:t>
            </a:r>
            <a:r>
              <a:rPr lang="sv-SE" altLang="sv-SE" noProof="0" dirty="0"/>
              <a:t> </a:t>
            </a:r>
            <a:r>
              <a:rPr lang="sv-SE" altLang="sv-SE" noProof="0" dirty="0" err="1"/>
              <a:t>headline</a:t>
            </a:r>
            <a:r>
              <a:rPr lang="sv-SE" altLang="sv-SE" noProof="0" dirty="0"/>
              <a:t> here</a:t>
            </a:r>
          </a:p>
        </p:txBody>
      </p:sp>
      <p:sp>
        <p:nvSpPr>
          <p:cNvPr id="3075" name="Rectangle 3"/>
          <p:cNvSpPr>
            <a:spLocks noGrp="1" noChangeArrowheads="1"/>
          </p:cNvSpPr>
          <p:nvPr>
            <p:ph type="subTitle" idx="1" hasCustomPrompt="1"/>
          </p:nvPr>
        </p:nvSpPr>
        <p:spPr>
          <a:xfrm>
            <a:off x="685800" y="2743200"/>
            <a:ext cx="6400800" cy="1752600"/>
          </a:xfrm>
        </p:spPr>
        <p:txBody>
          <a:bodyPr/>
          <a:lstStyle>
            <a:lvl1pPr marL="0" indent="0">
              <a:buFont typeface="Wingdings" charset="2"/>
              <a:buNone/>
              <a:defRPr sz="1800" baseline="0">
                <a:solidFill>
                  <a:schemeClr val="bg1"/>
                </a:solidFill>
              </a:defRPr>
            </a:lvl1pPr>
          </a:lstStyle>
          <a:p>
            <a:pPr lvl="0"/>
            <a:r>
              <a:rPr lang="sv-SE" altLang="sv-SE" noProof="0" dirty="0" err="1"/>
              <a:t>Click</a:t>
            </a:r>
            <a:r>
              <a:rPr lang="sv-SE" altLang="sv-SE" noProof="0" dirty="0"/>
              <a:t> here to </a:t>
            </a:r>
            <a:r>
              <a:rPr lang="sv-SE" altLang="sv-SE" noProof="0" dirty="0" err="1"/>
              <a:t>write</a:t>
            </a:r>
            <a:r>
              <a:rPr lang="sv-SE" altLang="sv-SE" noProof="0" dirty="0"/>
              <a:t> </a:t>
            </a:r>
            <a:r>
              <a:rPr lang="sv-SE" altLang="sv-SE" noProof="0" dirty="0" err="1"/>
              <a:t>subtitle</a:t>
            </a:r>
            <a:r>
              <a:rPr lang="sv-SE" altLang="sv-SE" noProof="0" dirty="0"/>
              <a: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BD488E20-FC8B-449C-AC99-28AF8B926013}" type="datetime1">
              <a:rPr lang="sv-SE" altLang="sv-SE" smtClean="0"/>
              <a:t>2024-01-08</a:t>
            </a:fld>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9121A02F-5912-4FB2-BFAD-8C7D968E66DB}" type="slidenum">
              <a:rPr lang="sv-SE" altLang="sv-SE"/>
              <a:pPr/>
              <a:t>‹#›</a:t>
            </a:fld>
            <a:endParaRPr lang="sv-SE" altLang="sv-SE"/>
          </a:p>
        </p:txBody>
      </p:sp>
    </p:spTree>
    <p:extLst>
      <p:ext uri="{BB962C8B-B14F-4D97-AF65-F5344CB8AC3E}">
        <p14:creationId xmlns:p14="http://schemas.microsoft.com/office/powerpoint/2010/main" val="187857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1054100"/>
            <a:ext cx="56769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AB29EB4-02A5-4D42-ABB1-560402255EFE}" type="datetime1">
              <a:rPr lang="sv-SE" altLang="sv-SE" smtClean="0"/>
              <a:t>2024-01-08</a:t>
            </a:fld>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3748E5A8-4F9A-480D-B720-321380784FDB}" type="slidenum">
              <a:rPr lang="sv-SE" altLang="sv-SE"/>
              <a:pPr/>
              <a:t>‹#›</a:t>
            </a:fld>
            <a:endParaRPr lang="sv-SE" altLang="sv-SE"/>
          </a:p>
        </p:txBody>
      </p:sp>
    </p:spTree>
    <p:extLst>
      <p:ext uri="{BB962C8B-B14F-4D97-AF65-F5344CB8AC3E}">
        <p14:creationId xmlns:p14="http://schemas.microsoft.com/office/powerpoint/2010/main" val="127606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err="1"/>
              <a:t>Click</a:t>
            </a:r>
            <a:r>
              <a:rPr lang="sv-SE" dirty="0"/>
              <a:t> to </a:t>
            </a:r>
            <a:r>
              <a:rPr lang="sv-SE" dirty="0" err="1"/>
              <a:t>write</a:t>
            </a:r>
            <a:r>
              <a:rPr lang="sv-SE" dirty="0"/>
              <a:t> </a:t>
            </a:r>
            <a:r>
              <a:rPr lang="sv-SE" dirty="0" err="1"/>
              <a:t>title</a:t>
            </a:r>
            <a:r>
              <a:rPr lang="sv-SE" dirty="0"/>
              <a:t> here</a:t>
            </a:r>
          </a:p>
        </p:txBody>
      </p:sp>
      <p:sp>
        <p:nvSpPr>
          <p:cNvPr id="3" name="Platshållare för innehåll 2"/>
          <p:cNvSpPr>
            <a:spLocks noGrp="1"/>
          </p:cNvSpPr>
          <p:nvPr>
            <p:ph idx="1" hasCustomPrompt="1"/>
          </p:nvPr>
        </p:nvSpPr>
        <p:spPr/>
        <p:txBody>
          <a:bodyPr/>
          <a:lstStyle>
            <a:lvl1pPr>
              <a:defRPr baseline="0"/>
            </a:lvl1pPr>
          </a:lstStyle>
          <a:p>
            <a:pPr lvl="0"/>
            <a:r>
              <a:rPr lang="sv-SE" dirty="0" err="1"/>
              <a:t>Click</a:t>
            </a:r>
            <a:r>
              <a:rPr lang="sv-SE" dirty="0"/>
              <a:t> to </a:t>
            </a:r>
            <a:r>
              <a:rPr lang="sv-SE" dirty="0" err="1"/>
              <a:t>write</a:t>
            </a:r>
            <a:r>
              <a:rPr lang="sv-SE" dirty="0"/>
              <a:t> text here</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fld id="{70131B79-87EF-4BD7-9C46-8354337AC66F}" type="datetime1">
              <a:rPr lang="sv-SE" altLang="sv-SE" smtClean="0"/>
              <a:t>2024-01-08</a:t>
            </a:fld>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0516781-C84B-4367-9A6D-B2411A583ADE}" type="slidenum">
              <a:rPr lang="sv-SE" altLang="sv-SE"/>
              <a:pPr/>
              <a:t>‹#›</a:t>
            </a:fld>
            <a:endParaRPr lang="sv-SE" altLang="sv-SE"/>
          </a:p>
        </p:txBody>
      </p:sp>
    </p:spTree>
    <p:extLst>
      <p:ext uri="{BB962C8B-B14F-4D97-AF65-F5344CB8AC3E}">
        <p14:creationId xmlns:p14="http://schemas.microsoft.com/office/powerpoint/2010/main" val="220662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5101A3C2-625E-49ED-891D-1D16656631A3}" type="datetime1">
              <a:rPr lang="sv-SE" altLang="sv-SE" smtClean="0"/>
              <a:t>2024-01-08</a:t>
            </a:fld>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BEC9B8AF-474D-4DE2-8CDE-1228DCBA26F5}" type="slidenum">
              <a:rPr lang="sv-SE" altLang="sv-SE"/>
              <a:pPr/>
              <a:t>‹#›</a:t>
            </a:fld>
            <a:endParaRPr lang="sv-SE" altLang="sv-SE"/>
          </a:p>
        </p:txBody>
      </p:sp>
    </p:spTree>
    <p:extLst>
      <p:ext uri="{BB962C8B-B14F-4D97-AF65-F5344CB8AC3E}">
        <p14:creationId xmlns:p14="http://schemas.microsoft.com/office/powerpoint/2010/main" val="140466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C957808D-D4BA-4DAC-A858-C2E60CE44E93}" type="datetime1">
              <a:rPr lang="sv-SE" altLang="sv-SE" smtClean="0"/>
              <a:t>2024-01-08</a:t>
            </a:fld>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242D8861-44AF-4BF8-84BA-760C8EEFFED5}" type="slidenum">
              <a:rPr lang="sv-SE" altLang="sv-SE"/>
              <a:pPr/>
              <a:t>‹#›</a:t>
            </a:fld>
            <a:endParaRPr lang="sv-SE" altLang="sv-SE"/>
          </a:p>
        </p:txBody>
      </p:sp>
    </p:spTree>
    <p:extLst>
      <p:ext uri="{BB962C8B-B14F-4D97-AF65-F5344CB8AC3E}">
        <p14:creationId xmlns:p14="http://schemas.microsoft.com/office/powerpoint/2010/main" val="409007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fld id="{1BA40E86-82A1-446E-A105-F961B0E97A35}" type="datetime1">
              <a:rPr lang="sv-SE" altLang="sv-SE" smtClean="0"/>
              <a:t>2024-01-08</a:t>
            </a:fld>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31EC53A5-8648-43E2-8538-BBDF3C29AE66}" type="slidenum">
              <a:rPr lang="sv-SE" altLang="sv-SE"/>
              <a:pPr/>
              <a:t>‹#›</a:t>
            </a:fld>
            <a:endParaRPr lang="sv-SE" altLang="sv-SE"/>
          </a:p>
        </p:txBody>
      </p:sp>
    </p:spTree>
    <p:extLst>
      <p:ext uri="{BB962C8B-B14F-4D97-AF65-F5344CB8AC3E}">
        <p14:creationId xmlns:p14="http://schemas.microsoft.com/office/powerpoint/2010/main" val="274734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2264088E-0951-4E71-9C9B-D78C0E33FFD4}" type="datetime1">
              <a:rPr lang="sv-SE" altLang="sv-SE" smtClean="0"/>
              <a:t>2024-01-08</a:t>
            </a:fld>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3B0327B5-809C-4F39-AF94-CC07A9797AB8}" type="slidenum">
              <a:rPr lang="sv-SE" altLang="sv-SE"/>
              <a:pPr/>
              <a:t>‹#›</a:t>
            </a:fld>
            <a:endParaRPr lang="sv-SE" altLang="sv-SE"/>
          </a:p>
        </p:txBody>
      </p:sp>
    </p:spTree>
    <p:extLst>
      <p:ext uri="{BB962C8B-B14F-4D97-AF65-F5344CB8AC3E}">
        <p14:creationId xmlns:p14="http://schemas.microsoft.com/office/powerpoint/2010/main" val="136073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AA6880FC-7F0C-42AC-A322-2A9CCDB8F9A7}" type="datetime1">
              <a:rPr lang="sv-SE" altLang="sv-SE" smtClean="0"/>
              <a:t>2024-01-08</a:t>
            </a:fld>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8730077F-2615-4CC1-AFD1-9519B49BCDD4}" type="slidenum">
              <a:rPr lang="sv-SE" altLang="sv-SE"/>
              <a:pPr/>
              <a:t>‹#›</a:t>
            </a:fld>
            <a:endParaRPr lang="sv-SE" altLang="sv-SE"/>
          </a:p>
        </p:txBody>
      </p:sp>
    </p:spTree>
    <p:extLst>
      <p:ext uri="{BB962C8B-B14F-4D97-AF65-F5344CB8AC3E}">
        <p14:creationId xmlns:p14="http://schemas.microsoft.com/office/powerpoint/2010/main" val="204913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061FEF7E-7612-407A-A41E-B0322C2295F2}" type="datetime1">
              <a:rPr lang="sv-SE" altLang="sv-SE" smtClean="0"/>
              <a:t>2024-01-08</a:t>
            </a:fld>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FF3702EB-2FAC-4FA8-A9B3-16376C2C5C41}" type="slidenum">
              <a:rPr lang="sv-SE" altLang="sv-SE"/>
              <a:pPr/>
              <a:t>‹#›</a:t>
            </a:fld>
            <a:endParaRPr lang="sv-SE" altLang="sv-SE"/>
          </a:p>
        </p:txBody>
      </p:sp>
    </p:spTree>
    <p:extLst>
      <p:ext uri="{BB962C8B-B14F-4D97-AF65-F5344CB8AC3E}">
        <p14:creationId xmlns:p14="http://schemas.microsoft.com/office/powerpoint/2010/main" val="156889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914973A7-A1DF-404A-BDFE-857B5EFDEC5A}" type="datetime1">
              <a:rPr lang="sv-SE" altLang="sv-SE" smtClean="0"/>
              <a:t>2024-01-08</a:t>
            </a:fld>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CBF1EBCE-F8C0-43B4-8487-FBAE6F38F34E}" type="slidenum">
              <a:rPr lang="sv-SE" altLang="sv-SE"/>
              <a:pPr/>
              <a:t>‹#›</a:t>
            </a:fld>
            <a:endParaRPr lang="sv-SE" altLang="sv-SE"/>
          </a:p>
        </p:txBody>
      </p:sp>
    </p:spTree>
    <p:extLst>
      <p:ext uri="{BB962C8B-B14F-4D97-AF65-F5344CB8AC3E}">
        <p14:creationId xmlns:p14="http://schemas.microsoft.com/office/powerpoint/2010/main" val="79929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39750" y="10541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7" name="Rectangle 3"/>
          <p:cNvSpPr>
            <a:spLocks noGrp="1" noChangeArrowheads="1"/>
          </p:cNvSpPr>
          <p:nvPr>
            <p:ph type="body" idx="1"/>
          </p:nvPr>
        </p:nvSpPr>
        <p:spPr bwMode="auto">
          <a:xfrm>
            <a:off x="539750" y="2120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9C172DFC-6F13-42FA-8D16-2B98A130604D}" type="datetime1">
              <a:rPr lang="sv-SE" altLang="sv-SE" smtClean="0"/>
              <a:t>2024-01-08</a:t>
            </a:fld>
            <a:endParaRPr lang="sv-SE" altLang="sv-SE"/>
          </a:p>
        </p:txBody>
      </p:sp>
      <p:sp>
        <p:nvSpPr>
          <p:cNvPr id="1029" name="Rectangle 5"/>
          <p:cNvSpPr>
            <a:spLocks noGrp="1" noChangeArrowheads="1"/>
          </p:cNvSpPr>
          <p:nvPr>
            <p:ph type="ftr" sz="quarter" idx="3"/>
          </p:nvPr>
        </p:nvSpPr>
        <p:spPr bwMode="auto">
          <a:xfrm>
            <a:off x="457200" y="64770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endParaRPr lang="sv-SE" altLang="sv-SE"/>
          </a:p>
        </p:txBody>
      </p:sp>
      <p:sp>
        <p:nvSpPr>
          <p:cNvPr id="1030" name="Rectangle 6"/>
          <p:cNvSpPr>
            <a:spLocks noGrp="1" noChangeArrowheads="1"/>
          </p:cNvSpPr>
          <p:nvPr>
            <p:ph type="sldNum" sz="quarter" idx="4"/>
          </p:nvPr>
        </p:nvSpPr>
        <p:spPr bwMode="auto">
          <a:xfrm>
            <a:off x="8229600" y="64770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D0F7A963-56A3-4D46-A584-40A3011591D7}" type="slidenum">
              <a:rPr lang="sv-SE" altLang="sv-SE"/>
              <a:pPr/>
              <a:t>‹#›</a:t>
            </a:fld>
            <a:endParaRPr lang="sv-SE" altLang="sv-SE"/>
          </a:p>
        </p:txBody>
      </p:sp>
      <p:sp>
        <p:nvSpPr>
          <p:cNvPr id="1031" name="Line 7"/>
          <p:cNvSpPr>
            <a:spLocks noChangeShapeType="1"/>
          </p:cNvSpPr>
          <p:nvPr/>
        </p:nvSpPr>
        <p:spPr bwMode="auto">
          <a:xfrm>
            <a:off x="533400" y="6400800"/>
            <a:ext cx="8305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ducation.ki.se/studying-abroad-as-a-freemo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forsakringskassan.se/" TargetMode="External"/><Relationship Id="rId4" Type="http://schemas.openxmlformats.org/officeDocument/2006/relationships/hyperlink" Target="https://www.kammarkollegiet.se/forsakringar-riskhantering/kammarkollegiet-pa-resan-ny-app-dig-som-ska-res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ducation.ki.se/scholarships" TargetMode="External"/><Relationship Id="rId3" Type="http://schemas.openxmlformats.org/officeDocument/2006/relationships/hyperlink" Target="http://www.lansstyrelsen.se/" TargetMode="External"/><Relationship Id="rId7" Type="http://schemas.openxmlformats.org/officeDocument/2006/relationships/hyperlink" Target="https://www.studera.nu/" TargetMode="External"/><Relationship Id="rId2" Type="http://schemas.openxmlformats.org/officeDocument/2006/relationships/hyperlink" Target="http://www.stipendier.se/" TargetMode="External"/><Relationship Id="rId1" Type="http://schemas.openxmlformats.org/officeDocument/2006/relationships/slideLayout" Target="../slideLayouts/slideLayout2.xml"/><Relationship Id="rId6" Type="http://schemas.openxmlformats.org/officeDocument/2006/relationships/hyperlink" Target="https://www.globalgrant.com/search" TargetMode="External"/><Relationship Id="rId5" Type="http://schemas.openxmlformats.org/officeDocument/2006/relationships/hyperlink" Target="https://utbildning.ki.se/stipendier-for-studenter" TargetMode="External"/><Relationship Id="rId4" Type="http://schemas.openxmlformats.org/officeDocument/2006/relationships/hyperlink" Target="http://www.vardforbundet.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tunes.apple.com/se/app/ud-resklar/id441456703?mt=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ducation.ki.se/blog-during-your-exchange-studi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noreply@erasmusplusols.e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education.ki.se/scholarships" TargetMode="External"/><Relationship Id="rId3" Type="http://schemas.openxmlformats.org/officeDocument/2006/relationships/hyperlink" Target="http://www.lansstyrelsen.se/" TargetMode="External"/><Relationship Id="rId7" Type="http://schemas.openxmlformats.org/officeDocument/2006/relationships/hyperlink" Target="https://www.studera.nu/" TargetMode="External"/><Relationship Id="rId2" Type="http://schemas.openxmlformats.org/officeDocument/2006/relationships/hyperlink" Target="http://www.stipendier.se/" TargetMode="External"/><Relationship Id="rId1" Type="http://schemas.openxmlformats.org/officeDocument/2006/relationships/slideLayout" Target="../slideLayouts/slideLayout2.xml"/><Relationship Id="rId6" Type="http://schemas.openxmlformats.org/officeDocument/2006/relationships/hyperlink" Target="https://www.globalgrant.com/search" TargetMode="External"/><Relationship Id="rId5" Type="http://schemas.openxmlformats.org/officeDocument/2006/relationships/hyperlink" Target="https://utbildning.ki.se/stipendier-for-studenter" TargetMode="External"/><Relationship Id="rId4" Type="http://schemas.openxmlformats.org/officeDocument/2006/relationships/hyperlink" Target="http://www.vardforbundet.s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676400"/>
            <a:ext cx="7772400" cy="1896616"/>
          </a:xfrm>
        </p:spPr>
        <p:txBody>
          <a:bodyPr anchor="ctr"/>
          <a:lstStyle/>
          <a:p>
            <a:pPr algn="ctr"/>
            <a:r>
              <a:rPr lang="sv-SE" dirty="0"/>
              <a:t>EXCHANGE STUDIES</a:t>
            </a:r>
            <a:br>
              <a:rPr lang="sv-SE" dirty="0"/>
            </a:br>
            <a:r>
              <a:rPr lang="sv-SE" dirty="0"/>
              <a:t>Master’s programme in Bioentrepreneurship</a:t>
            </a:r>
            <a:endParaRPr lang="sv-SE" altLang="sv-SE" dirty="0"/>
          </a:p>
        </p:txBody>
      </p:sp>
      <p:sp>
        <p:nvSpPr>
          <p:cNvPr id="15363" name="Rectangle 3"/>
          <p:cNvSpPr>
            <a:spLocks noGrp="1" noChangeArrowheads="1"/>
          </p:cNvSpPr>
          <p:nvPr>
            <p:ph type="subTitle" idx="1"/>
          </p:nvPr>
        </p:nvSpPr>
        <p:spPr>
          <a:xfrm>
            <a:off x="1115616" y="3789040"/>
            <a:ext cx="6976864" cy="1248544"/>
          </a:xfrm>
          <a:ln>
            <a:solidFill>
              <a:schemeClr val="accent1"/>
            </a:solidFill>
          </a:ln>
        </p:spPr>
        <p:txBody>
          <a:bodyPr/>
          <a:lstStyle/>
          <a:p>
            <a:pPr algn="ctr"/>
            <a:r>
              <a:rPr lang="sv-SE" dirty="0"/>
              <a:t>Giulia Grillo Mikrut</a:t>
            </a:r>
          </a:p>
          <a:p>
            <a:pPr algn="ctr"/>
            <a:r>
              <a:rPr lang="sv-SE" dirty="0"/>
              <a:t>International coordinator</a:t>
            </a:r>
          </a:p>
          <a:p>
            <a:endParaRPr lang="sv-SE" altLang="sv-SE" dirty="0"/>
          </a:p>
          <a:p>
            <a:endParaRPr lang="sv-SE" alt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A696F-02E2-446B-9DE5-BA3D9DBEEB1B}"/>
              </a:ext>
            </a:extLst>
          </p:cNvPr>
          <p:cNvSpPr>
            <a:spLocks noGrp="1"/>
          </p:cNvSpPr>
          <p:nvPr>
            <p:ph type="title"/>
          </p:nvPr>
        </p:nvSpPr>
        <p:spPr/>
        <p:txBody>
          <a:bodyPr/>
          <a:lstStyle/>
          <a:p>
            <a:r>
              <a:rPr lang="sv-SE" dirty="0" err="1"/>
              <a:t>Eligibility</a:t>
            </a:r>
            <a:r>
              <a:rPr lang="sv-SE" dirty="0"/>
              <a:t> </a:t>
            </a:r>
          </a:p>
        </p:txBody>
      </p:sp>
      <p:sp>
        <p:nvSpPr>
          <p:cNvPr id="3" name="Platshållare för innehåll 2">
            <a:extLst>
              <a:ext uri="{FF2B5EF4-FFF2-40B4-BE49-F238E27FC236}">
                <a16:creationId xmlns:a16="http://schemas.microsoft.com/office/drawing/2014/main" id="{8D2198BA-F01E-48CE-A6B9-E5D9FED0522A}"/>
              </a:ext>
            </a:extLst>
          </p:cNvPr>
          <p:cNvSpPr>
            <a:spLocks noGrp="1"/>
          </p:cNvSpPr>
          <p:nvPr>
            <p:ph idx="1"/>
          </p:nvPr>
        </p:nvSpPr>
        <p:spPr/>
        <p:txBody>
          <a:bodyPr/>
          <a:lstStyle/>
          <a:p>
            <a:pPr algn="l"/>
            <a:r>
              <a:rPr lang="en-US" b="0" i="0" dirty="0">
                <a:effectLst/>
                <a:latin typeface="Calibri Light" panose="020F0302020204030204" pitchFamily="34" charset="0"/>
                <a:cs typeface="Calibri Light" panose="020F0302020204030204" pitchFamily="34" charset="0"/>
              </a:rPr>
              <a:t>To be nominated for exchange studies in </a:t>
            </a:r>
            <a:r>
              <a:rPr lang="en-US" b="1" i="0" dirty="0">
                <a:effectLst/>
                <a:latin typeface="Calibri Light" panose="020F0302020204030204" pitchFamily="34" charset="0"/>
                <a:cs typeface="Calibri Light" panose="020F0302020204030204" pitchFamily="34" charset="0"/>
              </a:rPr>
              <a:t>semester 4 </a:t>
            </a:r>
            <a:r>
              <a:rPr lang="en-US" b="0" i="0" dirty="0">
                <a:effectLst/>
                <a:latin typeface="Calibri Light" panose="020F0302020204030204" pitchFamily="34" charset="0"/>
                <a:cs typeface="Calibri Light" panose="020F0302020204030204" pitchFamily="34" charset="0"/>
              </a:rPr>
              <a:t>the student must have 60 ECTS from semester 1 and 2 and be registered for semester 3 on September 15</a:t>
            </a:r>
            <a:endParaRPr lang="en-US" dirty="0">
              <a:latin typeface="Calibri Light" panose="020F0302020204030204" pitchFamily="34" charset="0"/>
              <a:cs typeface="Calibri Light" panose="020F0302020204030204" pitchFamily="34" charset="0"/>
            </a:endParaRPr>
          </a:p>
          <a:p>
            <a:pPr algn="l"/>
            <a:r>
              <a:rPr lang="en-US" dirty="0">
                <a:latin typeface="Calibri Light" panose="020F0302020204030204" pitchFamily="34" charset="0"/>
                <a:cs typeface="Calibri Light" panose="020F0302020204030204" pitchFamily="34" charset="0"/>
              </a:rPr>
              <a:t>Two students can apply to go to Auckland in semester 4, for their Master's thesis, to do their project. However, a large part of the students spend either the practical placement 2 course and/or the Master's thesis as "</a:t>
            </a:r>
            <a:r>
              <a:rPr lang="en-US" dirty="0">
                <a:latin typeface="Calibri Light" panose="020F0302020204030204" pitchFamily="34" charset="0"/>
                <a:cs typeface="Calibri Light" panose="020F0302020204030204" pitchFamily="34" charset="0"/>
                <a:hlinkClick r:id="rId2"/>
              </a:rPr>
              <a:t>freemovers</a:t>
            </a:r>
            <a:r>
              <a:rPr lang="en-US" dirty="0">
                <a:latin typeface="Calibri Light" panose="020F0302020204030204" pitchFamily="34" charset="0"/>
                <a:cs typeface="Calibri Light" panose="020F0302020204030204" pitchFamily="34" charset="0"/>
              </a:rPr>
              <a:t>" in companies/organizations abroad. </a:t>
            </a:r>
            <a:endParaRPr lang="en-US" b="0" i="0" dirty="0">
              <a:effectLst/>
              <a:latin typeface="Calibri Light" panose="020F0302020204030204" pitchFamily="34" charset="0"/>
              <a:cs typeface="Calibri Light" panose="020F0302020204030204" pitchFamily="34" charset="0"/>
            </a:endParaRPr>
          </a:p>
          <a:p>
            <a:endParaRPr lang="sv-SE" dirty="0"/>
          </a:p>
        </p:txBody>
      </p:sp>
      <p:sp>
        <p:nvSpPr>
          <p:cNvPr id="4" name="Platshållare för datum 3">
            <a:extLst>
              <a:ext uri="{FF2B5EF4-FFF2-40B4-BE49-F238E27FC236}">
                <a16:creationId xmlns:a16="http://schemas.microsoft.com/office/drawing/2014/main" id="{11658F50-E9A8-49C4-B130-5D602C0BEC11}"/>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138784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DDF0CA-CE45-47AE-B729-8F034AC91DF3}"/>
              </a:ext>
            </a:extLst>
          </p:cNvPr>
          <p:cNvSpPr>
            <a:spLocks noGrp="1"/>
          </p:cNvSpPr>
          <p:nvPr>
            <p:ph type="title"/>
          </p:nvPr>
        </p:nvSpPr>
        <p:spPr/>
        <p:txBody>
          <a:bodyPr/>
          <a:lstStyle/>
          <a:p>
            <a:r>
              <a:rPr lang="sv-SE" dirty="0"/>
              <a:t>Application process:</a:t>
            </a:r>
          </a:p>
        </p:txBody>
      </p:sp>
      <p:graphicFrame>
        <p:nvGraphicFramePr>
          <p:cNvPr id="5" name="Platshållare för innehåll 4">
            <a:extLst>
              <a:ext uri="{FF2B5EF4-FFF2-40B4-BE49-F238E27FC236}">
                <a16:creationId xmlns:a16="http://schemas.microsoft.com/office/drawing/2014/main" id="{35C0BC57-5756-44F9-B02A-EB7A35B1514D}"/>
              </a:ext>
            </a:extLst>
          </p:cNvPr>
          <p:cNvGraphicFramePr>
            <a:graphicFrameLocks noGrp="1"/>
          </p:cNvGraphicFramePr>
          <p:nvPr>
            <p:ph idx="1"/>
            <p:extLst>
              <p:ext uri="{D42A27DB-BD31-4B8C-83A1-F6EECF244321}">
                <p14:modId xmlns:p14="http://schemas.microsoft.com/office/powerpoint/2010/main" val="2116600472"/>
              </p:ext>
            </p:extLst>
          </p:nvPr>
        </p:nvGraphicFramePr>
        <p:xfrm>
          <a:off x="539750" y="21209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datum 3">
            <a:extLst>
              <a:ext uri="{FF2B5EF4-FFF2-40B4-BE49-F238E27FC236}">
                <a16:creationId xmlns:a16="http://schemas.microsoft.com/office/drawing/2014/main" id="{751D2577-B0BD-4558-B466-456F27B60AF4}"/>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11992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C53CE2-A8A6-44A3-881A-520BE93F5E21}"/>
              </a:ext>
            </a:extLst>
          </p:cNvPr>
          <p:cNvSpPr>
            <a:spLocks noGrp="1"/>
          </p:cNvSpPr>
          <p:nvPr>
            <p:ph type="title"/>
          </p:nvPr>
        </p:nvSpPr>
        <p:spPr>
          <a:xfrm>
            <a:off x="539750" y="1054100"/>
            <a:ext cx="7772400" cy="790724"/>
          </a:xfrm>
        </p:spPr>
        <p:txBody>
          <a:bodyPr/>
          <a:lstStyle/>
          <a:p>
            <a:r>
              <a:rPr lang="en-US" b="1" dirty="0"/>
              <a:t>Is it Difficult to be Nominated to Exchange Studies?</a:t>
            </a:r>
            <a:br>
              <a:rPr lang="en-US" b="1" dirty="0"/>
            </a:br>
            <a:endParaRPr lang="sv-SE" dirty="0"/>
          </a:p>
        </p:txBody>
      </p:sp>
      <p:sp>
        <p:nvSpPr>
          <p:cNvPr id="3" name="Platshållare för datum 2">
            <a:extLst>
              <a:ext uri="{FF2B5EF4-FFF2-40B4-BE49-F238E27FC236}">
                <a16:creationId xmlns:a16="http://schemas.microsoft.com/office/drawing/2014/main" id="{73BD5C56-8B30-483B-AB89-52423263A308}"/>
              </a:ext>
            </a:extLst>
          </p:cNvPr>
          <p:cNvSpPr>
            <a:spLocks noGrp="1"/>
          </p:cNvSpPr>
          <p:nvPr>
            <p:ph type="dt" sz="half" idx="10"/>
          </p:nvPr>
        </p:nvSpPr>
        <p:spPr/>
        <p:txBody>
          <a:bodyPr/>
          <a:lstStyle/>
          <a:p>
            <a:fld id="{2264088E-0951-4E71-9C9B-D78C0E33FFD4}" type="datetime1">
              <a:rPr lang="sv-SE" altLang="sv-SE" smtClean="0"/>
              <a:t>2024-01-08</a:t>
            </a:fld>
            <a:endParaRPr lang="sv-SE" altLang="sv-SE"/>
          </a:p>
        </p:txBody>
      </p:sp>
      <p:sp>
        <p:nvSpPr>
          <p:cNvPr id="5" name="textruta 4">
            <a:extLst>
              <a:ext uri="{FF2B5EF4-FFF2-40B4-BE49-F238E27FC236}">
                <a16:creationId xmlns:a16="http://schemas.microsoft.com/office/drawing/2014/main" id="{F0D709C8-BA55-4EB9-B129-697FF2CD31AB}"/>
              </a:ext>
            </a:extLst>
          </p:cNvPr>
          <p:cNvSpPr txBox="1"/>
          <p:nvPr/>
        </p:nvSpPr>
        <p:spPr>
          <a:xfrm>
            <a:off x="323528" y="2132856"/>
            <a:ext cx="7772400" cy="3293209"/>
          </a:xfrm>
          <a:prstGeom prst="rect">
            <a:avLst/>
          </a:prstGeom>
          <a:noFill/>
        </p:spPr>
        <p:txBody>
          <a:bodyPr wrap="square">
            <a:spAutoFit/>
          </a:bodyPr>
          <a:lstStyle/>
          <a:p>
            <a:r>
              <a:rPr lang="en-US" sz="1600" b="1" dirty="0">
                <a:latin typeface="Calibri Light" panose="020F0302020204030204" pitchFamily="34" charset="0"/>
                <a:cs typeface="Calibri Light" panose="020F0302020204030204" pitchFamily="34" charset="0"/>
              </a:rPr>
              <a:t>BASIC REQUIREMENTS</a:t>
            </a:r>
          </a:p>
          <a:p>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The programme has set a number of selection rules for exchange studies within the Master´s Programme in Bioentrepreneurship. You must meet a number of these basic requirements:</a:t>
            </a:r>
          </a:p>
          <a:p>
            <a:endParaRPr lang="en-US" sz="160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en-US" sz="1600" b="1" dirty="0">
                <a:latin typeface="Calibri Light" panose="020F0302020204030204" pitchFamily="34" charset="0"/>
                <a:cs typeface="Calibri Light" panose="020F0302020204030204" pitchFamily="34" charset="0"/>
              </a:rPr>
              <a:t>Study Results:</a:t>
            </a:r>
            <a:r>
              <a:rPr lang="en-US" sz="1600" dirty="0">
                <a:latin typeface="Calibri Light" panose="020F0302020204030204" pitchFamily="34" charset="0"/>
                <a:cs typeface="Calibri Light" panose="020F0302020204030204" pitchFamily="34" charset="0"/>
              </a:rPr>
              <a:t> your competence to continue your studies at KI at the time of your departure.</a:t>
            </a:r>
          </a:p>
          <a:p>
            <a:pPr marL="285750" indent="-285750">
              <a:buFont typeface="Courier New" panose="02070309020205020404" pitchFamily="49" charset="0"/>
              <a:buChar char="o"/>
            </a:pPr>
            <a:r>
              <a:rPr lang="en-US" sz="1600" b="1" dirty="0">
                <a:latin typeface="Calibri Light" panose="020F0302020204030204" pitchFamily="34" charset="0"/>
                <a:cs typeface="Calibri Light" panose="020F0302020204030204" pitchFamily="34" charset="0"/>
              </a:rPr>
              <a:t>CV</a:t>
            </a:r>
          </a:p>
          <a:p>
            <a:pPr marL="285750" indent="-285750">
              <a:buFont typeface="Courier New" panose="02070309020205020404" pitchFamily="49" charset="0"/>
              <a:buChar char="o"/>
            </a:pPr>
            <a:r>
              <a:rPr lang="en-US" sz="1600" b="1" dirty="0">
                <a:latin typeface="Calibri Light" panose="020F0302020204030204" pitchFamily="34" charset="0"/>
                <a:cs typeface="Calibri Light" panose="020F0302020204030204" pitchFamily="34" charset="0"/>
              </a:rPr>
              <a:t>Good Ambassador:</a:t>
            </a:r>
            <a:r>
              <a:rPr lang="en-US" sz="1600" dirty="0">
                <a:latin typeface="Calibri Light" panose="020F0302020204030204" pitchFamily="34" charset="0"/>
                <a:cs typeface="Calibri Light" panose="020F0302020204030204" pitchFamily="34" charset="0"/>
              </a:rPr>
              <a:t> you have to be a good ambassador for KI. As an exchange student from KI, you will be representing KI at the host university. </a:t>
            </a:r>
          </a:p>
          <a:p>
            <a:pPr marL="285750" indent="-285750">
              <a:buFont typeface="Courier New" panose="02070309020205020404" pitchFamily="49" charset="0"/>
              <a:buChar char="o"/>
            </a:pPr>
            <a:r>
              <a:rPr lang="en-US" sz="1600" b="1" dirty="0">
                <a:latin typeface="Calibri Light" panose="020F0302020204030204" pitchFamily="34" charset="0"/>
                <a:cs typeface="Calibri Light" panose="020F0302020204030204" pitchFamily="34" charset="0"/>
              </a:rPr>
              <a:t>Motivation letter:</a:t>
            </a:r>
            <a:r>
              <a:rPr lang="en-US" sz="1600" dirty="0">
                <a:latin typeface="Calibri Light" panose="020F0302020204030204" pitchFamily="34" charset="0"/>
                <a:cs typeface="Calibri Light" panose="020F0302020204030204" pitchFamily="34" charset="0"/>
              </a:rPr>
              <a:t> your statement should demonstrate that you are motivated to study abroad, and if applicable provide evidence of interest in a particular course, university, country etc.</a:t>
            </a:r>
          </a:p>
        </p:txBody>
      </p:sp>
    </p:spTree>
    <p:extLst>
      <p:ext uri="{BB962C8B-B14F-4D97-AF65-F5344CB8AC3E}">
        <p14:creationId xmlns:p14="http://schemas.microsoft.com/office/powerpoint/2010/main" val="28770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B2FC3-E9D5-43DD-91BA-47AE72C9F344}"/>
              </a:ext>
            </a:extLst>
          </p:cNvPr>
          <p:cNvSpPr>
            <a:spLocks noGrp="1"/>
          </p:cNvSpPr>
          <p:nvPr>
            <p:ph type="title"/>
          </p:nvPr>
        </p:nvSpPr>
        <p:spPr>
          <a:xfrm>
            <a:off x="539750" y="1054100"/>
            <a:ext cx="7772400" cy="286668"/>
          </a:xfrm>
        </p:spPr>
        <p:txBody>
          <a:bodyPr/>
          <a:lstStyle/>
          <a:p>
            <a:endParaRPr lang="sv-SE" dirty="0"/>
          </a:p>
        </p:txBody>
      </p:sp>
      <p:sp>
        <p:nvSpPr>
          <p:cNvPr id="3" name="Platshållare för innehåll 2">
            <a:extLst>
              <a:ext uri="{FF2B5EF4-FFF2-40B4-BE49-F238E27FC236}">
                <a16:creationId xmlns:a16="http://schemas.microsoft.com/office/drawing/2014/main" id="{DADA8AD8-1622-4723-B3C0-C8D8D54F1474}"/>
              </a:ext>
            </a:extLst>
          </p:cNvPr>
          <p:cNvSpPr>
            <a:spLocks noGrp="1"/>
          </p:cNvSpPr>
          <p:nvPr>
            <p:ph idx="1"/>
          </p:nvPr>
        </p:nvSpPr>
        <p:spPr>
          <a:xfrm>
            <a:off x="539750" y="1700808"/>
            <a:ext cx="7772400" cy="4534892"/>
          </a:xfrm>
        </p:spPr>
        <p:txBody>
          <a:bodyPr/>
          <a:lstStyle/>
          <a:p>
            <a:pPr marL="0" indent="0" algn="ctr">
              <a:buNone/>
            </a:pPr>
            <a:endParaRPr lang="sv-SE" dirty="0"/>
          </a:p>
          <a:p>
            <a:pPr marL="0" indent="0" algn="ctr">
              <a:buNone/>
            </a:pPr>
            <a:r>
              <a:rPr lang="sv-SE" sz="5400" dirty="0"/>
              <a:t>How do I </a:t>
            </a:r>
            <a:r>
              <a:rPr lang="sv-SE" sz="5400" dirty="0" err="1"/>
              <a:t>apply</a:t>
            </a:r>
            <a:r>
              <a:rPr lang="sv-SE" sz="5400" dirty="0"/>
              <a:t>?</a:t>
            </a:r>
          </a:p>
          <a:p>
            <a:pPr marL="0" indent="0" algn="ctr">
              <a:buNone/>
            </a:pPr>
            <a:r>
              <a:rPr lang="sv-SE" sz="3600" dirty="0"/>
              <a:t>(</a:t>
            </a:r>
            <a:r>
              <a:rPr lang="sv-SE" sz="3600" dirty="0" err="1"/>
              <a:t>Only</a:t>
            </a:r>
            <a:r>
              <a:rPr lang="sv-SE" sz="3600" dirty="0"/>
              <a:t> for </a:t>
            </a:r>
            <a:r>
              <a:rPr lang="sv-SE" sz="3600" dirty="0" err="1"/>
              <a:t>exchanges</a:t>
            </a:r>
            <a:r>
              <a:rPr lang="sv-SE" sz="3600" dirty="0"/>
              <a:t> to Auckland)</a:t>
            </a:r>
          </a:p>
        </p:txBody>
      </p:sp>
      <p:sp>
        <p:nvSpPr>
          <p:cNvPr id="4" name="Platshållare för datum 3">
            <a:extLst>
              <a:ext uri="{FF2B5EF4-FFF2-40B4-BE49-F238E27FC236}">
                <a16:creationId xmlns:a16="http://schemas.microsoft.com/office/drawing/2014/main" id="{2C9656E5-ADF7-491D-899D-8C00D30037CB}"/>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71270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94D712-5DA0-42DC-B883-567EDE75628F}"/>
              </a:ext>
            </a:extLst>
          </p:cNvPr>
          <p:cNvSpPr>
            <a:spLocks noGrp="1"/>
          </p:cNvSpPr>
          <p:nvPr>
            <p:ph idx="1"/>
          </p:nvPr>
        </p:nvSpPr>
        <p:spPr>
          <a:xfrm>
            <a:off x="539750" y="1371600"/>
            <a:ext cx="7772400" cy="4114800"/>
          </a:xfrm>
        </p:spPr>
        <p:txBody>
          <a:bodyPr/>
          <a:lstStyle/>
          <a:p>
            <a:pPr marL="0" indent="0" algn="ctr">
              <a:buNone/>
            </a:pPr>
            <a:r>
              <a:rPr lang="sv-SE" sz="3200" dirty="0">
                <a:latin typeface="Calibri Light" panose="020F0302020204030204" pitchFamily="34" charset="0"/>
                <a:cs typeface="Calibri Light" panose="020F0302020204030204" pitchFamily="34" charset="0"/>
              </a:rPr>
              <a:t>APPLICATION FORM:</a:t>
            </a:r>
          </a:p>
          <a:p>
            <a:pPr marL="0" indent="0" algn="ctr">
              <a:buNone/>
            </a:pPr>
            <a:r>
              <a:rPr lang="sv-SE" sz="3200" dirty="0">
                <a:latin typeface="Calibri Light" panose="020F0302020204030204" pitchFamily="34" charset="0"/>
                <a:cs typeface="Calibri Light" panose="020F0302020204030204" pitchFamily="34" charset="0"/>
              </a:rPr>
              <a:t>Mobility Online</a:t>
            </a:r>
          </a:p>
          <a:p>
            <a:pPr marL="0" indent="0" algn="ctr">
              <a:buNone/>
            </a:pPr>
            <a:endParaRPr lang="sv-SE" sz="3200" dirty="0">
              <a:latin typeface="Calibri Light" panose="020F0302020204030204" pitchFamily="34" charset="0"/>
              <a:cs typeface="Calibri Light" panose="020F0302020204030204" pitchFamily="34" charset="0"/>
            </a:endParaRPr>
          </a:p>
          <a:p>
            <a:r>
              <a:rPr lang="sv-SE" dirty="0" err="1">
                <a:latin typeface="Calibri Light" panose="020F0302020204030204" pitchFamily="34" charset="0"/>
                <a:cs typeface="Calibri Light" panose="020F0302020204030204" pitchFamily="34" charset="0"/>
              </a:rPr>
              <a:t>Entire</a:t>
            </a:r>
            <a:r>
              <a:rPr lang="sv-SE" dirty="0">
                <a:latin typeface="Calibri Light" panose="020F0302020204030204" pitchFamily="34" charset="0"/>
                <a:cs typeface="Calibri Light" panose="020F0302020204030204" pitchFamily="34" charset="0"/>
              </a:rPr>
              <a:t> application online </a:t>
            </a:r>
          </a:p>
          <a:p>
            <a:r>
              <a:rPr lang="sv-SE" dirty="0">
                <a:latin typeface="Calibri Light" panose="020F0302020204030204" pitchFamily="34" charset="0"/>
                <a:cs typeface="Calibri Light" panose="020F0302020204030204" pitchFamily="34" charset="0"/>
              </a:rPr>
              <a:t>All attachments are </a:t>
            </a:r>
            <a:r>
              <a:rPr lang="sv-SE" dirty="0" err="1">
                <a:latin typeface="Calibri Light" panose="020F0302020204030204" pitchFamily="34" charset="0"/>
                <a:cs typeface="Calibri Light" panose="020F0302020204030204" pitchFamily="34" charset="0"/>
              </a:rPr>
              <a:t>uploaded</a:t>
            </a:r>
            <a:r>
              <a:rPr lang="sv-SE" dirty="0">
                <a:latin typeface="Calibri Light" panose="020F0302020204030204" pitchFamily="34" charset="0"/>
                <a:cs typeface="Calibri Light" panose="020F0302020204030204" pitchFamily="34" charset="0"/>
              </a:rPr>
              <a:t> in the system (CV, Transcript of </a:t>
            </a:r>
            <a:r>
              <a:rPr lang="sv-SE" dirty="0" err="1">
                <a:latin typeface="Calibri Light" panose="020F0302020204030204" pitchFamily="34" charset="0"/>
                <a:cs typeface="Calibri Light" panose="020F0302020204030204" pitchFamily="34" charset="0"/>
              </a:rPr>
              <a:t>records</a:t>
            </a:r>
            <a:r>
              <a:rPr lang="sv-SE" dirty="0">
                <a:latin typeface="Calibri Light" panose="020F0302020204030204" pitchFamily="34" charset="0"/>
                <a:cs typeface="Calibri Light" panose="020F0302020204030204" pitchFamily="34" charset="0"/>
              </a:rPr>
              <a:t> and motivation letter)</a:t>
            </a:r>
          </a:p>
          <a:p>
            <a:pPr marL="0" indent="0">
              <a:buNone/>
            </a:pPr>
            <a:r>
              <a:rPr lang="sv-SE" dirty="0">
                <a:latin typeface="Calibri Light" panose="020F0302020204030204" pitchFamily="34" charset="0"/>
                <a:cs typeface="Calibri Light" panose="020F0302020204030204" pitchFamily="34" charset="0"/>
              </a:rPr>
              <a:t>If you claim research </a:t>
            </a:r>
            <a:r>
              <a:rPr lang="sv-SE" dirty="0" err="1">
                <a:latin typeface="Calibri Light" panose="020F0302020204030204" pitchFamily="34" charset="0"/>
                <a:cs typeface="Calibri Light" panose="020F0302020204030204" pitchFamily="34" charset="0"/>
              </a:rPr>
              <a:t>experience</a:t>
            </a:r>
            <a:r>
              <a:rPr lang="sv-SE" dirty="0">
                <a:latin typeface="Calibri Light" panose="020F0302020204030204" pitchFamily="34" charset="0"/>
                <a:cs typeface="Calibri Light" panose="020F0302020204030204" pitchFamily="34" charset="0"/>
              </a:rPr>
              <a:t> you </a:t>
            </a:r>
            <a:r>
              <a:rPr lang="sv-SE" u="sng" dirty="0">
                <a:latin typeface="Calibri Light" panose="020F0302020204030204" pitchFamily="34" charset="0"/>
                <a:cs typeface="Calibri Light" panose="020F0302020204030204" pitchFamily="34" charset="0"/>
              </a:rPr>
              <a:t>must</a:t>
            </a:r>
            <a:r>
              <a:rPr lang="sv-SE" dirty="0">
                <a:latin typeface="Calibri Light" panose="020F0302020204030204" pitchFamily="34" charset="0"/>
                <a:cs typeface="Calibri Light" panose="020F0302020204030204" pitchFamily="34" charset="0"/>
              </a:rPr>
              <a:t> submit a </a:t>
            </a:r>
            <a:r>
              <a:rPr lang="sv-SE" b="1" dirty="0">
                <a:latin typeface="Calibri Light" panose="020F0302020204030204" pitchFamily="34" charset="0"/>
                <a:cs typeface="Calibri Light" panose="020F0302020204030204" pitchFamily="34" charset="0"/>
              </a:rPr>
              <a:t>signed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supporting</a:t>
            </a:r>
            <a:r>
              <a:rPr lang="sv-SE" dirty="0">
                <a:latin typeface="Calibri Light" panose="020F0302020204030204" pitchFamily="34" charset="0"/>
                <a:cs typeface="Calibri Light" panose="020F0302020204030204" pitchFamily="34" charset="0"/>
              </a:rPr>
              <a:t> document from your supervisor in order to be </a:t>
            </a:r>
            <a:r>
              <a:rPr lang="sv-SE" dirty="0" err="1">
                <a:latin typeface="Calibri Light" panose="020F0302020204030204" pitchFamily="34" charset="0"/>
                <a:cs typeface="Calibri Light" panose="020F0302020204030204" pitchFamily="34" charset="0"/>
              </a:rPr>
              <a:t>considered</a:t>
            </a:r>
            <a:r>
              <a:rPr lang="sv-SE" dirty="0">
                <a:latin typeface="Calibri Light" panose="020F0302020204030204" pitchFamily="34" charset="0"/>
                <a:cs typeface="Calibri Light" panose="020F0302020204030204" pitchFamily="34" charset="0"/>
              </a:rPr>
              <a:t> for possible extra </a:t>
            </a:r>
            <a:r>
              <a:rPr lang="sv-SE" dirty="0" err="1">
                <a:latin typeface="Calibri Light" panose="020F0302020204030204" pitchFamily="34" charset="0"/>
                <a:cs typeface="Calibri Light" panose="020F0302020204030204" pitchFamily="34" charset="0"/>
              </a:rPr>
              <a:t>points</a:t>
            </a:r>
            <a:r>
              <a:rPr lang="sv-SE" dirty="0">
                <a:latin typeface="Calibri Light" panose="020F0302020204030204" pitchFamily="34" charset="0"/>
                <a:cs typeface="Calibri Light" panose="020F0302020204030204" pitchFamily="34" charset="0"/>
              </a:rPr>
              <a:t> in your application assessment.</a:t>
            </a:r>
          </a:p>
        </p:txBody>
      </p:sp>
      <p:sp>
        <p:nvSpPr>
          <p:cNvPr id="4" name="Platshållare för datum 3">
            <a:extLst>
              <a:ext uri="{FF2B5EF4-FFF2-40B4-BE49-F238E27FC236}">
                <a16:creationId xmlns:a16="http://schemas.microsoft.com/office/drawing/2014/main" id="{D4E4017F-D436-46B4-B3C2-E5FD473B29EC}"/>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381315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D5D24D9-7A77-4F56-B64B-8506023B6216}"/>
              </a:ext>
            </a:extLst>
          </p:cNvPr>
          <p:cNvSpPr>
            <a:spLocks noGrp="1"/>
          </p:cNvSpPr>
          <p:nvPr>
            <p:ph type="dt" sz="half" idx="10"/>
          </p:nvPr>
        </p:nvSpPr>
        <p:spPr/>
        <p:txBody>
          <a:bodyPr/>
          <a:lstStyle/>
          <a:p>
            <a:fld id="{AA6880FC-7F0C-42AC-A322-2A9CCDB8F9A7}" type="datetime1">
              <a:rPr lang="sv-SE" altLang="sv-SE" smtClean="0"/>
              <a:t>2024-01-08</a:t>
            </a:fld>
            <a:endParaRPr lang="sv-SE" altLang="sv-SE"/>
          </a:p>
        </p:txBody>
      </p:sp>
      <p:pic>
        <p:nvPicPr>
          <p:cNvPr id="4" name="Bildobjekt 3">
            <a:extLst>
              <a:ext uri="{FF2B5EF4-FFF2-40B4-BE49-F238E27FC236}">
                <a16:creationId xmlns:a16="http://schemas.microsoft.com/office/drawing/2014/main" id="{12860EC7-5519-47AB-90BE-7DD099121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634" y="0"/>
            <a:ext cx="4733674" cy="6237312"/>
          </a:xfrm>
          <a:prstGeom prst="rect">
            <a:avLst/>
          </a:prstGeom>
        </p:spPr>
      </p:pic>
    </p:spTree>
    <p:extLst>
      <p:ext uri="{BB962C8B-B14F-4D97-AF65-F5344CB8AC3E}">
        <p14:creationId xmlns:p14="http://schemas.microsoft.com/office/powerpoint/2010/main" val="241665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F3542B2-5376-4556-B5F2-8394E740110B}"/>
              </a:ext>
            </a:extLst>
          </p:cNvPr>
          <p:cNvSpPr>
            <a:spLocks noGrp="1"/>
          </p:cNvSpPr>
          <p:nvPr>
            <p:ph type="dt" sz="half" idx="10"/>
          </p:nvPr>
        </p:nvSpPr>
        <p:spPr/>
        <p:txBody>
          <a:bodyPr/>
          <a:lstStyle/>
          <a:p>
            <a:fld id="{AA6880FC-7F0C-42AC-A322-2A9CCDB8F9A7}" type="datetime1">
              <a:rPr lang="sv-SE" altLang="sv-SE" smtClean="0"/>
              <a:t>2024-01-08</a:t>
            </a:fld>
            <a:endParaRPr lang="sv-SE" altLang="sv-SE"/>
          </a:p>
        </p:txBody>
      </p:sp>
      <p:pic>
        <p:nvPicPr>
          <p:cNvPr id="4" name="Bildobjekt 3" descr="En bild som visar text&#10;&#10;Automatiskt genererad beskrivning">
            <a:extLst>
              <a:ext uri="{FF2B5EF4-FFF2-40B4-BE49-F238E27FC236}">
                <a16:creationId xmlns:a16="http://schemas.microsoft.com/office/drawing/2014/main" id="{BC8253F4-DBCB-4643-9836-04E313EFD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527" y="0"/>
            <a:ext cx="4507673" cy="6117940"/>
          </a:xfrm>
          <a:prstGeom prst="rect">
            <a:avLst/>
          </a:prstGeom>
        </p:spPr>
      </p:pic>
    </p:spTree>
    <p:extLst>
      <p:ext uri="{BB962C8B-B14F-4D97-AF65-F5344CB8AC3E}">
        <p14:creationId xmlns:p14="http://schemas.microsoft.com/office/powerpoint/2010/main" val="249684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A91CF83-48BE-4CD9-8AD5-20E6A7A5C88B}"/>
              </a:ext>
            </a:extLst>
          </p:cNvPr>
          <p:cNvSpPr>
            <a:spLocks noGrp="1"/>
          </p:cNvSpPr>
          <p:nvPr>
            <p:ph type="dt" sz="half" idx="10"/>
          </p:nvPr>
        </p:nvSpPr>
        <p:spPr/>
        <p:txBody>
          <a:bodyPr/>
          <a:lstStyle/>
          <a:p>
            <a:fld id="{AA6880FC-7F0C-42AC-A322-2A9CCDB8F9A7}" type="datetime1">
              <a:rPr lang="sv-SE" altLang="sv-SE" smtClean="0"/>
              <a:t>2024-01-08</a:t>
            </a:fld>
            <a:endParaRPr lang="sv-SE" altLang="sv-SE"/>
          </a:p>
        </p:txBody>
      </p:sp>
      <p:pic>
        <p:nvPicPr>
          <p:cNvPr id="4" name="Bildobjekt 3" descr="En bild som visar text&#10;&#10;Automatiskt genererad beskrivning">
            <a:extLst>
              <a:ext uri="{FF2B5EF4-FFF2-40B4-BE49-F238E27FC236}">
                <a16:creationId xmlns:a16="http://schemas.microsoft.com/office/drawing/2014/main" id="{8458D44D-CD6A-4A6C-B3CB-18B0359DE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159" y="0"/>
            <a:ext cx="5416106" cy="6109472"/>
          </a:xfrm>
          <a:prstGeom prst="rect">
            <a:avLst/>
          </a:prstGeom>
        </p:spPr>
      </p:pic>
      <p:sp>
        <p:nvSpPr>
          <p:cNvPr id="3" name="Pil: höger 2">
            <a:extLst>
              <a:ext uri="{FF2B5EF4-FFF2-40B4-BE49-F238E27FC236}">
                <a16:creationId xmlns:a16="http://schemas.microsoft.com/office/drawing/2014/main" id="{9C386A1E-EB44-7F85-3171-B5743386D923}"/>
              </a:ext>
            </a:extLst>
          </p:cNvPr>
          <p:cNvSpPr/>
          <p:nvPr/>
        </p:nvSpPr>
        <p:spPr bwMode="auto">
          <a:xfrm>
            <a:off x="1259632" y="332656"/>
            <a:ext cx="792088"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94372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70C88-98E9-828C-9C30-CA809B39EAEB}"/>
              </a:ext>
            </a:extLst>
          </p:cNvPr>
          <p:cNvSpPr>
            <a:spLocks noGrp="1"/>
          </p:cNvSpPr>
          <p:nvPr>
            <p:ph type="title"/>
          </p:nvPr>
        </p:nvSpPr>
        <p:spPr/>
        <p:txBody>
          <a:bodyPr/>
          <a:lstStyle/>
          <a:p>
            <a:r>
              <a:rPr lang="sv-SE" dirty="0"/>
              <a:t>Submission of application</a:t>
            </a:r>
          </a:p>
        </p:txBody>
      </p:sp>
      <p:sp>
        <p:nvSpPr>
          <p:cNvPr id="3" name="Platshållare för innehåll 2">
            <a:extLst>
              <a:ext uri="{FF2B5EF4-FFF2-40B4-BE49-F238E27FC236}">
                <a16:creationId xmlns:a16="http://schemas.microsoft.com/office/drawing/2014/main" id="{55FD7E60-BFE9-A981-470B-1D29FFC71EA2}"/>
              </a:ext>
            </a:extLst>
          </p:cNvPr>
          <p:cNvSpPr>
            <a:spLocks noGrp="1"/>
          </p:cNvSpPr>
          <p:nvPr>
            <p:ph idx="1"/>
          </p:nvPr>
        </p:nvSpPr>
        <p:spPr/>
        <p:txBody>
          <a:bodyPr/>
          <a:lstStyle/>
          <a:p>
            <a:r>
              <a:rPr lang="sv-SE" dirty="0">
                <a:latin typeface="Calibri Light" panose="020F0302020204030204" pitchFamily="34" charset="0"/>
                <a:cs typeface="Calibri Light" panose="020F0302020204030204" pitchFamily="34" charset="0"/>
              </a:rPr>
              <a:t>After </a:t>
            </a:r>
            <a:r>
              <a:rPr lang="sv-SE" dirty="0" err="1">
                <a:latin typeface="Calibri Light" panose="020F0302020204030204" pitchFamily="34" charset="0"/>
                <a:cs typeface="Calibri Light" panose="020F0302020204030204" pitchFamily="34" charset="0"/>
              </a:rPr>
              <a:t>registering</a:t>
            </a:r>
            <a:r>
              <a:rPr lang="sv-SE" dirty="0">
                <a:latin typeface="Calibri Light" panose="020F0302020204030204" pitchFamily="34" charset="0"/>
                <a:cs typeface="Calibri Light" panose="020F0302020204030204" pitchFamily="34" charset="0"/>
              </a:rPr>
              <a:t> your application you will receive an email from Mobility Online</a:t>
            </a:r>
          </a:p>
          <a:p>
            <a:r>
              <a:rPr lang="sv-SE" dirty="0">
                <a:latin typeface="Calibri Light" panose="020F0302020204030204" pitchFamily="34" charset="0"/>
                <a:cs typeface="Calibri Light" panose="020F0302020204030204" pitchFamily="34" charset="0"/>
              </a:rPr>
              <a:t>Please </a:t>
            </a:r>
            <a:r>
              <a:rPr lang="sv-SE" dirty="0" err="1">
                <a:latin typeface="Calibri Light" panose="020F0302020204030204" pitchFamily="34" charset="0"/>
                <a:cs typeface="Calibri Light" panose="020F0302020204030204" pitchFamily="34" charset="0"/>
              </a:rPr>
              <a:t>create</a:t>
            </a:r>
            <a:r>
              <a:rPr lang="sv-SE" dirty="0">
                <a:latin typeface="Calibri Light" panose="020F0302020204030204" pitchFamily="34" charset="0"/>
                <a:cs typeface="Calibri Light" panose="020F0302020204030204" pitchFamily="34" charset="0"/>
              </a:rPr>
              <a:t> your account</a:t>
            </a:r>
          </a:p>
          <a:p>
            <a:r>
              <a:rPr lang="sv-SE" dirty="0" err="1">
                <a:latin typeface="Calibri Light" panose="020F0302020204030204" pitchFamily="34" charset="0"/>
                <a:cs typeface="Calibri Light" panose="020F0302020204030204" pitchFamily="34" charset="0"/>
              </a:rPr>
              <a:t>Upload</a:t>
            </a:r>
            <a:r>
              <a:rPr lang="sv-SE" dirty="0">
                <a:latin typeface="Calibri Light" panose="020F0302020204030204" pitchFamily="34" charset="0"/>
                <a:cs typeface="Calibri Light" panose="020F0302020204030204" pitchFamily="34" charset="0"/>
              </a:rPr>
              <a:t> all the relevant documents</a:t>
            </a:r>
          </a:p>
          <a:p>
            <a:r>
              <a:rPr lang="sv-SE" dirty="0">
                <a:latin typeface="Calibri Light" panose="020F0302020204030204" pitchFamily="34" charset="0"/>
                <a:cs typeface="Calibri Light" panose="020F0302020204030204" pitchFamily="34" charset="0"/>
              </a:rPr>
              <a:t>Submit the application</a:t>
            </a:r>
          </a:p>
          <a:p>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The application is finalized </a:t>
            </a:r>
            <a:r>
              <a:rPr lang="sv-SE" dirty="0" err="1">
                <a:latin typeface="Calibri Light" panose="020F0302020204030204" pitchFamily="34" charset="0"/>
                <a:cs typeface="Calibri Light" panose="020F0302020204030204" pitchFamily="34" charset="0"/>
              </a:rPr>
              <a:t>only</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when</a:t>
            </a:r>
            <a:r>
              <a:rPr lang="sv-SE" dirty="0">
                <a:latin typeface="Calibri Light" panose="020F0302020204030204" pitchFamily="34" charset="0"/>
                <a:cs typeface="Calibri Light" panose="020F0302020204030204" pitchFamily="34" charset="0"/>
              </a:rPr>
              <a:t> you have </a:t>
            </a:r>
            <a:r>
              <a:rPr lang="sv-SE" dirty="0" err="1">
                <a:latin typeface="Calibri Light" panose="020F0302020204030204" pitchFamily="34" charset="0"/>
                <a:cs typeface="Calibri Light" panose="020F0302020204030204" pitchFamily="34" charset="0"/>
              </a:rPr>
              <a:t>uploaded</a:t>
            </a:r>
            <a:r>
              <a:rPr lang="sv-SE" dirty="0">
                <a:latin typeface="Calibri Light" panose="020F0302020204030204" pitchFamily="34" charset="0"/>
                <a:cs typeface="Calibri Light" panose="020F0302020204030204" pitchFamily="34" charset="0"/>
              </a:rPr>
              <a:t> all the </a:t>
            </a:r>
            <a:r>
              <a:rPr lang="sv-SE" dirty="0" err="1">
                <a:latin typeface="Calibri Light" panose="020F0302020204030204" pitchFamily="34" charset="0"/>
                <a:cs typeface="Calibri Light" panose="020F0302020204030204" pitchFamily="34" charset="0"/>
              </a:rPr>
              <a:t>necessary</a:t>
            </a:r>
            <a:r>
              <a:rPr lang="sv-SE" dirty="0">
                <a:latin typeface="Calibri Light" panose="020F0302020204030204" pitchFamily="34" charset="0"/>
                <a:cs typeface="Calibri Light" panose="020F0302020204030204" pitchFamily="34" charset="0"/>
              </a:rPr>
              <a:t> documents and the application has been submitted</a:t>
            </a:r>
          </a:p>
        </p:txBody>
      </p:sp>
      <p:sp>
        <p:nvSpPr>
          <p:cNvPr id="4" name="Platshållare för datum 3">
            <a:extLst>
              <a:ext uri="{FF2B5EF4-FFF2-40B4-BE49-F238E27FC236}">
                <a16:creationId xmlns:a16="http://schemas.microsoft.com/office/drawing/2014/main" id="{AAC2B1D8-C7D7-E8F3-4076-85213BDF95BA}"/>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385560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5BACFC-A55E-4A10-99AA-F7980D3F7D9A}"/>
              </a:ext>
            </a:extLst>
          </p:cNvPr>
          <p:cNvSpPr>
            <a:spLocks noGrp="1"/>
          </p:cNvSpPr>
          <p:nvPr>
            <p:ph type="title"/>
          </p:nvPr>
        </p:nvSpPr>
        <p:spPr>
          <a:xfrm>
            <a:off x="539750" y="1054100"/>
            <a:ext cx="7772400" cy="574700"/>
          </a:xfrm>
        </p:spPr>
        <p:txBody>
          <a:bodyPr/>
          <a:lstStyle/>
          <a:p>
            <a:r>
              <a:rPr lang="sv-SE" dirty="0" err="1"/>
              <a:t>Selection</a:t>
            </a:r>
            <a:r>
              <a:rPr lang="sv-SE" dirty="0"/>
              <a:t>, ranking and nomination mail</a:t>
            </a:r>
          </a:p>
        </p:txBody>
      </p:sp>
      <p:sp>
        <p:nvSpPr>
          <p:cNvPr id="3" name="Platshållare för innehåll 2">
            <a:extLst>
              <a:ext uri="{FF2B5EF4-FFF2-40B4-BE49-F238E27FC236}">
                <a16:creationId xmlns:a16="http://schemas.microsoft.com/office/drawing/2014/main" id="{355772C6-74B6-484B-8C1B-F540E256C5C6}"/>
              </a:ext>
            </a:extLst>
          </p:cNvPr>
          <p:cNvSpPr>
            <a:spLocks noGrp="1"/>
          </p:cNvSpPr>
          <p:nvPr>
            <p:ph idx="1"/>
          </p:nvPr>
        </p:nvSpPr>
        <p:spPr>
          <a:xfrm>
            <a:off x="555794" y="1917026"/>
            <a:ext cx="7772400" cy="4260428"/>
          </a:xfrm>
        </p:spPr>
        <p:txBody>
          <a:bodyPr/>
          <a:lstStyle/>
          <a:p>
            <a:r>
              <a:rPr lang="sv-SE" sz="1800" dirty="0">
                <a:latin typeface="Calibri Light" panose="020F0302020204030204" pitchFamily="34" charset="0"/>
                <a:cs typeface="Calibri Light" panose="020F0302020204030204" pitchFamily="34" charset="0"/>
              </a:rPr>
              <a:t>After the application deadline, the international </a:t>
            </a:r>
            <a:r>
              <a:rPr lang="sv-SE" sz="1800" dirty="0" err="1">
                <a:latin typeface="Calibri Light" panose="020F0302020204030204" pitchFamily="34" charset="0"/>
                <a:cs typeface="Calibri Light" panose="020F0302020204030204" pitchFamily="34" charset="0"/>
              </a:rPr>
              <a:t>committee</a:t>
            </a:r>
            <a:r>
              <a:rPr lang="sv-SE" sz="1800" dirty="0">
                <a:latin typeface="Calibri Light" panose="020F0302020204030204" pitchFamily="34" charset="0"/>
                <a:cs typeface="Calibri Light" panose="020F0302020204030204" pitchFamily="34" charset="0"/>
              </a:rPr>
              <a:t> will meet to </a:t>
            </a:r>
            <a:r>
              <a:rPr lang="sv-SE" sz="1800" dirty="0" err="1">
                <a:latin typeface="Calibri Light" panose="020F0302020204030204" pitchFamily="34" charset="0"/>
                <a:cs typeface="Calibri Light" panose="020F0302020204030204" pitchFamily="34" charset="0"/>
              </a:rPr>
              <a:t>assess</a:t>
            </a:r>
            <a:r>
              <a:rPr lang="sv-SE" sz="1800" dirty="0">
                <a:latin typeface="Calibri Light" panose="020F0302020204030204" pitchFamily="34" charset="0"/>
                <a:cs typeface="Calibri Light" panose="020F0302020204030204" pitchFamily="34" charset="0"/>
              </a:rPr>
              <a:t> all the incoming </a:t>
            </a:r>
            <a:r>
              <a:rPr lang="sv-SE" sz="1800" dirty="0" err="1">
                <a:latin typeface="Calibri Light" panose="020F0302020204030204" pitchFamily="34" charset="0"/>
                <a:cs typeface="Calibri Light" panose="020F0302020204030204" pitchFamily="34" charset="0"/>
              </a:rPr>
              <a:t>applications</a:t>
            </a:r>
            <a:r>
              <a:rPr lang="sv-SE" sz="1800" dirty="0">
                <a:latin typeface="Calibri Light" panose="020F0302020204030204" pitchFamily="34" charset="0"/>
                <a:cs typeface="Calibri Light" panose="020F0302020204030204" pitchFamily="34" charset="0"/>
              </a:rPr>
              <a:t>.</a:t>
            </a:r>
          </a:p>
          <a:p>
            <a:r>
              <a:rPr lang="sv-SE" sz="1800" dirty="0">
                <a:latin typeface="Calibri Light" panose="020F0302020204030204" pitchFamily="34" charset="0"/>
                <a:cs typeface="Calibri Light" panose="020F0302020204030204" pitchFamily="34" charset="0"/>
              </a:rPr>
              <a:t>All students will be </a:t>
            </a:r>
            <a:r>
              <a:rPr lang="sv-SE" sz="1800" dirty="0" err="1">
                <a:latin typeface="Calibri Light" panose="020F0302020204030204" pitchFamily="34" charset="0"/>
                <a:cs typeface="Calibri Light" panose="020F0302020204030204" pitchFamily="34" charset="0"/>
              </a:rPr>
              <a:t>ranked</a:t>
            </a:r>
            <a:r>
              <a:rPr lang="sv-SE" sz="1800" dirty="0">
                <a:latin typeface="Calibri Light" panose="020F0302020204030204" pitchFamily="34" charset="0"/>
                <a:cs typeface="Calibri Light" panose="020F0302020204030204" pitchFamily="34" charset="0"/>
              </a:rPr>
              <a:t> and </a:t>
            </a:r>
            <a:r>
              <a:rPr lang="sv-SE" sz="1800" dirty="0" err="1">
                <a:latin typeface="Calibri Light" panose="020F0302020204030204" pitchFamily="34" charset="0"/>
                <a:cs typeface="Calibri Light" panose="020F0302020204030204" pitchFamily="34" charset="0"/>
              </a:rPr>
              <a:t>based</a:t>
            </a:r>
            <a:r>
              <a:rPr lang="sv-SE" sz="1800" dirty="0">
                <a:latin typeface="Calibri Light" panose="020F0302020204030204" pitchFamily="34" charset="0"/>
                <a:cs typeface="Calibri Light" panose="020F0302020204030204" pitchFamily="34" charset="0"/>
              </a:rPr>
              <a:t> on this ranking we will </a:t>
            </a:r>
            <a:r>
              <a:rPr lang="sv-SE" sz="1800" dirty="0" err="1">
                <a:latin typeface="Calibri Light" panose="020F0302020204030204" pitchFamily="34" charset="0"/>
                <a:cs typeface="Calibri Light" panose="020F0302020204030204" pitchFamily="34" charset="0"/>
              </a:rPr>
              <a:t>select</a:t>
            </a:r>
            <a:r>
              <a:rPr lang="sv-SE" sz="1800" dirty="0">
                <a:latin typeface="Calibri Light" panose="020F0302020204030204" pitchFamily="34" charset="0"/>
                <a:cs typeface="Calibri Light" panose="020F0302020204030204" pitchFamily="34" charset="0"/>
              </a:rPr>
              <a:t> the two </a:t>
            </a:r>
            <a:r>
              <a:rPr lang="sv-SE" sz="1800" dirty="0" err="1">
                <a:latin typeface="Calibri Light" panose="020F0302020204030204" pitchFamily="34" charset="0"/>
                <a:cs typeface="Calibri Light" panose="020F0302020204030204" pitchFamily="34" charset="0"/>
              </a:rPr>
              <a:t>highest</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ranked</a:t>
            </a:r>
            <a:r>
              <a:rPr lang="sv-SE" sz="1800" dirty="0">
                <a:latin typeface="Calibri Light" panose="020F0302020204030204" pitchFamily="34" charset="0"/>
                <a:cs typeface="Calibri Light" panose="020F0302020204030204" pitchFamily="34" charset="0"/>
              </a:rPr>
              <a:t> students to be nominated to the University of Auckland</a:t>
            </a:r>
          </a:p>
          <a:p>
            <a:r>
              <a:rPr lang="sv-SE" sz="1800" dirty="0">
                <a:latin typeface="Calibri Light" panose="020F0302020204030204" pitchFamily="34" charset="0"/>
                <a:cs typeface="Calibri Light" panose="020F0302020204030204" pitchFamily="34" charset="0"/>
              </a:rPr>
              <a:t>If not nominated, you will receive confirmation in </a:t>
            </a:r>
            <a:r>
              <a:rPr lang="sv-SE" sz="1800" dirty="0" err="1">
                <a:latin typeface="Calibri Light" panose="020F0302020204030204" pitchFamily="34" charset="0"/>
                <a:cs typeface="Calibri Light" panose="020F0302020204030204" pitchFamily="34" charset="0"/>
              </a:rPr>
              <a:t>writing</a:t>
            </a:r>
            <a:r>
              <a:rPr lang="sv-SE" sz="1800" dirty="0">
                <a:latin typeface="Calibri Light" panose="020F0302020204030204" pitchFamily="34" charset="0"/>
                <a:cs typeface="Calibri Light" panose="020F0302020204030204" pitchFamily="34" charset="0"/>
              </a:rPr>
              <a:t> from the international coordinator</a:t>
            </a:r>
          </a:p>
          <a:p>
            <a:r>
              <a:rPr lang="sv-SE" sz="1800" dirty="0">
                <a:latin typeface="Calibri Light" panose="020F0302020204030204" pitchFamily="34" charset="0"/>
                <a:cs typeface="Calibri Light" panose="020F0302020204030204" pitchFamily="34" charset="0"/>
              </a:rPr>
              <a:t>Please accept/</a:t>
            </a:r>
            <a:r>
              <a:rPr lang="sv-SE" sz="1800" dirty="0" err="1">
                <a:latin typeface="Calibri Light" panose="020F0302020204030204" pitchFamily="34" charset="0"/>
                <a:cs typeface="Calibri Light" panose="020F0302020204030204" pitchFamily="34" charset="0"/>
              </a:rPr>
              <a:t>reject</a:t>
            </a:r>
            <a:r>
              <a:rPr lang="sv-SE" sz="1800" dirty="0">
                <a:latin typeface="Calibri Light" panose="020F0302020204030204" pitchFamily="34" charset="0"/>
                <a:cs typeface="Calibri Light" panose="020F0302020204030204" pitchFamily="34" charset="0"/>
              </a:rPr>
              <a:t> your nomination </a:t>
            </a:r>
            <a:r>
              <a:rPr lang="sv-SE" sz="1800" dirty="0" err="1">
                <a:latin typeface="Calibri Light" panose="020F0302020204030204" pitchFamily="34" charset="0"/>
                <a:cs typeface="Calibri Light" panose="020F0302020204030204" pitchFamily="34" charset="0"/>
              </a:rPr>
              <a:t>within</a:t>
            </a:r>
            <a:r>
              <a:rPr lang="sv-SE" sz="1800" dirty="0">
                <a:latin typeface="Calibri Light" panose="020F0302020204030204" pitchFamily="34" charset="0"/>
                <a:cs typeface="Calibri Light" panose="020F0302020204030204" pitchFamily="34" charset="0"/>
              </a:rPr>
              <a:t> the deadline </a:t>
            </a:r>
            <a:r>
              <a:rPr lang="sv-SE" sz="1800" dirty="0" err="1">
                <a:latin typeface="Calibri Light" panose="020F0302020204030204" pitchFamily="34" charset="0"/>
                <a:cs typeface="Calibri Light" panose="020F0302020204030204" pitchFamily="34" charset="0"/>
              </a:rPr>
              <a:t>stated</a:t>
            </a:r>
            <a:r>
              <a:rPr lang="sv-SE" sz="1800" dirty="0">
                <a:latin typeface="Calibri Light" panose="020F0302020204030204" pitchFamily="34" charset="0"/>
                <a:cs typeface="Calibri Light" panose="020F0302020204030204" pitchFamily="34" charset="0"/>
              </a:rPr>
              <a:t> in the nomination email</a:t>
            </a:r>
          </a:p>
          <a:p>
            <a:r>
              <a:rPr lang="sv-SE" sz="1800" dirty="0">
                <a:latin typeface="Calibri Light" panose="020F0302020204030204" pitchFamily="34" charset="0"/>
                <a:cs typeface="Calibri Light" panose="020F0302020204030204" pitchFamily="34" charset="0"/>
              </a:rPr>
              <a:t>If you accept your nomination, the international coordinator will nominate you to the University of Auckland and you will </a:t>
            </a:r>
            <a:r>
              <a:rPr lang="sv-SE" sz="1800" dirty="0" err="1">
                <a:latin typeface="Calibri Light" panose="020F0302020204030204" pitchFamily="34" charset="0"/>
                <a:cs typeface="Calibri Light" panose="020F0302020204030204" pitchFamily="34" charset="0"/>
              </a:rPr>
              <a:t>begin</a:t>
            </a:r>
            <a:r>
              <a:rPr lang="sv-SE" sz="1800" dirty="0">
                <a:latin typeface="Calibri Light" panose="020F0302020204030204" pitchFamily="34" charset="0"/>
                <a:cs typeface="Calibri Light" panose="020F0302020204030204" pitchFamily="34" charset="0"/>
              </a:rPr>
              <a:t> a </a:t>
            </a:r>
            <a:r>
              <a:rPr lang="sv-SE" sz="1800" dirty="0" err="1">
                <a:latin typeface="Calibri Light" panose="020F0302020204030204" pitchFamily="34" charset="0"/>
                <a:cs typeface="Calibri Light" panose="020F0302020204030204" pitchFamily="34" charset="0"/>
              </a:rPr>
              <a:t>separate</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correspondence</a:t>
            </a:r>
            <a:r>
              <a:rPr lang="sv-SE" sz="1800" dirty="0">
                <a:latin typeface="Calibri Light" panose="020F0302020204030204" pitchFamily="34" charset="0"/>
                <a:cs typeface="Calibri Light" panose="020F0302020204030204" pitchFamily="34" charset="0"/>
              </a:rPr>
              <a:t> with Auckland that will result in a Letter of Acceptance</a:t>
            </a:r>
          </a:p>
          <a:p>
            <a:r>
              <a:rPr lang="sv-SE" sz="1800" dirty="0">
                <a:latin typeface="Calibri Light" panose="020F0302020204030204" pitchFamily="34" charset="0"/>
                <a:cs typeface="Calibri Light" panose="020F0302020204030204" pitchFamily="34" charset="0"/>
              </a:rPr>
              <a:t>If any </a:t>
            </a:r>
            <a:r>
              <a:rPr lang="sv-SE" sz="1800" dirty="0" err="1">
                <a:latin typeface="Calibri Light" panose="020F0302020204030204" pitchFamily="34" charset="0"/>
                <a:cs typeface="Calibri Light" panose="020F0302020204030204" pitchFamily="34" charset="0"/>
              </a:rPr>
              <a:t>places</a:t>
            </a:r>
            <a:r>
              <a:rPr lang="sv-SE" sz="1800" dirty="0">
                <a:latin typeface="Calibri Light" panose="020F0302020204030204" pitchFamily="34" charset="0"/>
                <a:cs typeface="Calibri Light" panose="020F0302020204030204" pitchFamily="34" charset="0"/>
              </a:rPr>
              <a:t> are available later in the Spring semester,  </a:t>
            </a:r>
            <a:r>
              <a:rPr lang="sv-SE" sz="1800" dirty="0" err="1">
                <a:latin typeface="Calibri Light" panose="020F0302020204030204" pitchFamily="34" charset="0"/>
                <a:cs typeface="Calibri Light" panose="020F0302020204030204" pitchFamily="34" charset="0"/>
              </a:rPr>
              <a:t>these</a:t>
            </a:r>
            <a:r>
              <a:rPr lang="sv-SE" sz="1800" dirty="0">
                <a:latin typeface="Calibri Light" panose="020F0302020204030204" pitchFamily="34" charset="0"/>
                <a:cs typeface="Calibri Light" panose="020F0302020204030204" pitchFamily="34" charset="0"/>
              </a:rPr>
              <a:t> will be </a:t>
            </a:r>
            <a:r>
              <a:rPr lang="sv-SE" sz="1800" dirty="0" err="1">
                <a:latin typeface="Calibri Light" panose="020F0302020204030204" pitchFamily="34" charset="0"/>
                <a:cs typeface="Calibri Light" panose="020F0302020204030204" pitchFamily="34" charset="0"/>
              </a:rPr>
              <a:t>announced</a:t>
            </a:r>
            <a:r>
              <a:rPr lang="sv-SE" sz="1800" dirty="0">
                <a:latin typeface="Calibri Light" panose="020F0302020204030204" pitchFamily="34" charset="0"/>
                <a:cs typeface="Calibri Light" panose="020F0302020204030204" pitchFamily="34" charset="0"/>
              </a:rPr>
              <a:t> in our second round of applications (deadline 7 June 2024)</a:t>
            </a:r>
          </a:p>
        </p:txBody>
      </p:sp>
      <p:sp>
        <p:nvSpPr>
          <p:cNvPr id="4" name="Platshållare för datum 3">
            <a:extLst>
              <a:ext uri="{FF2B5EF4-FFF2-40B4-BE49-F238E27FC236}">
                <a16:creationId xmlns:a16="http://schemas.microsoft.com/office/drawing/2014/main" id="{CE720683-ED66-4565-9D5A-AD175ADD25CF}"/>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389597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F2B68-E911-40BC-B01A-3A874DF4AF48}"/>
              </a:ext>
            </a:extLst>
          </p:cNvPr>
          <p:cNvSpPr>
            <a:spLocks noGrp="1"/>
          </p:cNvSpPr>
          <p:nvPr>
            <p:ph type="title"/>
          </p:nvPr>
        </p:nvSpPr>
        <p:spPr/>
        <p:txBody>
          <a:bodyPr/>
          <a:lstStyle/>
          <a:p>
            <a:r>
              <a:rPr lang="sv-SE" dirty="0"/>
              <a:t>TODAY’S PROGRAM:</a:t>
            </a:r>
            <a:br>
              <a:rPr lang="sv-SE" dirty="0"/>
            </a:br>
            <a:endParaRPr lang="sv-SE" dirty="0"/>
          </a:p>
        </p:txBody>
      </p:sp>
      <p:sp>
        <p:nvSpPr>
          <p:cNvPr id="3" name="Platshållare för innehåll 2">
            <a:extLst>
              <a:ext uri="{FF2B5EF4-FFF2-40B4-BE49-F238E27FC236}">
                <a16:creationId xmlns:a16="http://schemas.microsoft.com/office/drawing/2014/main" id="{90CD7991-F265-46FD-8858-23381FB877CD}"/>
              </a:ext>
            </a:extLst>
          </p:cNvPr>
          <p:cNvSpPr>
            <a:spLocks noGrp="1"/>
          </p:cNvSpPr>
          <p:nvPr>
            <p:ph idx="1"/>
          </p:nvPr>
        </p:nvSpPr>
        <p:spPr/>
        <p:txBody>
          <a:bodyPr/>
          <a:lstStyle/>
          <a:p>
            <a:r>
              <a:rPr lang="sv-SE" dirty="0">
                <a:latin typeface="Calibri Light" panose="020F0302020204030204" pitchFamily="34" charset="0"/>
                <a:cs typeface="Calibri Light" panose="020F0302020204030204" pitchFamily="34" charset="0"/>
              </a:rPr>
              <a:t>General presentation of exchange studies</a:t>
            </a:r>
          </a:p>
          <a:p>
            <a:r>
              <a:rPr lang="sv-SE" dirty="0">
                <a:latin typeface="Calibri Light" panose="020F0302020204030204" pitchFamily="34" charset="0"/>
                <a:cs typeface="Calibri Light" panose="020F0302020204030204" pitchFamily="34" charset="0"/>
              </a:rPr>
              <a:t>The application process</a:t>
            </a:r>
          </a:p>
          <a:p>
            <a:r>
              <a:rPr lang="sv-SE" dirty="0">
                <a:latin typeface="Calibri Light" panose="020F0302020204030204" pitchFamily="34" charset="0"/>
                <a:cs typeface="Calibri Light" panose="020F0302020204030204" pitchFamily="34" charset="0"/>
              </a:rPr>
              <a:t>Official nomination vs. freemovers</a:t>
            </a:r>
          </a:p>
          <a:p>
            <a:r>
              <a:rPr lang="sv-SE" dirty="0">
                <a:latin typeface="Calibri Light" panose="020F0302020204030204" pitchFamily="34" charset="0"/>
                <a:cs typeface="Calibri Light" panose="020F0302020204030204" pitchFamily="34" charset="0"/>
              </a:rPr>
              <a:t>Q&amp;A about exchange studies</a:t>
            </a:r>
          </a:p>
        </p:txBody>
      </p:sp>
      <p:sp>
        <p:nvSpPr>
          <p:cNvPr id="4" name="Platshållare för datum 3">
            <a:extLst>
              <a:ext uri="{FF2B5EF4-FFF2-40B4-BE49-F238E27FC236}">
                <a16:creationId xmlns:a16="http://schemas.microsoft.com/office/drawing/2014/main" id="{912BFB99-4112-4B8A-81B7-BEE6A31CED92}"/>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72078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DF94D9-5B98-4596-988E-D062988E4A21}"/>
              </a:ext>
            </a:extLst>
          </p:cNvPr>
          <p:cNvSpPr>
            <a:spLocks noGrp="1"/>
          </p:cNvSpPr>
          <p:nvPr>
            <p:ph type="title"/>
          </p:nvPr>
        </p:nvSpPr>
        <p:spPr/>
        <p:txBody>
          <a:bodyPr/>
          <a:lstStyle/>
          <a:p>
            <a:r>
              <a:rPr lang="sv-SE" dirty="0"/>
              <a:t>Letter of </a:t>
            </a:r>
            <a:r>
              <a:rPr lang="sv-SE" dirty="0" err="1"/>
              <a:t>acceptance</a:t>
            </a:r>
            <a:endParaRPr lang="sv-SE" dirty="0"/>
          </a:p>
        </p:txBody>
      </p:sp>
      <p:sp>
        <p:nvSpPr>
          <p:cNvPr id="3" name="Platshållare för innehåll 2">
            <a:extLst>
              <a:ext uri="{FF2B5EF4-FFF2-40B4-BE49-F238E27FC236}">
                <a16:creationId xmlns:a16="http://schemas.microsoft.com/office/drawing/2014/main" id="{E41EF2A0-2AFF-4AA5-A77E-4C012E2B1E9C}"/>
              </a:ext>
            </a:extLst>
          </p:cNvPr>
          <p:cNvSpPr>
            <a:spLocks noGrp="1"/>
          </p:cNvSpPr>
          <p:nvPr>
            <p:ph idx="1"/>
          </p:nvPr>
        </p:nvSpPr>
        <p:spPr/>
        <p:txBody>
          <a:bodyPr/>
          <a:lstStyle/>
          <a:p>
            <a:r>
              <a:rPr lang="sv-SE" sz="1600" dirty="0" err="1">
                <a:latin typeface="Calibri Light" panose="020F0302020204030204" pitchFamily="34" charset="0"/>
                <a:cs typeface="Calibri Light" panose="020F0302020204030204" pitchFamily="34" charset="0"/>
              </a:rPr>
              <a:t>When</a:t>
            </a:r>
            <a:r>
              <a:rPr lang="sv-SE" sz="1600" dirty="0">
                <a:latin typeface="Calibri Light" panose="020F0302020204030204" pitchFamily="34" charset="0"/>
                <a:cs typeface="Calibri Light" panose="020F0302020204030204" pitchFamily="34" charset="0"/>
              </a:rPr>
              <a:t> all the paper </a:t>
            </a:r>
            <a:r>
              <a:rPr lang="sv-SE" sz="1600" dirty="0" err="1">
                <a:latin typeface="Calibri Light" panose="020F0302020204030204" pitchFamily="34" charset="0"/>
                <a:cs typeface="Calibri Light" panose="020F0302020204030204" pitchFamily="34" charset="0"/>
              </a:rPr>
              <a:t>work</a:t>
            </a:r>
            <a:r>
              <a:rPr lang="sv-SE" sz="1600" dirty="0">
                <a:latin typeface="Calibri Light" panose="020F0302020204030204" pitchFamily="34" charset="0"/>
                <a:cs typeface="Calibri Light" panose="020F0302020204030204" pitchFamily="34" charset="0"/>
              </a:rPr>
              <a:t> is </a:t>
            </a:r>
            <a:r>
              <a:rPr lang="sv-SE" sz="1600" dirty="0" err="1">
                <a:latin typeface="Calibri Light" panose="020F0302020204030204" pitchFamily="34" charset="0"/>
                <a:cs typeface="Calibri Light" panose="020F0302020204030204" pitchFamily="34" charset="0"/>
              </a:rPr>
              <a:t>finalized</a:t>
            </a:r>
            <a:r>
              <a:rPr lang="sv-SE" sz="1600" dirty="0">
                <a:latin typeface="Calibri Light" panose="020F0302020204030204" pitchFamily="34" charset="0"/>
                <a:cs typeface="Calibri Light" panose="020F0302020204030204" pitchFamily="34" charset="0"/>
              </a:rPr>
              <a:t>, our partner </a:t>
            </a:r>
            <a:r>
              <a:rPr lang="sv-SE" sz="1600" dirty="0" err="1">
                <a:latin typeface="Calibri Light" panose="020F0302020204030204" pitchFamily="34" charset="0"/>
                <a:cs typeface="Calibri Light" panose="020F0302020204030204" pitchFamily="34" charset="0"/>
              </a:rPr>
              <a:t>will</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send</a:t>
            </a:r>
            <a:r>
              <a:rPr lang="sv-SE" sz="1600" dirty="0">
                <a:latin typeface="Calibri Light" panose="020F0302020204030204" pitchFamily="34" charset="0"/>
                <a:cs typeface="Calibri Light" panose="020F0302020204030204" pitchFamily="34" charset="0"/>
              </a:rPr>
              <a:t> a Letter of Acceptance to our student. In </a:t>
            </a:r>
            <a:r>
              <a:rPr lang="sv-SE" sz="1600" dirty="0" err="1">
                <a:latin typeface="Calibri Light" panose="020F0302020204030204" pitchFamily="34" charset="0"/>
                <a:cs typeface="Calibri Light" panose="020F0302020204030204" pitchFamily="34" charset="0"/>
              </a:rPr>
              <a:t>this</a:t>
            </a:r>
            <a:r>
              <a:rPr lang="sv-SE" sz="1600" dirty="0">
                <a:latin typeface="Calibri Light" panose="020F0302020204030204" pitchFamily="34" charset="0"/>
                <a:cs typeface="Calibri Light" panose="020F0302020204030204" pitchFamily="34" charset="0"/>
              </a:rPr>
              <a:t> letter our partner </a:t>
            </a:r>
            <a:r>
              <a:rPr lang="sv-SE" sz="1600" dirty="0" err="1">
                <a:latin typeface="Calibri Light" panose="020F0302020204030204" pitchFamily="34" charset="0"/>
                <a:cs typeface="Calibri Light" panose="020F0302020204030204" pitchFamily="34" charset="0"/>
              </a:rPr>
              <a:t>will</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state</a:t>
            </a:r>
            <a:r>
              <a:rPr lang="sv-SE" sz="1600" dirty="0">
                <a:latin typeface="Calibri Light" panose="020F0302020204030204" pitchFamily="34" charset="0"/>
                <a:cs typeface="Calibri Light" panose="020F0302020204030204" pitchFamily="34" charset="0"/>
              </a:rPr>
              <a:t> the </a:t>
            </a:r>
            <a:r>
              <a:rPr lang="sv-SE" sz="1600" dirty="0" err="1">
                <a:latin typeface="Calibri Light" panose="020F0302020204030204" pitchFamily="34" charset="0"/>
                <a:cs typeface="Calibri Light" panose="020F0302020204030204" pitchFamily="34" charset="0"/>
              </a:rPr>
              <a:t>exact</a:t>
            </a:r>
            <a:r>
              <a:rPr lang="sv-SE" sz="1600" dirty="0">
                <a:latin typeface="Calibri Light" panose="020F0302020204030204" pitchFamily="34" charset="0"/>
                <a:cs typeface="Calibri Light" panose="020F0302020204030204" pitchFamily="34" charset="0"/>
              </a:rPr>
              <a:t> dates of your exchange. </a:t>
            </a:r>
            <a:r>
              <a:rPr lang="sv-SE" sz="1600" dirty="0" err="1">
                <a:latin typeface="Calibri Light" panose="020F0302020204030204" pitchFamily="34" charset="0"/>
                <a:cs typeface="Calibri Light" panose="020F0302020204030204" pitchFamily="34" charset="0"/>
              </a:rPr>
              <a:t>Until</a:t>
            </a:r>
            <a:r>
              <a:rPr lang="sv-SE" sz="1600" dirty="0">
                <a:latin typeface="Calibri Light" panose="020F0302020204030204" pitchFamily="34" charset="0"/>
                <a:cs typeface="Calibri Light" panose="020F0302020204030204" pitchFamily="34" charset="0"/>
              </a:rPr>
              <a:t> you have this paper you shouldn’t make any travel arrangements because it </a:t>
            </a:r>
            <a:r>
              <a:rPr lang="sv-SE" sz="1600" dirty="0" err="1">
                <a:latin typeface="Calibri Light" panose="020F0302020204030204" pitchFamily="34" charset="0"/>
                <a:cs typeface="Calibri Light" panose="020F0302020204030204" pitchFamily="34" charset="0"/>
              </a:rPr>
              <a:t>means</a:t>
            </a:r>
            <a:r>
              <a:rPr lang="sv-SE" sz="1600" dirty="0">
                <a:latin typeface="Calibri Light" panose="020F0302020204030204" pitchFamily="34" charset="0"/>
                <a:cs typeface="Calibri Light" panose="020F0302020204030204" pitchFamily="34" charset="0"/>
              </a:rPr>
              <a:t> you are </a:t>
            </a:r>
            <a:r>
              <a:rPr lang="sv-SE" sz="1600" dirty="0" err="1">
                <a:latin typeface="Calibri Light" panose="020F0302020204030204" pitchFamily="34" charset="0"/>
                <a:cs typeface="Calibri Light" panose="020F0302020204030204" pitchFamily="34" charset="0"/>
              </a:rPr>
              <a:t>yet</a:t>
            </a:r>
            <a:r>
              <a:rPr lang="sv-SE" sz="1600" dirty="0">
                <a:latin typeface="Calibri Light" panose="020F0302020204030204" pitchFamily="34" charset="0"/>
                <a:cs typeface="Calibri Light" panose="020F0302020204030204" pitchFamily="34" charset="0"/>
              </a:rPr>
              <a:t> to be </a:t>
            </a:r>
            <a:r>
              <a:rPr lang="sv-SE" sz="1600" dirty="0" err="1">
                <a:latin typeface="Calibri Light" panose="020F0302020204030204" pitchFamily="34" charset="0"/>
                <a:cs typeface="Calibri Light" panose="020F0302020204030204" pitchFamily="34" charset="0"/>
              </a:rPr>
              <a:t>officially</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accepted</a:t>
            </a:r>
            <a:r>
              <a:rPr lang="sv-SE" sz="1600" dirty="0">
                <a:latin typeface="Calibri Light" panose="020F0302020204030204" pitchFamily="34" charset="0"/>
                <a:cs typeface="Calibri Light" panose="020F0302020204030204" pitchFamily="34" charset="0"/>
              </a:rPr>
              <a:t> at the university abroad.</a:t>
            </a:r>
          </a:p>
          <a:p>
            <a:r>
              <a:rPr lang="sv-SE" sz="1600" dirty="0" err="1">
                <a:latin typeface="Calibri Light" panose="020F0302020204030204" pitchFamily="34" charset="0"/>
                <a:cs typeface="Calibri Light" panose="020F0302020204030204" pitchFamily="34" charset="0"/>
              </a:rPr>
              <a:t>When</a:t>
            </a:r>
            <a:r>
              <a:rPr lang="sv-SE" sz="1600" dirty="0">
                <a:latin typeface="Calibri Light" panose="020F0302020204030204" pitchFamily="34" charset="0"/>
                <a:cs typeface="Calibri Light" panose="020F0302020204030204" pitchFamily="34" charset="0"/>
              </a:rPr>
              <a:t> you have received the Letter of Acceptance get in contact with your international coordinator </a:t>
            </a:r>
            <a:r>
              <a:rPr lang="sv-SE" sz="1600" dirty="0" err="1">
                <a:latin typeface="Calibri Light" panose="020F0302020204030204" pitchFamily="34" charset="0"/>
                <a:cs typeface="Calibri Light" panose="020F0302020204030204" pitchFamily="34" charset="0"/>
              </a:rPr>
              <a:t>who</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will</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issue</a:t>
            </a:r>
            <a:r>
              <a:rPr lang="sv-SE" sz="1600" dirty="0">
                <a:latin typeface="Calibri Light" panose="020F0302020204030204" pitchFamily="34" charset="0"/>
                <a:cs typeface="Calibri Light" panose="020F0302020204030204" pitchFamily="34" charset="0"/>
              </a:rPr>
              <a:t> your insurance certificate and insurance card. You are </a:t>
            </a:r>
            <a:r>
              <a:rPr lang="sv-SE" sz="1600" dirty="0" err="1">
                <a:latin typeface="Calibri Light" panose="020F0302020204030204" pitchFamily="34" charset="0"/>
                <a:cs typeface="Calibri Light" panose="020F0302020204030204" pitchFamily="34" charset="0"/>
              </a:rPr>
              <a:t>insured</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two</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weeks</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before</a:t>
            </a:r>
            <a:r>
              <a:rPr lang="sv-SE" sz="1600" dirty="0">
                <a:latin typeface="Calibri Light" panose="020F0302020204030204" pitchFamily="34" charset="0"/>
                <a:cs typeface="Calibri Light" panose="020F0302020204030204" pitchFamily="34" charset="0"/>
              </a:rPr>
              <a:t> and after your exchange period in the country </a:t>
            </a:r>
            <a:r>
              <a:rPr lang="sv-SE" sz="1600" dirty="0" err="1">
                <a:latin typeface="Calibri Light" panose="020F0302020204030204" pitchFamily="34" charset="0"/>
                <a:cs typeface="Calibri Light" panose="020F0302020204030204" pitchFamily="34" charset="0"/>
              </a:rPr>
              <a:t>where</a:t>
            </a:r>
            <a:r>
              <a:rPr lang="sv-SE" sz="1600" dirty="0">
                <a:latin typeface="Calibri Light" panose="020F0302020204030204" pitchFamily="34" charset="0"/>
                <a:cs typeface="Calibri Light" panose="020F0302020204030204" pitchFamily="34" charset="0"/>
              </a:rPr>
              <a:t> your exchange </a:t>
            </a:r>
            <a:r>
              <a:rPr lang="sv-SE" sz="1600" dirty="0" err="1">
                <a:latin typeface="Calibri Light" panose="020F0302020204030204" pitchFamily="34" charset="0"/>
                <a:cs typeface="Calibri Light" panose="020F0302020204030204" pitchFamily="34" charset="0"/>
              </a:rPr>
              <a:t>will</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take</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place</a:t>
            </a:r>
            <a:r>
              <a:rPr lang="sv-SE" sz="1600" dirty="0">
                <a:latin typeface="Calibri Light" panose="020F0302020204030204" pitchFamily="34" charset="0"/>
                <a:cs typeface="Calibri Light" panose="020F0302020204030204" pitchFamily="34" charset="0"/>
              </a:rPr>
              <a:t> and on your </a:t>
            </a:r>
            <a:r>
              <a:rPr lang="sv-SE" sz="1600" dirty="0" err="1">
                <a:latin typeface="Calibri Light" panose="020F0302020204030204" pitchFamily="34" charset="0"/>
                <a:cs typeface="Calibri Light" panose="020F0302020204030204" pitchFamily="34" charset="0"/>
              </a:rPr>
              <a:t>way</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there</a:t>
            </a:r>
            <a:r>
              <a:rPr lang="sv-SE" sz="1600" dirty="0">
                <a:latin typeface="Calibri Light" panose="020F0302020204030204" pitchFamily="34" charset="0"/>
                <a:cs typeface="Calibri Light" panose="020F0302020204030204" pitchFamily="34" charset="0"/>
              </a:rPr>
              <a:t> and back.</a:t>
            </a:r>
          </a:p>
          <a:p>
            <a:r>
              <a:rPr lang="sv-SE" sz="1600" dirty="0">
                <a:latin typeface="Calibri Light" panose="020F0302020204030204" pitchFamily="34" charset="0"/>
                <a:cs typeface="Calibri Light" panose="020F0302020204030204" pitchFamily="34" charset="0"/>
              </a:rPr>
              <a:t>Your international coordinator will </a:t>
            </a:r>
            <a:r>
              <a:rPr lang="sv-SE" sz="1600" dirty="0" err="1">
                <a:latin typeface="Calibri Light" panose="020F0302020204030204" pitchFamily="34" charset="0"/>
                <a:cs typeface="Calibri Light" panose="020F0302020204030204" pitchFamily="34" charset="0"/>
              </a:rPr>
              <a:t>also</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send</a:t>
            </a:r>
            <a:r>
              <a:rPr lang="sv-SE" sz="1600" dirty="0">
                <a:latin typeface="Calibri Light" panose="020F0302020204030204" pitchFamily="34" charset="0"/>
                <a:cs typeface="Calibri Light" panose="020F0302020204030204" pitchFamily="34" charset="0"/>
              </a:rPr>
              <a:t> you the </a:t>
            </a:r>
            <a:r>
              <a:rPr lang="sv-SE" sz="1600" dirty="0" err="1">
                <a:latin typeface="Calibri Light" panose="020F0302020204030204" pitchFamily="34" charset="0"/>
                <a:cs typeface="Calibri Light" panose="020F0302020204030204" pitchFamily="34" charset="0"/>
              </a:rPr>
              <a:t>stipend</a:t>
            </a:r>
            <a:r>
              <a:rPr lang="sv-SE" sz="1600" dirty="0">
                <a:latin typeface="Calibri Light" panose="020F0302020204030204" pitchFamily="34" charset="0"/>
                <a:cs typeface="Calibri Light" panose="020F0302020204030204" pitchFamily="34" charset="0"/>
              </a:rPr>
              <a:t> application and the Code of Conduct for exchange studies.</a:t>
            </a:r>
          </a:p>
          <a:p>
            <a:r>
              <a:rPr lang="sv-SE" sz="1600" dirty="0">
                <a:latin typeface="Calibri Light" panose="020F0302020204030204" pitchFamily="34" charset="0"/>
                <a:cs typeface="Calibri Light" panose="020F0302020204030204" pitchFamily="34" charset="0"/>
              </a:rPr>
              <a:t>You will </a:t>
            </a:r>
            <a:r>
              <a:rPr lang="sv-SE" sz="1600" dirty="0" err="1">
                <a:latin typeface="Calibri Light" panose="020F0302020204030204" pitchFamily="34" charset="0"/>
                <a:cs typeface="Calibri Light" panose="020F0302020204030204" pitchFamily="34" charset="0"/>
              </a:rPr>
              <a:t>also</a:t>
            </a:r>
            <a:r>
              <a:rPr lang="sv-SE" sz="1600" dirty="0">
                <a:latin typeface="Calibri Light" panose="020F0302020204030204" pitchFamily="34" charset="0"/>
                <a:cs typeface="Calibri Light" panose="020F0302020204030204" pitchFamily="34" charset="0"/>
              </a:rPr>
              <a:t> receive an invitation to </a:t>
            </a:r>
            <a:r>
              <a:rPr lang="sv-SE" sz="1600" dirty="0" err="1">
                <a:latin typeface="Calibri Light" panose="020F0302020204030204" pitchFamily="34" charset="0"/>
                <a:cs typeface="Calibri Light" panose="020F0302020204030204" pitchFamily="34" charset="0"/>
              </a:rPr>
              <a:t>follow</a:t>
            </a:r>
            <a:r>
              <a:rPr lang="sv-SE" sz="1600" dirty="0">
                <a:latin typeface="Calibri Light" panose="020F0302020204030204" pitchFamily="34" charset="0"/>
                <a:cs typeface="Calibri Light" panose="020F0302020204030204" pitchFamily="34" charset="0"/>
              </a:rPr>
              <a:t> our </a:t>
            </a:r>
            <a:r>
              <a:rPr lang="sv-SE" sz="1600" dirty="0" err="1">
                <a:latin typeface="Calibri Light" panose="020F0302020204030204" pitchFamily="34" charset="0"/>
                <a:cs typeface="Calibri Light" panose="020F0302020204030204" pitchFamily="34" charset="0"/>
              </a:rPr>
              <a:t>mandatory</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preparatory</a:t>
            </a:r>
            <a:r>
              <a:rPr lang="sv-SE" sz="1600" dirty="0">
                <a:latin typeface="Calibri Light" panose="020F0302020204030204" pitchFamily="34" charset="0"/>
                <a:cs typeface="Calibri Light" panose="020F0302020204030204" pitchFamily="34" charset="0"/>
              </a:rPr>
              <a:t> online course, PREPARE (Canvas)</a:t>
            </a:r>
          </a:p>
          <a:p>
            <a:r>
              <a:rPr lang="sv-SE" sz="1600" dirty="0">
                <a:latin typeface="Calibri Light" panose="020F0302020204030204" pitchFamily="34" charset="0"/>
                <a:cs typeface="Calibri Light" panose="020F0302020204030204" pitchFamily="34" charset="0"/>
              </a:rPr>
              <a:t>As </a:t>
            </a:r>
            <a:r>
              <a:rPr lang="sv-SE" sz="1600" dirty="0" err="1">
                <a:latin typeface="Calibri Light" panose="020F0302020204030204" pitchFamily="34" charset="0"/>
                <a:cs typeface="Calibri Light" panose="020F0302020204030204" pitchFamily="34" charset="0"/>
              </a:rPr>
              <a:t>officially</a:t>
            </a:r>
            <a:r>
              <a:rPr lang="sv-SE" sz="1600" dirty="0">
                <a:latin typeface="Calibri Light" panose="020F0302020204030204" pitchFamily="34" charset="0"/>
                <a:cs typeface="Calibri Light" panose="020F0302020204030204" pitchFamily="34" charset="0"/>
              </a:rPr>
              <a:t> nominated student, you will </a:t>
            </a:r>
            <a:r>
              <a:rPr lang="sv-SE" sz="1600" dirty="0" err="1">
                <a:latin typeface="Calibri Light" panose="020F0302020204030204" pitchFamily="34" charset="0"/>
                <a:cs typeface="Calibri Light" panose="020F0302020204030204" pitchFamily="34" charset="0"/>
              </a:rPr>
              <a:t>also</a:t>
            </a:r>
            <a:r>
              <a:rPr lang="sv-SE" sz="1600" dirty="0">
                <a:latin typeface="Calibri Light" panose="020F0302020204030204" pitchFamily="34" charset="0"/>
                <a:cs typeface="Calibri Light" panose="020F0302020204030204" pitchFamily="34" charset="0"/>
              </a:rPr>
              <a:t> receive an invitation to our kick-off later on in the Autumn semester together with all outbound students at KI</a:t>
            </a:r>
          </a:p>
        </p:txBody>
      </p:sp>
      <p:sp>
        <p:nvSpPr>
          <p:cNvPr id="4" name="Platshållare för datum 3">
            <a:extLst>
              <a:ext uri="{FF2B5EF4-FFF2-40B4-BE49-F238E27FC236}">
                <a16:creationId xmlns:a16="http://schemas.microsoft.com/office/drawing/2014/main" id="{B803C82E-931F-4E9F-A887-F5A0EBC621FC}"/>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161418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KK_kort.jpg"/>
          <p:cNvPicPr>
            <a:picLocks noChangeAspect="1"/>
          </p:cNvPicPr>
          <p:nvPr/>
        </p:nvPicPr>
        <p:blipFill>
          <a:blip r:embed="rId3" cstate="print"/>
          <a:stretch>
            <a:fillRect/>
          </a:stretch>
        </p:blipFill>
        <p:spPr>
          <a:xfrm>
            <a:off x="5813070" y="1484784"/>
            <a:ext cx="3209544" cy="2188464"/>
          </a:xfrm>
          <a:prstGeom prst="rect">
            <a:avLst/>
          </a:prstGeom>
        </p:spPr>
      </p:pic>
      <p:sp>
        <p:nvSpPr>
          <p:cNvPr id="24578" name="Rectangle 2"/>
          <p:cNvSpPr>
            <a:spLocks noGrp="1" noChangeArrowheads="1"/>
          </p:cNvSpPr>
          <p:nvPr>
            <p:ph type="title"/>
          </p:nvPr>
        </p:nvSpPr>
        <p:spPr>
          <a:xfrm>
            <a:off x="530208" y="620688"/>
            <a:ext cx="7772400" cy="648072"/>
          </a:xfrm>
        </p:spPr>
        <p:txBody>
          <a:bodyPr/>
          <a:lstStyle/>
          <a:p>
            <a:r>
              <a:rPr lang="sv-SE" dirty="0"/>
              <a:t>Insurance</a:t>
            </a:r>
          </a:p>
        </p:txBody>
      </p:sp>
      <p:sp>
        <p:nvSpPr>
          <p:cNvPr id="24579" name="Rectangle 3"/>
          <p:cNvSpPr>
            <a:spLocks noGrp="1" noChangeArrowheads="1"/>
          </p:cNvSpPr>
          <p:nvPr>
            <p:ph type="body" idx="1"/>
          </p:nvPr>
        </p:nvSpPr>
        <p:spPr>
          <a:xfrm>
            <a:off x="530208" y="1124744"/>
            <a:ext cx="8613792" cy="5040560"/>
          </a:xfrm>
        </p:spPr>
        <p:txBody>
          <a:bodyPr/>
          <a:lstStyle/>
          <a:p>
            <a:r>
              <a:rPr lang="sv-SE" b="1" dirty="0">
                <a:latin typeface="Calibri Light" panose="020F0302020204030204" pitchFamily="34" charset="0"/>
                <a:cs typeface="Calibri Light" panose="020F0302020204030204" pitchFamily="34" charset="0"/>
              </a:rPr>
              <a:t>”</a:t>
            </a:r>
            <a:r>
              <a:rPr lang="en-GB" b="1" dirty="0">
                <a:latin typeface="Calibri Light" panose="020F0302020204030204" pitchFamily="34" charset="0"/>
                <a:cs typeface="Calibri Light" panose="020F0302020204030204" pitchFamily="34" charset="0"/>
              </a:rPr>
              <a:t>Student UT”  </a:t>
            </a:r>
            <a:r>
              <a:rPr lang="en-GB" dirty="0">
                <a:latin typeface="Calibri Light" panose="020F0302020204030204" pitchFamily="34" charset="0"/>
                <a:cs typeface="Calibri Light" panose="020F0302020204030204" pitchFamily="34" charset="0"/>
              </a:rPr>
              <a:t>(Kammarkollegiet)</a:t>
            </a:r>
          </a:p>
          <a:p>
            <a:pPr lvl="1"/>
            <a:r>
              <a:rPr lang="en-GB" sz="1600" dirty="0">
                <a:latin typeface="Calibri Light" panose="020F0302020204030204" pitchFamily="34" charset="0"/>
                <a:cs typeface="Calibri Light" panose="020F0302020204030204" pitchFamily="34" charset="0"/>
              </a:rPr>
              <a:t>Medical Insurance Card (MIC)</a:t>
            </a:r>
          </a:p>
          <a:p>
            <a:pPr lvl="1"/>
            <a:r>
              <a:rPr lang="en-GB" sz="1600" dirty="0">
                <a:latin typeface="Calibri Light" panose="020F0302020204030204" pitchFamily="34" charset="0"/>
                <a:cs typeface="Calibri Light" panose="020F0302020204030204" pitchFamily="34" charset="0"/>
              </a:rPr>
              <a:t>Download the</a:t>
            </a:r>
            <a:r>
              <a:rPr lang="en-GB" sz="1600" dirty="0">
                <a:latin typeface="Calibri Light" panose="020F0302020204030204" pitchFamily="34" charset="0"/>
                <a:cs typeface="Calibri Light" panose="020F0302020204030204" pitchFamily="34" charset="0"/>
                <a:hlinkClick r:id="rId4"/>
              </a:rPr>
              <a:t> </a:t>
            </a:r>
            <a:r>
              <a:rPr lang="en-GB" sz="1600" dirty="0" err="1">
                <a:latin typeface="Calibri Light" panose="020F0302020204030204" pitchFamily="34" charset="0"/>
                <a:cs typeface="Calibri Light" panose="020F0302020204030204" pitchFamily="34" charset="0"/>
                <a:hlinkClick r:id="rId4"/>
              </a:rPr>
              <a:t>Kammarkollegiet</a:t>
            </a:r>
            <a:r>
              <a:rPr lang="en-GB" sz="1600" dirty="0">
                <a:latin typeface="Calibri Light" panose="020F0302020204030204" pitchFamily="34" charset="0"/>
                <a:cs typeface="Calibri Light" panose="020F0302020204030204" pitchFamily="34" charset="0"/>
                <a:hlinkClick r:id="rId4"/>
              </a:rPr>
              <a:t> </a:t>
            </a:r>
            <a:r>
              <a:rPr lang="en-GB" sz="1600" dirty="0">
                <a:latin typeface="Calibri Light" panose="020F0302020204030204" pitchFamily="34" charset="0"/>
                <a:cs typeface="Calibri Light" panose="020F0302020204030204" pitchFamily="34" charset="0"/>
              </a:rPr>
              <a:t>app</a:t>
            </a:r>
          </a:p>
          <a:p>
            <a:pPr marL="457200" lvl="1" indent="0">
              <a:buNone/>
            </a:pPr>
            <a:r>
              <a:rPr lang="en-GB" sz="1600" dirty="0">
                <a:latin typeface="Calibri Light" panose="020F0302020204030204" pitchFamily="34" charset="0"/>
                <a:cs typeface="Calibri Light" panose="020F0302020204030204" pitchFamily="34" charset="0"/>
              </a:rPr>
              <a:t>	(information on app in Swedish)</a:t>
            </a:r>
          </a:p>
          <a:p>
            <a:pPr lvl="1"/>
            <a:r>
              <a:rPr lang="en-GB" sz="1600" dirty="0">
                <a:latin typeface="Calibri Light" panose="020F0302020204030204" pitchFamily="34" charset="0"/>
                <a:cs typeface="Calibri Light" panose="020F0302020204030204" pitchFamily="34" charset="0"/>
              </a:rPr>
              <a:t>2 weeks prior to and after the study period</a:t>
            </a:r>
          </a:p>
          <a:p>
            <a:pPr lvl="1"/>
            <a:r>
              <a:rPr lang="en-GB" sz="1600" dirty="0">
                <a:latin typeface="Calibri Light" panose="020F0302020204030204" pitchFamily="34" charset="0"/>
                <a:cs typeface="Calibri Light" panose="020F0302020204030204" pitchFamily="34" charset="0"/>
              </a:rPr>
              <a:t>Only valid in host country (+ direct journey)</a:t>
            </a:r>
          </a:p>
          <a:p>
            <a:pPr lvl="1"/>
            <a:r>
              <a:rPr lang="en-GB" sz="1600" dirty="0">
                <a:latin typeface="Calibri Light" panose="020F0302020204030204" pitchFamily="34" charset="0"/>
                <a:cs typeface="Calibri Light" panose="020F0302020204030204" pitchFamily="34" charset="0"/>
              </a:rPr>
              <a:t>Always save the receipts for expenses</a:t>
            </a:r>
          </a:p>
          <a:p>
            <a:pPr lvl="1"/>
            <a:r>
              <a:rPr lang="en-GB" sz="1600" dirty="0">
                <a:latin typeface="Calibri Light" panose="020F0302020204030204" pitchFamily="34" charset="0"/>
                <a:cs typeface="Calibri Light" panose="020F0302020204030204" pitchFamily="34" charset="0"/>
              </a:rPr>
              <a:t>In case of emergency – contact numbers on</a:t>
            </a:r>
          </a:p>
          <a:p>
            <a:pPr marL="457200" lvl="1" indent="0">
              <a:buNone/>
            </a:pPr>
            <a:r>
              <a:rPr lang="en-GB" sz="1600" dirty="0">
                <a:latin typeface="Calibri Light" panose="020F0302020204030204" pitchFamily="34" charset="0"/>
                <a:cs typeface="Calibri Light" panose="020F0302020204030204" pitchFamily="34" charset="0"/>
              </a:rPr>
              <a:t>     the back of the MIC card</a:t>
            </a:r>
          </a:p>
          <a:p>
            <a:pPr lvl="1">
              <a:buNone/>
            </a:pPr>
            <a:endParaRPr lang="en-GB" sz="1400"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Check your home insurance + travel insurance</a:t>
            </a:r>
          </a:p>
          <a:p>
            <a:endParaRPr lang="en-GB" sz="1400" b="1" dirty="0">
              <a:latin typeface="Calibri Light" panose="020F0302020204030204" pitchFamily="34" charset="0"/>
              <a:cs typeface="Calibri Light" panose="020F0302020204030204" pitchFamily="34" charset="0"/>
            </a:endParaRPr>
          </a:p>
          <a:p>
            <a:r>
              <a:rPr lang="en-GB" b="1" dirty="0">
                <a:latin typeface="Calibri Light" panose="020F0302020204030204" pitchFamily="34" charset="0"/>
                <a:cs typeface="Calibri Light" panose="020F0302020204030204" pitchFamily="34" charset="0"/>
              </a:rPr>
              <a:t>European Health Insurance card</a:t>
            </a:r>
          </a:p>
          <a:p>
            <a:pPr lvl="1"/>
            <a:r>
              <a:rPr lang="en-GB" sz="1600" dirty="0">
                <a:latin typeface="Calibri Light" panose="020F0302020204030204" pitchFamily="34" charset="0"/>
                <a:cs typeface="Calibri Light" panose="020F0302020204030204" pitchFamily="34" charset="0"/>
              </a:rPr>
              <a:t>Valid in 33 countries in Europe </a:t>
            </a:r>
          </a:p>
          <a:p>
            <a:pPr lvl="1"/>
            <a:r>
              <a:rPr lang="en-GB" sz="1600" dirty="0">
                <a:latin typeface="Calibri Light" panose="020F0302020204030204" pitchFamily="34" charset="0"/>
                <a:cs typeface="Calibri Light" panose="020F0302020204030204" pitchFamily="34" charset="0"/>
              </a:rPr>
              <a:t>Valid before ”Student UT” if you need health care</a:t>
            </a:r>
          </a:p>
          <a:p>
            <a:pPr lvl="1"/>
            <a:r>
              <a:rPr lang="en-GB" sz="1600" dirty="0">
                <a:latin typeface="Calibri Light" panose="020F0302020204030204" pitchFamily="34" charset="0"/>
                <a:cs typeface="Calibri Light" panose="020F0302020204030204" pitchFamily="34" charset="0"/>
              </a:rPr>
              <a:t>Order it from </a:t>
            </a:r>
            <a:r>
              <a:rPr lang="en-GB" sz="1600" dirty="0">
                <a:latin typeface="Calibri Light" panose="020F0302020204030204" pitchFamily="34" charset="0"/>
                <a:cs typeface="Calibri Light" panose="020F0302020204030204" pitchFamily="34" charset="0"/>
                <a:hlinkClick r:id="rId5"/>
              </a:rPr>
              <a:t>Försäkringskassan.se</a:t>
            </a:r>
            <a:r>
              <a:rPr lang="en-GB" sz="1600" dirty="0">
                <a:latin typeface="Calibri Light" panose="020F0302020204030204" pitchFamily="34" charset="0"/>
                <a:cs typeface="Calibri Light" panose="020F0302020204030204" pitchFamily="34" charset="0"/>
              </a:rPr>
              <a:t> (also available as app for your smartphone!)</a:t>
            </a:r>
          </a:p>
        </p:txBody>
      </p:sp>
      <p:sp>
        <p:nvSpPr>
          <p:cNvPr id="2" name="Platshållare för datum 1">
            <a:extLst>
              <a:ext uri="{FF2B5EF4-FFF2-40B4-BE49-F238E27FC236}">
                <a16:creationId xmlns:a16="http://schemas.microsoft.com/office/drawing/2014/main" id="{CC513971-FB5A-4F19-87B6-2DAC97DF0AFC}"/>
              </a:ext>
            </a:extLst>
          </p:cNvPr>
          <p:cNvSpPr>
            <a:spLocks noGrp="1"/>
          </p:cNvSpPr>
          <p:nvPr>
            <p:ph type="dt" sz="half" idx="10"/>
          </p:nvPr>
        </p:nvSpPr>
        <p:spPr/>
        <p:txBody>
          <a:bodyPr/>
          <a:lstStyle/>
          <a:p>
            <a:fld id="{7B95BFC3-3CF1-4ECB-AB3B-88BEEADC89F2}" type="datetime1">
              <a:rPr lang="sv-SE" altLang="sv-SE" smtClean="0"/>
              <a:t>2024-01-08</a:t>
            </a:fld>
            <a:endParaRPr lang="sv-SE" altLang="sv-S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2B028-F179-4A3F-BD21-B1716608FFBA}"/>
              </a:ext>
            </a:extLst>
          </p:cNvPr>
          <p:cNvSpPr>
            <a:spLocks noGrp="1"/>
          </p:cNvSpPr>
          <p:nvPr>
            <p:ph type="title"/>
          </p:nvPr>
        </p:nvSpPr>
        <p:spPr>
          <a:xfrm>
            <a:off x="539750" y="476672"/>
            <a:ext cx="6336506" cy="720080"/>
          </a:xfrm>
        </p:spPr>
        <p:txBody>
          <a:bodyPr/>
          <a:lstStyle/>
          <a:p>
            <a:pPr algn="ctr"/>
            <a:r>
              <a:rPr lang="sv-SE" dirty="0"/>
              <a:t>Insurance STUDENT UT</a:t>
            </a:r>
          </a:p>
        </p:txBody>
      </p:sp>
      <p:pic>
        <p:nvPicPr>
          <p:cNvPr id="8" name="Platshållare för innehåll 7">
            <a:extLst>
              <a:ext uri="{FF2B5EF4-FFF2-40B4-BE49-F238E27FC236}">
                <a16:creationId xmlns:a16="http://schemas.microsoft.com/office/drawing/2014/main" id="{DEA48254-CC5F-4294-8492-0B3FDBCE9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3339568" cy="5167649"/>
          </a:xfrm>
        </p:spPr>
      </p:pic>
      <p:sp>
        <p:nvSpPr>
          <p:cNvPr id="4" name="Platshållare för datum 3">
            <a:extLst>
              <a:ext uri="{FF2B5EF4-FFF2-40B4-BE49-F238E27FC236}">
                <a16:creationId xmlns:a16="http://schemas.microsoft.com/office/drawing/2014/main" id="{5A7D2A1B-57AD-4D06-91A6-94BF8ECBB3DC}"/>
              </a:ext>
            </a:extLst>
          </p:cNvPr>
          <p:cNvSpPr>
            <a:spLocks noGrp="1"/>
          </p:cNvSpPr>
          <p:nvPr>
            <p:ph type="dt" sz="half" idx="10"/>
          </p:nvPr>
        </p:nvSpPr>
        <p:spPr/>
        <p:txBody>
          <a:bodyPr/>
          <a:lstStyle/>
          <a:p>
            <a:fld id="{61BE7A6E-6B8E-4A1D-B089-3156C163A602}" type="datetime1">
              <a:rPr lang="sv-SE" altLang="sv-SE" smtClean="0"/>
              <a:t>2024-01-08</a:t>
            </a:fld>
            <a:endParaRPr lang="sv-SE" altLang="sv-SE"/>
          </a:p>
        </p:txBody>
      </p:sp>
      <p:pic>
        <p:nvPicPr>
          <p:cNvPr id="5" name="Picture 4">
            <a:extLst>
              <a:ext uri="{FF2B5EF4-FFF2-40B4-BE49-F238E27FC236}">
                <a16:creationId xmlns:a16="http://schemas.microsoft.com/office/drawing/2014/main" id="{9D253DED-21BF-5B93-1C8E-402585BB7C79}"/>
              </a:ext>
            </a:extLst>
          </p:cNvPr>
          <p:cNvPicPr>
            <a:picLocks noChangeAspect="1"/>
          </p:cNvPicPr>
          <p:nvPr/>
        </p:nvPicPr>
        <p:blipFill>
          <a:blip r:embed="rId3"/>
          <a:stretch>
            <a:fillRect/>
          </a:stretch>
        </p:blipFill>
        <p:spPr>
          <a:xfrm>
            <a:off x="5796136" y="1484784"/>
            <a:ext cx="2761109" cy="2761109"/>
          </a:xfrm>
          <a:prstGeom prst="rect">
            <a:avLst/>
          </a:prstGeom>
        </p:spPr>
      </p:pic>
    </p:spTree>
    <p:extLst>
      <p:ext uri="{BB962C8B-B14F-4D97-AF65-F5344CB8AC3E}">
        <p14:creationId xmlns:p14="http://schemas.microsoft.com/office/powerpoint/2010/main" val="86047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4B6DA-7377-4F4F-94D6-CA6F8C9F1B93}"/>
              </a:ext>
            </a:extLst>
          </p:cNvPr>
          <p:cNvSpPr>
            <a:spLocks noGrp="1"/>
          </p:cNvSpPr>
          <p:nvPr>
            <p:ph type="title"/>
          </p:nvPr>
        </p:nvSpPr>
        <p:spPr>
          <a:xfrm>
            <a:off x="539750" y="1054100"/>
            <a:ext cx="7344618" cy="825500"/>
          </a:xfrm>
        </p:spPr>
        <p:txBody>
          <a:bodyPr/>
          <a:lstStyle/>
          <a:p>
            <a:r>
              <a:rPr lang="sv-SE" b="1" dirty="0"/>
              <a:t>INK </a:t>
            </a:r>
            <a:r>
              <a:rPr lang="sv-SE" dirty="0"/>
              <a:t>(bilateral </a:t>
            </a:r>
            <a:r>
              <a:rPr lang="sv-SE" dirty="0" err="1"/>
              <a:t>agreements</a:t>
            </a:r>
            <a:r>
              <a:rPr lang="sv-SE" dirty="0"/>
              <a:t>): Auckland</a:t>
            </a:r>
            <a:br>
              <a:rPr lang="sv-SE" dirty="0"/>
            </a:br>
            <a:endParaRPr lang="sv-SE" dirty="0"/>
          </a:p>
        </p:txBody>
      </p:sp>
      <p:sp>
        <p:nvSpPr>
          <p:cNvPr id="3" name="Platshållare för innehåll 2">
            <a:extLst>
              <a:ext uri="{FF2B5EF4-FFF2-40B4-BE49-F238E27FC236}">
                <a16:creationId xmlns:a16="http://schemas.microsoft.com/office/drawing/2014/main" id="{FB55B75B-0110-49B6-8924-88A33B8BA947}"/>
              </a:ext>
            </a:extLst>
          </p:cNvPr>
          <p:cNvSpPr>
            <a:spLocks noGrp="1"/>
          </p:cNvSpPr>
          <p:nvPr>
            <p:ph idx="1"/>
          </p:nvPr>
        </p:nvSpPr>
        <p:spPr/>
        <p:txBody>
          <a:bodyPr/>
          <a:lstStyle/>
          <a:p>
            <a:pPr marL="0" indent="0">
              <a:buNone/>
            </a:pPr>
            <a:r>
              <a:rPr lang="sv-SE" dirty="0">
                <a:latin typeface="Calibri Light" panose="020F0302020204030204" pitchFamily="34" charset="0"/>
                <a:cs typeface="Calibri Light" panose="020F0302020204030204" pitchFamily="34" charset="0"/>
              </a:rPr>
              <a:t>If you travel </a:t>
            </a:r>
            <a:r>
              <a:rPr lang="sv-SE" dirty="0" err="1">
                <a:latin typeface="Calibri Light" panose="020F0302020204030204" pitchFamily="34" charset="0"/>
                <a:cs typeface="Calibri Light" panose="020F0302020204030204" pitchFamily="34" charset="0"/>
              </a:rPr>
              <a:t>outside</a:t>
            </a:r>
            <a:r>
              <a:rPr lang="sv-SE" dirty="0">
                <a:latin typeface="Calibri Light" panose="020F0302020204030204" pitchFamily="34" charset="0"/>
                <a:cs typeface="Calibri Light" panose="020F0302020204030204" pitchFamily="34" charset="0"/>
              </a:rPr>
              <a:t> the European Community your exchange can </a:t>
            </a:r>
            <a:r>
              <a:rPr lang="sv-SE" dirty="0" err="1">
                <a:latin typeface="Calibri Light" panose="020F0302020204030204" pitchFamily="34" charset="0"/>
                <a:cs typeface="Calibri Light" panose="020F0302020204030204" pitchFamily="34" charset="0"/>
              </a:rPr>
              <a:t>partially</a:t>
            </a:r>
            <a:r>
              <a:rPr lang="sv-SE" dirty="0">
                <a:latin typeface="Calibri Light" panose="020F0302020204030204" pitchFamily="34" charset="0"/>
                <a:cs typeface="Calibri Light" panose="020F0302020204030204" pitchFamily="34" charset="0"/>
              </a:rPr>
              <a:t> be </a:t>
            </a:r>
            <a:r>
              <a:rPr lang="sv-SE" dirty="0" err="1">
                <a:latin typeface="Calibri Light" panose="020F0302020204030204" pitchFamily="34" charset="0"/>
                <a:cs typeface="Calibri Light" panose="020F0302020204030204" pitchFamily="34" charset="0"/>
              </a:rPr>
              <a:t>covered</a:t>
            </a:r>
            <a:r>
              <a:rPr lang="sv-SE" dirty="0">
                <a:latin typeface="Calibri Light" panose="020F0302020204030204" pitchFamily="34" charset="0"/>
                <a:cs typeface="Calibri Light" panose="020F0302020204030204" pitchFamily="34" charset="0"/>
              </a:rPr>
              <a:t> by an INK travel grant:</a:t>
            </a:r>
          </a:p>
          <a:p>
            <a:pPr marL="0" indent="0">
              <a:buNone/>
            </a:pPr>
            <a:endParaRPr lang="sv-SE" dirty="0">
              <a:latin typeface="Calibri Light" panose="020F0302020204030204" pitchFamily="34" charset="0"/>
              <a:cs typeface="Calibri Light" panose="020F0302020204030204" pitchFamily="34" charset="0"/>
            </a:endParaRPr>
          </a:p>
          <a:p>
            <a:r>
              <a:rPr lang="sv-SE" dirty="0" err="1">
                <a:latin typeface="Calibri Light" panose="020F0302020204030204" pitchFamily="34" charset="0"/>
                <a:cs typeface="Calibri Light" panose="020F0302020204030204" pitchFamily="34" charset="0"/>
              </a:rPr>
              <a:t>When</a:t>
            </a:r>
            <a:r>
              <a:rPr lang="sv-SE" dirty="0">
                <a:latin typeface="Calibri Light" panose="020F0302020204030204" pitchFamily="34" charset="0"/>
                <a:cs typeface="Calibri Light" panose="020F0302020204030204" pitchFamily="34" charset="0"/>
              </a:rPr>
              <a:t> going on exchange to the University of Auckland for your degree project the amount you will receive is 10.000 SEK.</a:t>
            </a:r>
          </a:p>
          <a:p>
            <a:pPr marL="0" indent="0">
              <a:buNone/>
            </a:pP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ABEE3440-99C6-4D2D-A95C-E5A85DB116EE}"/>
              </a:ext>
            </a:extLst>
          </p:cNvPr>
          <p:cNvSpPr>
            <a:spLocks noGrp="1"/>
          </p:cNvSpPr>
          <p:nvPr>
            <p:ph type="dt" sz="half" idx="10"/>
          </p:nvPr>
        </p:nvSpPr>
        <p:spPr/>
        <p:txBody>
          <a:bodyPr/>
          <a:lstStyle/>
          <a:p>
            <a:fld id="{2BD4FC27-7A69-4AF9-95D6-1FAAFBF6194B}" type="datetime1">
              <a:rPr lang="sv-SE" altLang="sv-SE" smtClean="0"/>
              <a:t>2024-01-08</a:t>
            </a:fld>
            <a:endParaRPr lang="sv-SE" altLang="sv-SE" dirty="0"/>
          </a:p>
        </p:txBody>
      </p:sp>
    </p:spTree>
    <p:extLst>
      <p:ext uri="{BB962C8B-B14F-4D97-AF65-F5344CB8AC3E}">
        <p14:creationId xmlns:p14="http://schemas.microsoft.com/office/powerpoint/2010/main" val="323979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DD92C0-1D47-40EA-A543-40D023E8237E}"/>
              </a:ext>
            </a:extLst>
          </p:cNvPr>
          <p:cNvSpPr>
            <a:spLocks noGrp="1"/>
          </p:cNvSpPr>
          <p:nvPr>
            <p:ph type="title"/>
          </p:nvPr>
        </p:nvSpPr>
        <p:spPr/>
        <p:txBody>
          <a:bodyPr/>
          <a:lstStyle/>
          <a:p>
            <a:pPr algn="ctr"/>
            <a:r>
              <a:rPr lang="sv-SE" dirty="0"/>
              <a:t>EXTERNAL FUNDS</a:t>
            </a:r>
            <a:br>
              <a:rPr lang="sv-SE" dirty="0"/>
            </a:br>
            <a:endParaRPr lang="sv-SE" dirty="0"/>
          </a:p>
        </p:txBody>
      </p:sp>
      <p:sp>
        <p:nvSpPr>
          <p:cNvPr id="3" name="Platshållare för innehåll 2">
            <a:extLst>
              <a:ext uri="{FF2B5EF4-FFF2-40B4-BE49-F238E27FC236}">
                <a16:creationId xmlns:a16="http://schemas.microsoft.com/office/drawing/2014/main" id="{46170D87-C53A-4C21-9A06-03D35B5CA658}"/>
              </a:ext>
            </a:extLst>
          </p:cNvPr>
          <p:cNvSpPr>
            <a:spLocks noGrp="1"/>
          </p:cNvSpPr>
          <p:nvPr>
            <p:ph idx="1"/>
          </p:nvPr>
        </p:nvSpPr>
        <p:spPr/>
        <p:txBody>
          <a:bodyPr/>
          <a:lstStyle/>
          <a:p>
            <a:pPr marL="0" indent="0">
              <a:buNone/>
            </a:pPr>
            <a:endParaRPr lang="sv-SE" sz="1800" dirty="0">
              <a:latin typeface="Calibri Light" panose="020F0302020204030204" pitchFamily="34" charset="0"/>
              <a:cs typeface="Calibri Light" panose="020F0302020204030204" pitchFamily="34" charset="0"/>
            </a:endParaRPr>
          </a:p>
          <a:p>
            <a:pPr marL="0" indent="0">
              <a:buNone/>
            </a:pPr>
            <a:r>
              <a:rPr lang="sv-SE" sz="1800" dirty="0">
                <a:latin typeface="Calibri Light" panose="020F0302020204030204" pitchFamily="34" charset="0"/>
                <a:cs typeface="Calibri Light" panose="020F0302020204030204" pitchFamily="34" charset="0"/>
              </a:rPr>
              <a:t>EXAMPLES OF STIPENDS’ SITES:</a:t>
            </a:r>
          </a:p>
          <a:p>
            <a:r>
              <a:rPr lang="sv-SE" sz="1800" dirty="0">
                <a:latin typeface="Calibri Light" panose="020F0302020204030204" pitchFamily="34" charset="0"/>
                <a:cs typeface="Calibri Light" panose="020F0302020204030204" pitchFamily="34" charset="0"/>
                <a:hlinkClick r:id="rId2"/>
              </a:rPr>
              <a:t>www.stipendier.se</a:t>
            </a:r>
            <a:endParaRPr lang="sv-SE" sz="1800" dirty="0">
              <a:latin typeface="Calibri Light" panose="020F0302020204030204" pitchFamily="34" charset="0"/>
              <a:cs typeface="Calibri Light" panose="020F0302020204030204" pitchFamily="34" charset="0"/>
            </a:endParaRPr>
          </a:p>
          <a:p>
            <a:r>
              <a:rPr lang="sv-SE" sz="1800" dirty="0">
                <a:latin typeface="Calibri Light" panose="020F0302020204030204" pitchFamily="34" charset="0"/>
                <a:cs typeface="Calibri Light" panose="020F0302020204030204" pitchFamily="34" charset="0"/>
                <a:hlinkClick r:id="rId3"/>
              </a:rPr>
              <a:t>www.lansstyrelsen.se</a:t>
            </a:r>
            <a:endParaRPr lang="sv-SE" sz="1800" dirty="0">
              <a:latin typeface="Calibri Light" panose="020F0302020204030204" pitchFamily="34" charset="0"/>
              <a:cs typeface="Calibri Light" panose="020F0302020204030204" pitchFamily="34" charset="0"/>
            </a:endParaRPr>
          </a:p>
          <a:p>
            <a:r>
              <a:rPr lang="sv-SE" sz="1800" dirty="0">
                <a:latin typeface="Calibri Light" panose="020F0302020204030204" pitchFamily="34" charset="0"/>
                <a:cs typeface="Calibri Light" panose="020F0302020204030204" pitchFamily="34" charset="0"/>
                <a:hlinkClick r:id="rId4"/>
              </a:rPr>
              <a:t>www.vardforbundet.se</a:t>
            </a:r>
            <a:r>
              <a:rPr lang="sv-SE" sz="1800" dirty="0">
                <a:latin typeface="Calibri Light" panose="020F0302020204030204" pitchFamily="34" charset="0"/>
                <a:cs typeface="Calibri Light" panose="020F0302020204030204" pitchFamily="34" charset="0"/>
              </a:rPr>
              <a:t> </a:t>
            </a:r>
          </a:p>
          <a:p>
            <a:r>
              <a:rPr lang="sv-SE" sz="18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5"/>
              </a:rPr>
              <a:t>https://utbildning.ki.se/stipendier-for-studenter</a:t>
            </a:r>
            <a:endParaRPr lang="sv-SE" sz="1800" dirty="0">
              <a:effectLst/>
              <a:latin typeface="Calibri Light" panose="020F0302020204030204" pitchFamily="34" charset="0"/>
              <a:ea typeface="Calibri" panose="020F0502020204030204" pitchFamily="34" charset="0"/>
              <a:cs typeface="Calibri Light" panose="020F0302020204030204" pitchFamily="34" charset="0"/>
            </a:endParaRPr>
          </a:p>
          <a:p>
            <a:r>
              <a:rPr lang="sv-SE" sz="18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6"/>
              </a:rPr>
              <a:t>https://www.globalgrant.com/search</a:t>
            </a:r>
            <a:endParaRPr lang="sv-SE" sz="1800" dirty="0">
              <a:effectLst/>
              <a:latin typeface="Calibri Light" panose="020F0302020204030204" pitchFamily="34" charset="0"/>
              <a:ea typeface="Calibri" panose="020F0502020204030204" pitchFamily="34" charset="0"/>
              <a:cs typeface="Calibri Light" panose="020F0302020204030204" pitchFamily="34" charset="0"/>
            </a:endParaRPr>
          </a:p>
          <a:p>
            <a:r>
              <a:rPr lang="sv-SE" sz="1800"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7"/>
              </a:rPr>
              <a:t>https://www.studera.nu/</a:t>
            </a:r>
            <a:endParaRPr lang="sv-SE"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endParaRPr lang="sv-SE" sz="1800" dirty="0">
              <a:latin typeface="Calibri Light" panose="020F0302020204030204" pitchFamily="34" charset="0"/>
              <a:cs typeface="Calibri Light" panose="020F0302020204030204" pitchFamily="34" charset="0"/>
            </a:endParaRPr>
          </a:p>
          <a:p>
            <a:pPr marL="0" indent="0">
              <a:buNone/>
            </a:pPr>
            <a:r>
              <a:rPr lang="sv-SE" sz="1800" dirty="0">
                <a:latin typeface="Calibri Light" panose="020F0302020204030204" pitchFamily="34" charset="0"/>
                <a:cs typeface="Calibri Light" panose="020F0302020204030204" pitchFamily="34" charset="0"/>
              </a:rPr>
              <a:t>Check our online pages for an </a:t>
            </a:r>
            <a:r>
              <a:rPr lang="sv-SE" sz="1800" dirty="0" err="1">
                <a:latin typeface="Calibri Light" panose="020F0302020204030204" pitchFamily="34" charset="0"/>
                <a:cs typeface="Calibri Light" panose="020F0302020204030204" pitchFamily="34" charset="0"/>
              </a:rPr>
              <a:t>updated</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stipend</a:t>
            </a:r>
            <a:r>
              <a:rPr lang="sv-SE" sz="1800" dirty="0">
                <a:latin typeface="Calibri Light" panose="020F0302020204030204" pitchFamily="34" charset="0"/>
                <a:cs typeface="Calibri Light" panose="020F0302020204030204" pitchFamily="34" charset="0"/>
              </a:rPr>
              <a:t> list: </a:t>
            </a:r>
            <a:r>
              <a:rPr lang="sv-SE" sz="1800" dirty="0">
                <a:latin typeface="Calibri Light" panose="020F0302020204030204" pitchFamily="34" charset="0"/>
                <a:cs typeface="Calibri Light" panose="020F0302020204030204" pitchFamily="34" charset="0"/>
                <a:hlinkClick r:id="rId8"/>
              </a:rPr>
              <a:t>https://education.ki.se/scholarships</a:t>
            </a:r>
            <a:endParaRPr lang="sv-SE" sz="1800" dirty="0">
              <a:latin typeface="Calibri Light" panose="020F0302020204030204" pitchFamily="34" charset="0"/>
              <a:cs typeface="Calibri Light" panose="020F0302020204030204" pitchFamily="34" charset="0"/>
            </a:endParaRPr>
          </a:p>
          <a:p>
            <a:pPr marL="0" indent="0">
              <a:buNone/>
            </a:pPr>
            <a:endParaRPr lang="sv-SE" dirty="0"/>
          </a:p>
          <a:p>
            <a:endParaRPr lang="sv-SE" dirty="0"/>
          </a:p>
        </p:txBody>
      </p:sp>
      <p:sp>
        <p:nvSpPr>
          <p:cNvPr id="4" name="Platshållare för datum 3">
            <a:extLst>
              <a:ext uri="{FF2B5EF4-FFF2-40B4-BE49-F238E27FC236}">
                <a16:creationId xmlns:a16="http://schemas.microsoft.com/office/drawing/2014/main" id="{70AD7673-029F-4790-A117-B91CBE930810}"/>
              </a:ext>
            </a:extLst>
          </p:cNvPr>
          <p:cNvSpPr>
            <a:spLocks noGrp="1"/>
          </p:cNvSpPr>
          <p:nvPr>
            <p:ph type="dt" sz="half" idx="10"/>
          </p:nvPr>
        </p:nvSpPr>
        <p:spPr/>
        <p:txBody>
          <a:bodyPr/>
          <a:lstStyle/>
          <a:p>
            <a:fld id="{0A021608-85C6-42B2-9D64-84664038FEDE}" type="datetime1">
              <a:rPr lang="sv-SE" altLang="sv-SE" smtClean="0"/>
              <a:t>2024-01-08</a:t>
            </a:fld>
            <a:endParaRPr lang="sv-SE" altLang="sv-SE"/>
          </a:p>
        </p:txBody>
      </p:sp>
    </p:spTree>
    <p:extLst>
      <p:ext uri="{BB962C8B-B14F-4D97-AF65-F5344CB8AC3E}">
        <p14:creationId xmlns:p14="http://schemas.microsoft.com/office/powerpoint/2010/main" val="71250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v-SE" dirty="0" err="1"/>
              <a:t>During</a:t>
            </a:r>
            <a:r>
              <a:rPr lang="sv-SE" dirty="0"/>
              <a:t> your </a:t>
            </a:r>
            <a:r>
              <a:rPr lang="sv-SE" dirty="0" err="1"/>
              <a:t>exchange</a:t>
            </a:r>
            <a:endParaRPr lang="sv-SE" dirty="0"/>
          </a:p>
        </p:txBody>
      </p:sp>
      <p:sp>
        <p:nvSpPr>
          <p:cNvPr id="31747" name="Rectangle 3"/>
          <p:cNvSpPr>
            <a:spLocks noGrp="1" noChangeArrowheads="1"/>
          </p:cNvSpPr>
          <p:nvPr>
            <p:ph type="body" idx="1"/>
          </p:nvPr>
        </p:nvSpPr>
        <p:spPr>
          <a:xfrm>
            <a:off x="539749" y="1628800"/>
            <a:ext cx="8211305" cy="4606900"/>
          </a:xfrm>
        </p:spPr>
        <p:txBody>
          <a:bodyPr/>
          <a:lstStyle/>
          <a:p>
            <a:pPr>
              <a:lnSpc>
                <a:spcPct val="150000"/>
              </a:lnSpc>
            </a:pPr>
            <a:r>
              <a:rPr lang="sv-SE" dirty="0" err="1">
                <a:latin typeface="Calibri Light" panose="020F0302020204030204" pitchFamily="34" charset="0"/>
                <a:cs typeface="Calibri Light" panose="020F0302020204030204" pitchFamily="34" charset="0"/>
              </a:rPr>
              <a:t>Address</a:t>
            </a:r>
            <a:r>
              <a:rPr lang="sv-SE" dirty="0">
                <a:latin typeface="Calibri Light" panose="020F0302020204030204" pitchFamily="34" charset="0"/>
                <a:cs typeface="Calibri Light" panose="020F0302020204030204" pitchFamily="34" charset="0"/>
              </a:rPr>
              <a:t> and </a:t>
            </a:r>
            <a:r>
              <a:rPr lang="sv-SE" dirty="0" err="1">
                <a:latin typeface="Calibri Light" panose="020F0302020204030204" pitchFamily="34" charset="0"/>
                <a:cs typeface="Calibri Light" panose="020F0302020204030204" pitchFamily="34" charset="0"/>
              </a:rPr>
              <a:t>phone</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number</a:t>
            </a:r>
            <a:r>
              <a:rPr lang="sv-SE" dirty="0">
                <a:latin typeface="Calibri Light" panose="020F0302020204030204" pitchFamily="34" charset="0"/>
                <a:cs typeface="Calibri Light" panose="020F0302020204030204" pitchFamily="34" charset="0"/>
              </a:rPr>
              <a:t> – </a:t>
            </a:r>
            <a:r>
              <a:rPr lang="sv-SE" dirty="0" err="1">
                <a:latin typeface="Calibri Light" panose="020F0302020204030204" pitchFamily="34" charset="0"/>
                <a:cs typeface="Calibri Light" panose="020F0302020204030204" pitchFamily="34" charset="0"/>
              </a:rPr>
              <a:t>leave</a:t>
            </a:r>
            <a:r>
              <a:rPr lang="sv-SE" dirty="0">
                <a:latin typeface="Calibri Light" panose="020F0302020204030204" pitchFamily="34" charset="0"/>
                <a:cs typeface="Calibri Light" panose="020F0302020204030204" pitchFamily="34" charset="0"/>
              </a:rPr>
              <a:t> with relatives and international </a:t>
            </a:r>
            <a:r>
              <a:rPr lang="sv-SE" dirty="0" err="1">
                <a:latin typeface="Calibri Light" panose="020F0302020204030204" pitchFamily="34" charset="0"/>
                <a:cs typeface="Calibri Light" panose="020F0302020204030204" pitchFamily="34" charset="0"/>
              </a:rPr>
              <a:t>coordinator</a:t>
            </a:r>
            <a:endParaRPr lang="sv-SE" dirty="0">
              <a:latin typeface="Calibri Light" panose="020F0302020204030204" pitchFamily="34" charset="0"/>
              <a:cs typeface="Calibri Light" panose="020F0302020204030204" pitchFamily="34" charset="0"/>
            </a:endParaRPr>
          </a:p>
          <a:p>
            <a:pPr>
              <a:lnSpc>
                <a:spcPct val="150000"/>
              </a:lnSpc>
            </a:pPr>
            <a:r>
              <a:rPr lang="sv-SE" dirty="0" err="1">
                <a:latin typeface="Calibri Light" panose="020F0302020204030204" pitchFamily="34" charset="0"/>
                <a:cs typeface="Calibri Light" panose="020F0302020204030204" pitchFamily="34" charset="0"/>
              </a:rPr>
              <a:t>Download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UD’s</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app</a:t>
            </a:r>
            <a:r>
              <a:rPr lang="sv-SE" dirty="0">
                <a:latin typeface="Calibri Light" panose="020F0302020204030204" pitchFamily="34" charset="0"/>
                <a:cs typeface="Calibri Light" panose="020F0302020204030204" pitchFamily="34" charset="0"/>
              </a:rPr>
              <a:t> </a:t>
            </a:r>
            <a:r>
              <a:rPr lang="sv-SE" dirty="0">
                <a:latin typeface="Calibri Light" panose="020F0302020204030204" pitchFamily="34" charset="0"/>
                <a:cs typeface="Calibri Light" panose="020F0302020204030204" pitchFamily="34" charset="0"/>
                <a:hlinkClick r:id="rId2"/>
              </a:rPr>
              <a:t>Resklar</a:t>
            </a:r>
            <a:endParaRPr lang="sv-SE" dirty="0">
              <a:latin typeface="Calibri Light" panose="020F0302020204030204" pitchFamily="34" charset="0"/>
              <a:cs typeface="Calibri Light" panose="020F0302020204030204" pitchFamily="34" charset="0"/>
            </a:endParaRPr>
          </a:p>
          <a:p>
            <a:pPr>
              <a:lnSpc>
                <a:spcPct val="150000"/>
              </a:lnSpc>
            </a:pPr>
            <a:r>
              <a:rPr lang="sv-SE" dirty="0">
                <a:latin typeface="Calibri Light" panose="020F0302020204030204" pitchFamily="34" charset="0"/>
                <a:cs typeface="Calibri Light" panose="020F0302020204030204" pitchFamily="34" charset="0"/>
              </a:rPr>
              <a:t>Register at the Swedish </a:t>
            </a:r>
            <a:r>
              <a:rPr lang="sv-SE" dirty="0" err="1">
                <a:latin typeface="Calibri Light" panose="020F0302020204030204" pitchFamily="34" charset="0"/>
                <a:cs typeface="Calibri Light" panose="020F0302020204030204" pitchFamily="34" charset="0"/>
              </a:rPr>
              <a:t>Embassy</a:t>
            </a:r>
            <a:r>
              <a:rPr lang="sv-SE" dirty="0">
                <a:latin typeface="Calibri Light" panose="020F0302020204030204" pitchFamily="34" charset="0"/>
                <a:cs typeface="Calibri Light" panose="020F0302020204030204" pitchFamily="34" charset="0"/>
              </a:rPr>
              <a:t> </a:t>
            </a:r>
          </a:p>
          <a:p>
            <a:pPr>
              <a:lnSpc>
                <a:spcPct val="150000"/>
              </a:lnSpc>
            </a:pPr>
            <a:r>
              <a:rPr lang="sv-SE" dirty="0">
                <a:latin typeface="Calibri Light" panose="020F0302020204030204" pitchFamily="34" charset="0"/>
                <a:cs typeface="Calibri Light" panose="020F0302020204030204" pitchFamily="34" charset="0"/>
              </a:rPr>
              <a:t>Be a </a:t>
            </a:r>
            <a:r>
              <a:rPr lang="sv-SE" dirty="0" err="1">
                <a:latin typeface="Calibri Light" panose="020F0302020204030204" pitchFamily="34" charset="0"/>
                <a:cs typeface="Calibri Light" panose="020F0302020204030204" pitchFamily="34" charset="0"/>
              </a:rPr>
              <a:t>good</a:t>
            </a:r>
            <a:r>
              <a:rPr lang="sv-SE" dirty="0">
                <a:latin typeface="Calibri Light" panose="020F0302020204030204" pitchFamily="34" charset="0"/>
                <a:cs typeface="Calibri Light" panose="020F0302020204030204" pitchFamily="34" charset="0"/>
              </a:rPr>
              <a:t> KI </a:t>
            </a:r>
            <a:r>
              <a:rPr lang="sv-SE" dirty="0" err="1">
                <a:latin typeface="Calibri Light" panose="020F0302020204030204" pitchFamily="34" charset="0"/>
                <a:cs typeface="Calibri Light" panose="020F0302020204030204" pitchFamily="34" charset="0"/>
              </a:rPr>
              <a:t>ambassador</a:t>
            </a:r>
            <a:endParaRPr lang="sv-SE" dirty="0">
              <a:latin typeface="Calibri Light" panose="020F0302020204030204" pitchFamily="34" charset="0"/>
              <a:cs typeface="Calibri Light" panose="020F0302020204030204" pitchFamily="34" charset="0"/>
            </a:endParaRPr>
          </a:p>
          <a:p>
            <a:pPr>
              <a:lnSpc>
                <a:spcPct val="150000"/>
              </a:lnSpc>
            </a:pPr>
            <a:r>
              <a:rPr lang="sv-SE" dirty="0" err="1">
                <a:latin typeface="Calibri Light" panose="020F0302020204030204" pitchFamily="34" charset="0"/>
                <a:cs typeface="Calibri Light" panose="020F0302020204030204" pitchFamily="34" charset="0"/>
              </a:rPr>
              <a:t>Should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anything</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happen</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stay</a:t>
            </a:r>
            <a:r>
              <a:rPr lang="sv-SE" dirty="0">
                <a:latin typeface="Calibri Light" panose="020F0302020204030204" pitchFamily="34" charset="0"/>
                <a:cs typeface="Calibri Light" panose="020F0302020204030204" pitchFamily="34" charset="0"/>
              </a:rPr>
              <a:t> in touch</a:t>
            </a:r>
          </a:p>
          <a:p>
            <a:pPr>
              <a:lnSpc>
                <a:spcPct val="150000"/>
              </a:lnSpc>
            </a:pPr>
            <a:r>
              <a:rPr lang="sv-SE" dirty="0" err="1">
                <a:latin typeface="Calibri Light" panose="020F0302020204030204" pitchFamily="34" charset="0"/>
                <a:cs typeface="Calibri Light" panose="020F0302020204030204" pitchFamily="34" charset="0"/>
              </a:rPr>
              <a:t>Take</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care</a:t>
            </a:r>
            <a:r>
              <a:rPr lang="sv-SE" dirty="0">
                <a:latin typeface="Calibri Light" panose="020F0302020204030204" pitchFamily="34" charset="0"/>
                <a:cs typeface="Calibri Light" panose="020F0302020204030204" pitchFamily="34" charset="0"/>
              </a:rPr>
              <a:t> of </a:t>
            </a:r>
            <a:r>
              <a:rPr lang="sv-SE" dirty="0" err="1">
                <a:latin typeface="Calibri Light" panose="020F0302020204030204" pitchFamily="34" charset="0"/>
                <a:cs typeface="Calibri Light" panose="020F0302020204030204" pitchFamily="34" charset="0"/>
              </a:rPr>
              <a:t>yourselves</a:t>
            </a:r>
            <a:r>
              <a:rPr lang="sv-SE" dirty="0">
                <a:latin typeface="Calibri Light" panose="020F0302020204030204" pitchFamily="34" charset="0"/>
                <a:cs typeface="Calibri Light" panose="020F0302020204030204" pitchFamily="34" charset="0"/>
              </a:rPr>
              <a:t> and </a:t>
            </a:r>
            <a:r>
              <a:rPr lang="sv-SE" dirty="0" err="1">
                <a:latin typeface="Calibri Light" panose="020F0302020204030204" pitchFamily="34" charset="0"/>
                <a:cs typeface="Calibri Light" panose="020F0302020204030204" pitchFamily="34" charset="0"/>
              </a:rPr>
              <a:t>have</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fun</a:t>
            </a:r>
            <a:endParaRPr lang="sv-SE" dirty="0">
              <a:latin typeface="Calibri Light" panose="020F0302020204030204" pitchFamily="34" charset="0"/>
              <a:cs typeface="Calibri Light" panose="020F0302020204030204" pitchFamily="34" charset="0"/>
            </a:endParaRPr>
          </a:p>
          <a:p>
            <a:pPr>
              <a:lnSpc>
                <a:spcPct val="150000"/>
              </a:lnSpc>
            </a:pPr>
            <a:endParaRPr lang="sv-SE" dirty="0"/>
          </a:p>
        </p:txBody>
      </p:sp>
      <p:pic>
        <p:nvPicPr>
          <p:cNvPr id="7" name="Picture 1" descr="ì"/>
          <p:cNvPicPr>
            <a:picLocks noChangeAspect="1" noChangeArrowheads="1"/>
          </p:cNvPicPr>
          <p:nvPr/>
        </p:nvPicPr>
        <p:blipFill>
          <a:blip r:embed="rId3" cstate="print"/>
          <a:srcRect/>
          <a:stretch>
            <a:fillRect/>
          </a:stretch>
        </p:blipFill>
        <p:spPr bwMode="auto">
          <a:xfrm>
            <a:off x="5868144" y="3593216"/>
            <a:ext cx="2882911" cy="2160240"/>
          </a:xfrm>
          <a:prstGeom prst="rect">
            <a:avLst/>
          </a:prstGeom>
          <a:noFill/>
          <a:ln w="9525">
            <a:noFill/>
            <a:miter lim="800000"/>
            <a:headEnd/>
            <a:tailEnd/>
          </a:ln>
        </p:spPr>
      </p:pic>
      <p:sp>
        <p:nvSpPr>
          <p:cNvPr id="8" name="textruta 7"/>
          <p:cNvSpPr txBox="1"/>
          <p:nvPr/>
        </p:nvSpPr>
        <p:spPr>
          <a:xfrm>
            <a:off x="5862129" y="5877272"/>
            <a:ext cx="3600400" cy="400110"/>
          </a:xfrm>
          <a:prstGeom prst="rect">
            <a:avLst/>
          </a:prstGeom>
          <a:noFill/>
        </p:spPr>
        <p:txBody>
          <a:bodyPr wrap="square" rtlCol="0">
            <a:spAutoFit/>
          </a:bodyPr>
          <a:lstStyle/>
          <a:p>
            <a:r>
              <a:rPr lang="en-GB" sz="1000" dirty="0">
                <a:latin typeface="+mn-lt"/>
              </a:rPr>
              <a:t>Experiencing American culture. </a:t>
            </a:r>
            <a:r>
              <a:rPr lang="en-GB" sz="1000" dirty="0" err="1">
                <a:latin typeface="+mn-lt"/>
              </a:rPr>
              <a:t>Liselotte</a:t>
            </a:r>
            <a:r>
              <a:rPr lang="en-GB" sz="1000" dirty="0">
                <a:latin typeface="+mn-lt"/>
              </a:rPr>
              <a:t>, Physiotherapy</a:t>
            </a:r>
          </a:p>
          <a:p>
            <a:endParaRPr lang="sv-SE" sz="1000" dirty="0">
              <a:latin typeface="+mn-lt"/>
            </a:endParaRPr>
          </a:p>
        </p:txBody>
      </p:sp>
      <p:sp>
        <p:nvSpPr>
          <p:cNvPr id="2" name="Platshållare för datum 1">
            <a:extLst>
              <a:ext uri="{FF2B5EF4-FFF2-40B4-BE49-F238E27FC236}">
                <a16:creationId xmlns:a16="http://schemas.microsoft.com/office/drawing/2014/main" id="{774079CF-3F1D-4E3F-831D-91BCD66A869F}"/>
              </a:ext>
            </a:extLst>
          </p:cNvPr>
          <p:cNvSpPr>
            <a:spLocks noGrp="1"/>
          </p:cNvSpPr>
          <p:nvPr>
            <p:ph type="dt" sz="half" idx="10"/>
          </p:nvPr>
        </p:nvSpPr>
        <p:spPr/>
        <p:txBody>
          <a:bodyPr/>
          <a:lstStyle/>
          <a:p>
            <a:fld id="{C0EB1455-E416-4115-9093-A13CDB69970A}" type="datetime1">
              <a:rPr lang="sv-SE" altLang="sv-SE" smtClean="0"/>
              <a:t>2024-01-08</a:t>
            </a:fld>
            <a:endParaRPr lang="sv-SE" altLang="sv-S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E4E8B-1BA1-4C54-BC37-46F143A02A23}"/>
              </a:ext>
            </a:extLst>
          </p:cNvPr>
          <p:cNvSpPr>
            <a:spLocks noGrp="1"/>
          </p:cNvSpPr>
          <p:nvPr>
            <p:ph type="title"/>
          </p:nvPr>
        </p:nvSpPr>
        <p:spPr/>
        <p:txBody>
          <a:bodyPr/>
          <a:lstStyle/>
          <a:p>
            <a:r>
              <a:rPr lang="sv-SE" b="1" i="0" dirty="0" err="1">
                <a:effectLst/>
                <a:latin typeface="Lato"/>
              </a:rPr>
              <a:t>Blog</a:t>
            </a:r>
            <a:r>
              <a:rPr lang="sv-SE" b="1" i="0" dirty="0">
                <a:effectLst/>
                <a:latin typeface="Lato"/>
              </a:rPr>
              <a:t> During Your Exchange Studies</a:t>
            </a:r>
            <a:br>
              <a:rPr lang="sv-SE" b="1" i="0" dirty="0">
                <a:effectLst/>
                <a:latin typeface="Lato"/>
              </a:rPr>
            </a:br>
            <a:endParaRPr lang="sv-SE" dirty="0"/>
          </a:p>
        </p:txBody>
      </p:sp>
      <p:sp>
        <p:nvSpPr>
          <p:cNvPr id="3" name="Platshållare för innehåll 2">
            <a:extLst>
              <a:ext uri="{FF2B5EF4-FFF2-40B4-BE49-F238E27FC236}">
                <a16:creationId xmlns:a16="http://schemas.microsoft.com/office/drawing/2014/main" id="{1030433F-73E9-41A3-9DB1-E06E4457BD73}"/>
              </a:ext>
            </a:extLst>
          </p:cNvPr>
          <p:cNvSpPr>
            <a:spLocks noGrp="1"/>
          </p:cNvSpPr>
          <p:nvPr>
            <p:ph idx="1"/>
          </p:nvPr>
        </p:nvSpPr>
        <p:spPr/>
        <p:txBody>
          <a:bodyPr/>
          <a:lstStyle/>
          <a:p>
            <a:pPr marL="0" indent="0">
              <a:buNone/>
            </a:pPr>
            <a:r>
              <a:rPr lang="en-US" b="0" i="0" dirty="0">
                <a:solidFill>
                  <a:srgbClr val="959595"/>
                </a:solidFill>
                <a:effectLst/>
                <a:latin typeface="Lato"/>
              </a:rPr>
              <a:t>Join me on my exchange studies - from Sweden!</a:t>
            </a:r>
            <a:br>
              <a:rPr lang="en-US" dirty="0"/>
            </a:br>
            <a:br>
              <a:rPr lang="en-US" dirty="0"/>
            </a:br>
            <a:r>
              <a:rPr lang="en-US" b="0" i="0" dirty="0">
                <a:solidFill>
                  <a:srgbClr val="959595"/>
                </a:solidFill>
                <a:effectLst/>
                <a:latin typeface="Lato"/>
              </a:rPr>
              <a:t>We encourage outbound exchange students to document the experience by writing a blog, sharing an Instagram, Snapchat or any other social media account, so that fellow students can follow your exchange studies abroad from home.</a:t>
            </a:r>
          </a:p>
          <a:p>
            <a:pPr marL="0" indent="0">
              <a:buNone/>
            </a:pPr>
            <a:endParaRPr lang="en-US" dirty="0">
              <a:solidFill>
                <a:srgbClr val="959595"/>
              </a:solidFill>
              <a:latin typeface="Lato"/>
            </a:endParaRPr>
          </a:p>
          <a:p>
            <a:pPr marL="0" indent="0">
              <a:buNone/>
            </a:pPr>
            <a:r>
              <a:rPr lang="sv-SE" dirty="0">
                <a:hlinkClick r:id="rId2"/>
              </a:rPr>
              <a:t>https://education.ki.se/blog-during-your-exchange-studies</a:t>
            </a:r>
            <a:endParaRPr lang="sv-SE" dirty="0"/>
          </a:p>
          <a:p>
            <a:pPr marL="0" indent="0">
              <a:buNone/>
            </a:pPr>
            <a:endParaRPr lang="sv-SE" dirty="0"/>
          </a:p>
          <a:p>
            <a:pPr marL="0" indent="0">
              <a:buNone/>
            </a:pPr>
            <a:r>
              <a:rPr lang="sv-SE" dirty="0">
                <a:latin typeface="Calibri Light" panose="020F0302020204030204" pitchFamily="34" charset="0"/>
                <a:cs typeface="Calibri Light" panose="020F0302020204030204" pitchFamily="34" charset="0"/>
              </a:rPr>
              <a:t>Please </a:t>
            </a:r>
            <a:r>
              <a:rPr lang="sv-SE" dirty="0" err="1">
                <a:latin typeface="Calibri Light" panose="020F0302020204030204" pitchFamily="34" charset="0"/>
                <a:cs typeface="Calibri Light" panose="020F0302020204030204" pitchFamily="34" charset="0"/>
              </a:rPr>
              <a:t>consider</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also</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becoming</a:t>
            </a:r>
            <a:r>
              <a:rPr lang="sv-SE" dirty="0">
                <a:latin typeface="Calibri Light" panose="020F0302020204030204" pitchFamily="34" charset="0"/>
                <a:cs typeface="Calibri Light" panose="020F0302020204030204" pitchFamily="34" charset="0"/>
              </a:rPr>
              <a:t> a digital </a:t>
            </a:r>
            <a:r>
              <a:rPr lang="sv-SE" dirty="0" err="1">
                <a:latin typeface="Calibri Light" panose="020F0302020204030204" pitchFamily="34" charset="0"/>
                <a:cs typeface="Calibri Light" panose="020F0302020204030204" pitchFamily="34" charset="0"/>
              </a:rPr>
              <a:t>ambassador</a:t>
            </a:r>
            <a:r>
              <a:rPr lang="sv-SE" dirty="0">
                <a:latin typeface="Calibri Light" panose="020F0302020204030204" pitchFamily="34" charset="0"/>
                <a:cs typeface="Calibri Light" panose="020F0302020204030204" pitchFamily="34" charset="0"/>
              </a:rPr>
              <a:t> during your exchange! More information can be </a:t>
            </a:r>
            <a:r>
              <a:rPr lang="sv-SE" dirty="0" err="1">
                <a:latin typeface="Calibri Light" panose="020F0302020204030204" pitchFamily="34" charset="0"/>
                <a:cs typeface="Calibri Light" panose="020F0302020204030204" pitchFamily="34" charset="0"/>
              </a:rPr>
              <a:t>found</a:t>
            </a:r>
            <a:r>
              <a:rPr lang="sv-SE" dirty="0">
                <a:latin typeface="Calibri Light" panose="020F0302020204030204" pitchFamily="34" charset="0"/>
                <a:cs typeface="Calibri Light" panose="020F0302020204030204" pitchFamily="34" charset="0"/>
              </a:rPr>
              <a:t> on KI </a:t>
            </a:r>
            <a:r>
              <a:rPr lang="sv-SE" dirty="0" err="1">
                <a:latin typeface="Calibri Light" panose="020F0302020204030204" pitchFamily="34" charset="0"/>
                <a:cs typeface="Calibri Light" panose="020F0302020204030204" pitchFamily="34" charset="0"/>
              </a:rPr>
              <a:t>homepage</a:t>
            </a:r>
            <a:r>
              <a:rPr lang="sv-SE" dirty="0">
                <a:latin typeface="Calibri Light" panose="020F0302020204030204" pitchFamily="34" charset="0"/>
                <a:cs typeface="Calibri Light" panose="020F0302020204030204" pitchFamily="34" charset="0"/>
              </a:rPr>
              <a:t>!</a:t>
            </a:r>
          </a:p>
          <a:p>
            <a:pPr marL="0" indent="0">
              <a:buNone/>
            </a:pPr>
            <a:endParaRPr lang="sv-SE" dirty="0"/>
          </a:p>
        </p:txBody>
      </p:sp>
      <p:sp>
        <p:nvSpPr>
          <p:cNvPr id="4" name="Platshållare för datum 3">
            <a:extLst>
              <a:ext uri="{FF2B5EF4-FFF2-40B4-BE49-F238E27FC236}">
                <a16:creationId xmlns:a16="http://schemas.microsoft.com/office/drawing/2014/main" id="{649429E6-8A86-4B99-9345-0C76692808CC}"/>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160113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5B752-2ED4-4407-A2E7-8B4902EA59AB}"/>
              </a:ext>
            </a:extLst>
          </p:cNvPr>
          <p:cNvSpPr>
            <a:spLocks noGrp="1"/>
          </p:cNvSpPr>
          <p:nvPr>
            <p:ph type="title"/>
          </p:nvPr>
        </p:nvSpPr>
        <p:spPr>
          <a:xfrm>
            <a:off x="539750" y="1054100"/>
            <a:ext cx="7772400" cy="646708"/>
          </a:xfrm>
        </p:spPr>
        <p:txBody>
          <a:bodyPr wrap="square" anchor="t">
            <a:normAutofit/>
          </a:bodyPr>
          <a:lstStyle/>
          <a:p>
            <a:r>
              <a:rPr lang="sv-SE" dirty="0"/>
              <a:t>AFTER YOUR EXCHANGE</a:t>
            </a:r>
          </a:p>
        </p:txBody>
      </p:sp>
      <p:sp>
        <p:nvSpPr>
          <p:cNvPr id="3" name="Platshållare för innehåll 2">
            <a:extLst>
              <a:ext uri="{FF2B5EF4-FFF2-40B4-BE49-F238E27FC236}">
                <a16:creationId xmlns:a16="http://schemas.microsoft.com/office/drawing/2014/main" id="{DF337B74-A5A4-4C8A-B3C0-C6E4EE44B90A}"/>
              </a:ext>
            </a:extLst>
          </p:cNvPr>
          <p:cNvSpPr>
            <a:spLocks noGrp="1"/>
          </p:cNvSpPr>
          <p:nvPr>
            <p:ph sz="half" idx="1"/>
          </p:nvPr>
        </p:nvSpPr>
        <p:spPr>
          <a:xfrm>
            <a:off x="539750" y="2120900"/>
            <a:ext cx="3810000" cy="4114800"/>
          </a:xfrm>
        </p:spPr>
        <p:txBody>
          <a:bodyPr wrap="square" anchor="t">
            <a:normAutofit/>
          </a:bodyPr>
          <a:lstStyle/>
          <a:p>
            <a:pPr>
              <a:lnSpc>
                <a:spcPct val="90000"/>
              </a:lnSpc>
              <a:buFont typeface="Wingdings" panose="05000000000000000000" pitchFamily="2" charset="2"/>
              <a:buChar char="§"/>
            </a:pPr>
            <a:r>
              <a:rPr lang="sv-SE" sz="1600" dirty="0">
                <a:latin typeface="Calibri Light" panose="020F0302020204030204" pitchFamily="34" charset="0"/>
                <a:cs typeface="Calibri Light" panose="020F0302020204030204" pitchFamily="34" charset="0"/>
              </a:rPr>
              <a:t>Before </a:t>
            </a:r>
            <a:r>
              <a:rPr lang="sv-SE" sz="1600" dirty="0" err="1">
                <a:latin typeface="Calibri Light" panose="020F0302020204030204" pitchFamily="34" charset="0"/>
                <a:cs typeface="Calibri Light" panose="020F0302020204030204" pitchFamily="34" charset="0"/>
              </a:rPr>
              <a:t>traveling</a:t>
            </a:r>
            <a:r>
              <a:rPr lang="sv-SE" sz="1600" dirty="0">
                <a:latin typeface="Calibri Light" panose="020F0302020204030204" pitchFamily="34" charset="0"/>
                <a:cs typeface="Calibri Light" panose="020F0302020204030204" pitchFamily="34" charset="0"/>
              </a:rPr>
              <a:t> home, </a:t>
            </a:r>
            <a:r>
              <a:rPr lang="sv-SE" sz="1600" dirty="0" err="1">
                <a:latin typeface="Calibri Light" panose="020F0302020204030204" pitchFamily="34" charset="0"/>
                <a:cs typeface="Calibri Light" panose="020F0302020204030204" pitchFamily="34" charset="0"/>
              </a:rPr>
              <a:t>remember</a:t>
            </a:r>
            <a:r>
              <a:rPr lang="sv-SE" sz="1600" dirty="0">
                <a:latin typeface="Calibri Light" panose="020F0302020204030204" pitchFamily="34" charset="0"/>
                <a:cs typeface="Calibri Light" panose="020F0302020204030204" pitchFamily="34" charset="0"/>
              </a:rPr>
              <a:t> to ask the partner university for a Certificate of Attendance.</a:t>
            </a:r>
          </a:p>
          <a:p>
            <a:pPr>
              <a:lnSpc>
                <a:spcPct val="90000"/>
              </a:lnSpc>
              <a:buFont typeface="Wingdings" panose="05000000000000000000" pitchFamily="2" charset="2"/>
              <a:buChar char="§"/>
            </a:pPr>
            <a:r>
              <a:rPr lang="sv-SE" sz="1600" dirty="0">
                <a:latin typeface="Calibri Light" panose="020F0302020204030204" pitchFamily="34" charset="0"/>
                <a:cs typeface="Calibri Light" panose="020F0302020204030204" pitchFamily="34" charset="0"/>
              </a:rPr>
              <a:t>If you received an Erasmus+ scholarship (freemover) ask your supervisor to sign the last page of the Learning Agreement (After the Mobility)</a:t>
            </a:r>
          </a:p>
          <a:p>
            <a:pPr>
              <a:lnSpc>
                <a:spcPct val="90000"/>
              </a:lnSpc>
              <a:buFont typeface="Wingdings" panose="05000000000000000000" pitchFamily="2" charset="2"/>
              <a:buChar char="§"/>
            </a:pPr>
            <a:r>
              <a:rPr lang="sv-SE" sz="1600" dirty="0" err="1">
                <a:latin typeface="Calibri Light" panose="020F0302020204030204" pitchFamily="34" charset="0"/>
                <a:cs typeface="Calibri Light" panose="020F0302020204030204" pitchFamily="34" charset="0"/>
              </a:rPr>
              <a:t>Write</a:t>
            </a:r>
            <a:r>
              <a:rPr lang="sv-SE" sz="1600" dirty="0">
                <a:latin typeface="Calibri Light" panose="020F0302020204030204" pitchFamily="34" charset="0"/>
                <a:cs typeface="Calibri Light" panose="020F0302020204030204" pitchFamily="34" charset="0"/>
              </a:rPr>
              <a:t> and submit your travel report (deadline September 1st). </a:t>
            </a:r>
            <a:r>
              <a:rPr lang="sv-SE" sz="1600" dirty="0" err="1">
                <a:latin typeface="Calibri Light" panose="020F0302020204030204" pitchFamily="34" charset="0"/>
                <a:cs typeface="Calibri Light" panose="020F0302020204030204" pitchFamily="34" charset="0"/>
              </a:rPr>
              <a:t>Upon</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approval</a:t>
            </a:r>
            <a:r>
              <a:rPr lang="sv-SE" sz="1600" dirty="0">
                <a:latin typeface="Calibri Light" panose="020F0302020204030204" pitchFamily="34" charset="0"/>
                <a:cs typeface="Calibri Light" panose="020F0302020204030204" pitchFamily="34" charset="0"/>
              </a:rPr>
              <a:t> of  your travel report you will receive the second and final installment of your stipend. </a:t>
            </a:r>
          </a:p>
          <a:p>
            <a:pPr>
              <a:lnSpc>
                <a:spcPct val="90000"/>
              </a:lnSpc>
              <a:buFont typeface="Wingdings" panose="05000000000000000000" pitchFamily="2" charset="2"/>
              <a:buChar char="§"/>
            </a:pPr>
            <a:r>
              <a:rPr lang="sv-SE" sz="1600" dirty="0">
                <a:latin typeface="Calibri Light" panose="020F0302020204030204" pitchFamily="34" charset="0"/>
                <a:cs typeface="Calibri Light" panose="020F0302020204030204" pitchFamily="34" charset="0"/>
              </a:rPr>
              <a:t>Best travel report </a:t>
            </a:r>
            <a:r>
              <a:rPr lang="sv-SE" sz="1600" dirty="0" err="1">
                <a:latin typeface="Calibri Light" panose="020F0302020204030204" pitchFamily="34" charset="0"/>
                <a:cs typeface="Calibri Light" panose="020F0302020204030204" pitchFamily="34" charset="0"/>
              </a:rPr>
              <a:t>competition</a:t>
            </a:r>
            <a:r>
              <a:rPr lang="sv-SE" sz="1600" dirty="0">
                <a:latin typeface="Calibri Light" panose="020F0302020204030204" pitchFamily="34" charset="0"/>
                <a:cs typeface="Calibri Light" panose="020F0302020204030204" pitchFamily="34" charset="0"/>
              </a:rPr>
              <a:t>! </a:t>
            </a:r>
          </a:p>
          <a:p>
            <a:pPr>
              <a:lnSpc>
                <a:spcPct val="90000"/>
              </a:lnSpc>
              <a:buFont typeface="Wingdings" panose="05000000000000000000" pitchFamily="2" charset="2"/>
              <a:buChar char="§"/>
            </a:pPr>
            <a:r>
              <a:rPr lang="sv-SE" sz="1600" dirty="0" err="1">
                <a:latin typeface="Calibri Light" panose="020F0302020204030204" pitchFamily="34" charset="0"/>
                <a:cs typeface="Calibri Light" panose="020F0302020204030204" pitchFamily="34" charset="0"/>
              </a:rPr>
              <a:t>Share</a:t>
            </a:r>
            <a:r>
              <a:rPr lang="sv-SE" sz="1600" dirty="0">
                <a:latin typeface="Calibri Light" panose="020F0302020204030204" pitchFamily="34" charset="0"/>
                <a:cs typeface="Calibri Light" panose="020F0302020204030204" pitchFamily="34" charset="0"/>
              </a:rPr>
              <a:t> your exchange </a:t>
            </a:r>
            <a:r>
              <a:rPr lang="sv-SE" sz="1600" dirty="0" err="1">
                <a:latin typeface="Calibri Light" panose="020F0302020204030204" pitchFamily="34" charset="0"/>
                <a:cs typeface="Calibri Light" panose="020F0302020204030204" pitchFamily="34" charset="0"/>
              </a:rPr>
              <a:t>experience</a:t>
            </a:r>
            <a:r>
              <a:rPr lang="sv-SE" sz="1600" dirty="0">
                <a:latin typeface="Calibri Light" panose="020F0302020204030204" pitchFamily="34" charset="0"/>
                <a:cs typeface="Calibri Light" panose="020F0302020204030204" pitchFamily="34" charset="0"/>
              </a:rPr>
              <a:t> with your </a:t>
            </a:r>
            <a:r>
              <a:rPr lang="sv-SE" sz="1600" dirty="0" err="1">
                <a:latin typeface="Calibri Light" panose="020F0302020204030204" pitchFamily="34" charset="0"/>
                <a:cs typeface="Calibri Light" panose="020F0302020204030204" pitchFamily="34" charset="0"/>
              </a:rPr>
              <a:t>fellow</a:t>
            </a:r>
            <a:r>
              <a:rPr lang="sv-SE" sz="1600" dirty="0">
                <a:latin typeface="Calibri Light" panose="020F0302020204030204" pitchFamily="34" charset="0"/>
                <a:cs typeface="Calibri Light" panose="020F0302020204030204" pitchFamily="34" charset="0"/>
              </a:rPr>
              <a:t> students!</a:t>
            </a:r>
          </a:p>
          <a:p>
            <a:pPr marL="0" indent="0">
              <a:lnSpc>
                <a:spcPct val="90000"/>
              </a:lnSpc>
              <a:buNone/>
            </a:pPr>
            <a:endParaRPr lang="sv-SE" sz="1500" dirty="0"/>
          </a:p>
        </p:txBody>
      </p:sp>
      <p:pic>
        <p:nvPicPr>
          <p:cNvPr id="5" name="Picture 4" descr="A person sitting on the floor with his backpack&#10;&#10;Description automatically generated">
            <a:extLst>
              <a:ext uri="{FF2B5EF4-FFF2-40B4-BE49-F238E27FC236}">
                <a16:creationId xmlns:a16="http://schemas.microsoft.com/office/drawing/2014/main" id="{DEEB27B0-B1EC-C873-0BB0-F0AE7BAAB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4" r="4704"/>
          <a:stretch/>
        </p:blipFill>
        <p:spPr>
          <a:xfrm>
            <a:off x="5220072" y="2060848"/>
            <a:ext cx="3132189" cy="3382764"/>
          </a:xfrm>
          <a:prstGeom prst="rect">
            <a:avLst/>
          </a:prstGeom>
          <a:noFill/>
        </p:spPr>
      </p:pic>
      <p:sp>
        <p:nvSpPr>
          <p:cNvPr id="4" name="Platshållare för datum 3">
            <a:extLst>
              <a:ext uri="{FF2B5EF4-FFF2-40B4-BE49-F238E27FC236}">
                <a16:creationId xmlns:a16="http://schemas.microsoft.com/office/drawing/2014/main" id="{01843FED-590D-46DA-971A-09551DC2DB88}"/>
              </a:ext>
            </a:extLst>
          </p:cNvPr>
          <p:cNvSpPr>
            <a:spLocks noGrp="1"/>
          </p:cNvSpPr>
          <p:nvPr>
            <p:ph type="dt" sz="half" idx="10"/>
          </p:nvPr>
        </p:nvSpPr>
        <p:spPr>
          <a:xfrm>
            <a:off x="6553200" y="6477000"/>
            <a:ext cx="1905000" cy="228600"/>
          </a:xfrm>
        </p:spPr>
        <p:txBody>
          <a:bodyPr wrap="square" anchor="t">
            <a:normAutofit/>
          </a:bodyPr>
          <a:lstStyle/>
          <a:p>
            <a:pPr>
              <a:spcAft>
                <a:spcPts val="600"/>
              </a:spcAft>
            </a:pPr>
            <a:fld id="{000BF19A-CAAB-4472-A8E5-7C9435D144E8}" type="datetime1">
              <a:rPr lang="sv-SE" altLang="sv-SE" smtClean="0"/>
              <a:pPr>
                <a:spcAft>
                  <a:spcPts val="600"/>
                </a:spcAft>
              </a:pPr>
              <a:t>2024-01-08</a:t>
            </a:fld>
            <a:endParaRPr lang="sv-SE" altLang="sv-SE"/>
          </a:p>
        </p:txBody>
      </p:sp>
    </p:spTree>
    <p:extLst>
      <p:ext uri="{BB962C8B-B14F-4D97-AF65-F5344CB8AC3E}">
        <p14:creationId xmlns:p14="http://schemas.microsoft.com/office/powerpoint/2010/main" val="96839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ECBA5D-AF47-4BA5-ABCF-D6200B2D7B63}"/>
              </a:ext>
            </a:extLst>
          </p:cNvPr>
          <p:cNvSpPr>
            <a:spLocks noGrp="1"/>
          </p:cNvSpPr>
          <p:nvPr>
            <p:ph type="title"/>
          </p:nvPr>
        </p:nvSpPr>
        <p:spPr/>
        <p:txBody>
          <a:bodyPr/>
          <a:lstStyle/>
          <a:p>
            <a:r>
              <a:rPr lang="sv-SE" sz="2400" dirty="0" err="1"/>
              <a:t>What</a:t>
            </a:r>
            <a:r>
              <a:rPr lang="sv-SE" sz="2400" dirty="0"/>
              <a:t> you </a:t>
            </a:r>
            <a:r>
              <a:rPr lang="sv-SE" sz="2400" dirty="0" err="1"/>
              <a:t>need</a:t>
            </a:r>
            <a:r>
              <a:rPr lang="sv-SE" sz="2400" dirty="0"/>
              <a:t> to </a:t>
            </a:r>
            <a:r>
              <a:rPr lang="sv-SE" sz="2400" dirty="0" err="1"/>
              <a:t>prepare</a:t>
            </a:r>
            <a:r>
              <a:rPr lang="sv-SE" sz="2400" dirty="0"/>
              <a:t> and hand in </a:t>
            </a:r>
            <a:r>
              <a:rPr lang="sv-SE" sz="2400" dirty="0" err="1"/>
              <a:t>latest</a:t>
            </a:r>
            <a:r>
              <a:rPr lang="sv-SE" sz="2400" dirty="0"/>
              <a:t> by Friday January 26th 2024 </a:t>
            </a:r>
            <a:r>
              <a:rPr lang="sv-SE" sz="2400" dirty="0" err="1"/>
              <a:t>if</a:t>
            </a:r>
            <a:r>
              <a:rPr lang="sv-SE" sz="2400" dirty="0"/>
              <a:t> you </a:t>
            </a:r>
            <a:r>
              <a:rPr lang="sv-SE" sz="2400" dirty="0" err="1"/>
              <a:t>want</a:t>
            </a:r>
            <a:r>
              <a:rPr lang="sv-SE" sz="2400" dirty="0"/>
              <a:t> to go on exchange to the University of Auckland:</a:t>
            </a:r>
          </a:p>
        </p:txBody>
      </p:sp>
      <p:graphicFrame>
        <p:nvGraphicFramePr>
          <p:cNvPr id="5" name="Platshållare för innehåll 4">
            <a:extLst>
              <a:ext uri="{FF2B5EF4-FFF2-40B4-BE49-F238E27FC236}">
                <a16:creationId xmlns:a16="http://schemas.microsoft.com/office/drawing/2014/main" id="{71323214-60CA-4632-A4C7-F9B4E85BE334}"/>
              </a:ext>
            </a:extLst>
          </p:cNvPr>
          <p:cNvGraphicFramePr>
            <a:graphicFrameLocks noGrp="1"/>
          </p:cNvGraphicFramePr>
          <p:nvPr>
            <p:ph idx="1"/>
            <p:extLst>
              <p:ext uri="{D42A27DB-BD31-4B8C-83A1-F6EECF244321}">
                <p14:modId xmlns:p14="http://schemas.microsoft.com/office/powerpoint/2010/main" val="1869498807"/>
              </p:ext>
            </p:extLst>
          </p:nvPr>
        </p:nvGraphicFramePr>
        <p:xfrm>
          <a:off x="539750" y="2348880"/>
          <a:ext cx="7772400" cy="388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datum 3">
            <a:extLst>
              <a:ext uri="{FF2B5EF4-FFF2-40B4-BE49-F238E27FC236}">
                <a16:creationId xmlns:a16="http://schemas.microsoft.com/office/drawing/2014/main" id="{8AA2AA40-AFDD-485B-9D92-BE84834457D1}"/>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108766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03760-8BF8-4651-B4D1-153D21E01883}"/>
              </a:ext>
            </a:extLst>
          </p:cNvPr>
          <p:cNvSpPr>
            <a:spLocks noGrp="1"/>
          </p:cNvSpPr>
          <p:nvPr>
            <p:ph type="title"/>
          </p:nvPr>
        </p:nvSpPr>
        <p:spPr/>
        <p:txBody>
          <a:bodyPr/>
          <a:lstStyle/>
          <a:p>
            <a:r>
              <a:rPr lang="sv-SE" dirty="0"/>
              <a:t>FREEMOVERS/ERAMUS+ INTERNSHIPS</a:t>
            </a:r>
          </a:p>
        </p:txBody>
      </p:sp>
      <p:sp>
        <p:nvSpPr>
          <p:cNvPr id="3" name="Platshållare för innehåll 2">
            <a:extLst>
              <a:ext uri="{FF2B5EF4-FFF2-40B4-BE49-F238E27FC236}">
                <a16:creationId xmlns:a16="http://schemas.microsoft.com/office/drawing/2014/main" id="{3115DBE8-D182-43E6-BE80-618D4FFA70B8}"/>
              </a:ext>
            </a:extLst>
          </p:cNvPr>
          <p:cNvSpPr>
            <a:spLocks noGrp="1"/>
          </p:cNvSpPr>
          <p:nvPr>
            <p:ph idx="1"/>
          </p:nvPr>
        </p:nvSpPr>
        <p:spPr>
          <a:xfrm>
            <a:off x="539750" y="1628800"/>
            <a:ext cx="4968354" cy="4606900"/>
          </a:xfrm>
        </p:spPr>
        <p:txBody>
          <a:bodyPr/>
          <a:lstStyle/>
          <a:p>
            <a:pPr marL="0" indent="0" algn="l">
              <a:buNone/>
            </a:pPr>
            <a:r>
              <a:rPr lang="en-US" b="1" i="0" dirty="0">
                <a:effectLst/>
                <a:latin typeface="Calibri" panose="020F0502020204030204" pitchFamily="34" charset="0"/>
                <a:cs typeface="Calibri" panose="020F0502020204030204" pitchFamily="34" charset="0"/>
              </a:rPr>
              <a:t>Studying Abroad as a Freemover</a:t>
            </a:r>
          </a:p>
          <a:p>
            <a:r>
              <a:rPr lang="en-US" sz="1400" b="0" i="0" dirty="0">
                <a:solidFill>
                  <a:srgbClr val="000000"/>
                </a:solidFill>
                <a:effectLst/>
                <a:latin typeface="Calibri Light" panose="020F0302020204030204" pitchFamily="34" charset="0"/>
                <a:cs typeface="Calibri Light" panose="020F0302020204030204" pitchFamily="34" charset="0"/>
              </a:rPr>
              <a:t>If you choose to study abroad on your own as a so called </a:t>
            </a:r>
            <a:r>
              <a:rPr lang="en-US" sz="1400" b="0" i="1" dirty="0">
                <a:solidFill>
                  <a:srgbClr val="000000"/>
                </a:solidFill>
                <a:effectLst/>
                <a:latin typeface="Calibri Light" panose="020F0302020204030204" pitchFamily="34" charset="0"/>
                <a:cs typeface="Calibri Light" panose="020F0302020204030204" pitchFamily="34" charset="0"/>
              </a:rPr>
              <a:t>freemover</a:t>
            </a:r>
            <a:r>
              <a:rPr lang="en-US" sz="1400" b="0" i="0" dirty="0">
                <a:solidFill>
                  <a:srgbClr val="000000"/>
                </a:solidFill>
                <a:effectLst/>
                <a:latin typeface="Calibri Light" panose="020F0302020204030204" pitchFamily="34" charset="0"/>
                <a:cs typeface="Calibri Light" panose="020F0302020204030204" pitchFamily="34" charset="0"/>
              </a:rPr>
              <a:t> you can control much of the visit abroad yourself. This means that you prepare and arrange your studies at a foreign university on your own initiative. You are responsible for all costs such as application and tuition fees, etc. Contacts with universities and authorities are also your responsibility.</a:t>
            </a:r>
          </a:p>
          <a:p>
            <a:r>
              <a:rPr lang="en-US" sz="1400" dirty="0">
                <a:solidFill>
                  <a:srgbClr val="000000"/>
                </a:solidFill>
                <a:latin typeface="Calibri Light" panose="020F0302020204030204" pitchFamily="34" charset="0"/>
                <a:cs typeface="Calibri Light" panose="020F0302020204030204" pitchFamily="34" charset="0"/>
              </a:rPr>
              <a:t>There is no deadline for going abroad as a freemover, but all paperwork has to be handed in no later than </a:t>
            </a:r>
            <a:r>
              <a:rPr lang="en-US" sz="1400" b="1" dirty="0">
                <a:solidFill>
                  <a:srgbClr val="000000"/>
                </a:solidFill>
                <a:latin typeface="Calibri Light" panose="020F0302020204030204" pitchFamily="34" charset="0"/>
                <a:cs typeface="Calibri Light" panose="020F0302020204030204" pitchFamily="34" charset="0"/>
              </a:rPr>
              <a:t>4-6 weeks </a:t>
            </a:r>
            <a:r>
              <a:rPr lang="en-US" sz="1400" dirty="0">
                <a:solidFill>
                  <a:srgbClr val="000000"/>
                </a:solidFill>
                <a:latin typeface="Calibri Light" panose="020F0302020204030204" pitchFamily="34" charset="0"/>
                <a:cs typeface="Calibri Light" panose="020F0302020204030204" pitchFamily="34" charset="0"/>
              </a:rPr>
              <a:t>before your departure (visa included, if applicable)</a:t>
            </a:r>
          </a:p>
          <a:p>
            <a:r>
              <a:rPr lang="en-US" sz="1400" dirty="0">
                <a:solidFill>
                  <a:srgbClr val="000000"/>
                </a:solidFill>
                <a:latin typeface="Calibri Light" panose="020F0302020204030204" pitchFamily="34" charset="0"/>
                <a:cs typeface="Calibri Light" panose="020F0302020204030204" pitchFamily="34" charset="0"/>
              </a:rPr>
              <a:t>You won’t be an official student while abroad, this meaning you will not be considered an official student while abroad, will not be able to apply for student housing or receive a student card.</a:t>
            </a:r>
          </a:p>
          <a:p>
            <a:r>
              <a:rPr lang="en-US" sz="1400" b="0" i="0" dirty="0">
                <a:solidFill>
                  <a:srgbClr val="000000"/>
                </a:solidFill>
                <a:effectLst/>
                <a:latin typeface="Calibri Light" panose="020F0302020204030204" pitchFamily="34" charset="0"/>
                <a:cs typeface="Calibri Light" panose="020F0302020204030204" pitchFamily="34" charset="0"/>
              </a:rPr>
              <a:t>Any tuitions or administration costs will be your res</a:t>
            </a:r>
            <a:r>
              <a:rPr lang="en-US" sz="1400" dirty="0">
                <a:solidFill>
                  <a:srgbClr val="000000"/>
                </a:solidFill>
                <a:latin typeface="Calibri Light" panose="020F0302020204030204" pitchFamily="34" charset="0"/>
                <a:cs typeface="Calibri Light" panose="020F0302020204030204" pitchFamily="34" charset="0"/>
              </a:rPr>
              <a:t>ponsibility</a:t>
            </a:r>
          </a:p>
          <a:p>
            <a:r>
              <a:rPr lang="en-US" sz="1400" b="0" i="0" dirty="0">
                <a:solidFill>
                  <a:srgbClr val="000000"/>
                </a:solidFill>
                <a:effectLst/>
                <a:latin typeface="Calibri Light" panose="020F0302020204030204" pitchFamily="34" charset="0"/>
                <a:cs typeface="Calibri Light" panose="020F0302020204030204" pitchFamily="34" charset="0"/>
              </a:rPr>
              <a:t>The mi</a:t>
            </a:r>
            <a:r>
              <a:rPr lang="en-US" sz="1400" dirty="0">
                <a:solidFill>
                  <a:srgbClr val="000000"/>
                </a:solidFill>
                <a:latin typeface="Calibri Light" panose="020F0302020204030204" pitchFamily="34" charset="0"/>
                <a:cs typeface="Calibri Light" panose="020F0302020204030204" pitchFamily="34" charset="0"/>
              </a:rPr>
              <a:t>nimum length of your mobility needs to be at least 8 weeks/60 days in order to receive an Erasmus+ scholarships for internships within the European Union</a:t>
            </a:r>
            <a:endParaRPr lang="en-US" sz="1400" b="0" i="0" dirty="0">
              <a:solidFill>
                <a:srgbClr val="000000"/>
              </a:solidFill>
              <a:effectLst/>
              <a:latin typeface="Calibri Light" panose="020F0302020204030204" pitchFamily="34" charset="0"/>
              <a:cs typeface="Calibri Light" panose="020F0302020204030204" pitchFamily="34" charset="0"/>
            </a:endParaRPr>
          </a:p>
          <a:p>
            <a:pPr marL="0" indent="0">
              <a:buNone/>
            </a:pPr>
            <a:endParaRPr lang="sv-SE" dirty="0"/>
          </a:p>
        </p:txBody>
      </p:sp>
      <p:sp>
        <p:nvSpPr>
          <p:cNvPr id="4" name="Platshållare för datum 3">
            <a:extLst>
              <a:ext uri="{FF2B5EF4-FFF2-40B4-BE49-F238E27FC236}">
                <a16:creationId xmlns:a16="http://schemas.microsoft.com/office/drawing/2014/main" id="{8C03E6A2-2B59-4670-8978-EDABBD3C3EEB}"/>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pic>
        <p:nvPicPr>
          <p:cNvPr id="6" name="Picture 5">
            <a:extLst>
              <a:ext uri="{FF2B5EF4-FFF2-40B4-BE49-F238E27FC236}">
                <a16:creationId xmlns:a16="http://schemas.microsoft.com/office/drawing/2014/main" id="{242EB7F9-925E-3EAC-E592-48A5B9E97B77}"/>
              </a:ext>
            </a:extLst>
          </p:cNvPr>
          <p:cNvPicPr>
            <a:picLocks noChangeAspect="1"/>
          </p:cNvPicPr>
          <p:nvPr/>
        </p:nvPicPr>
        <p:blipFill>
          <a:blip r:embed="rId2"/>
          <a:stretch>
            <a:fillRect/>
          </a:stretch>
        </p:blipFill>
        <p:spPr>
          <a:xfrm>
            <a:off x="7020272" y="2073274"/>
            <a:ext cx="1313253" cy="1313253"/>
          </a:xfrm>
          <a:prstGeom prst="rect">
            <a:avLst/>
          </a:prstGeom>
        </p:spPr>
      </p:pic>
      <p:pic>
        <p:nvPicPr>
          <p:cNvPr id="7" name="Picture 6" descr="A person looking through a binoculars&#10;&#10;Description automatically generated">
            <a:extLst>
              <a:ext uri="{FF2B5EF4-FFF2-40B4-BE49-F238E27FC236}">
                <a16:creationId xmlns:a16="http://schemas.microsoft.com/office/drawing/2014/main" id="{7BC63B80-058F-E90F-7E7C-69A9D587D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317" y="3567170"/>
            <a:ext cx="2290564" cy="2290564"/>
          </a:xfrm>
          <a:prstGeom prst="rect">
            <a:avLst/>
          </a:prstGeom>
        </p:spPr>
      </p:pic>
    </p:spTree>
    <p:extLst>
      <p:ext uri="{BB962C8B-B14F-4D97-AF65-F5344CB8AC3E}">
        <p14:creationId xmlns:p14="http://schemas.microsoft.com/office/powerpoint/2010/main" val="127134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D6904D-CAED-447C-A1D7-248105A8DE63}"/>
              </a:ext>
            </a:extLst>
          </p:cNvPr>
          <p:cNvSpPr>
            <a:spLocks noGrp="1"/>
          </p:cNvSpPr>
          <p:nvPr>
            <p:ph type="title"/>
          </p:nvPr>
        </p:nvSpPr>
        <p:spPr/>
        <p:txBody>
          <a:bodyPr/>
          <a:lstStyle/>
          <a:p>
            <a:r>
              <a:rPr lang="sv-SE" dirty="0"/>
              <a:t>EXCHANGE STUDIES</a:t>
            </a:r>
            <a:br>
              <a:rPr lang="sv-SE" dirty="0"/>
            </a:br>
            <a:endParaRPr lang="sv-SE" dirty="0"/>
          </a:p>
        </p:txBody>
      </p:sp>
      <p:sp>
        <p:nvSpPr>
          <p:cNvPr id="3" name="Platshållare för innehåll 2">
            <a:extLst>
              <a:ext uri="{FF2B5EF4-FFF2-40B4-BE49-F238E27FC236}">
                <a16:creationId xmlns:a16="http://schemas.microsoft.com/office/drawing/2014/main" id="{5B7099F3-E0D9-43D5-A057-4E08BC6AFD95}"/>
              </a:ext>
            </a:extLst>
          </p:cNvPr>
          <p:cNvSpPr>
            <a:spLocks noGrp="1"/>
          </p:cNvSpPr>
          <p:nvPr>
            <p:ph idx="1"/>
          </p:nvPr>
        </p:nvSpPr>
        <p:spPr/>
        <p:txBody>
          <a:bodyPr/>
          <a:lstStyle/>
          <a:p>
            <a:r>
              <a:rPr lang="sv-SE" dirty="0">
                <a:latin typeface="Calibri Light" panose="020F0302020204030204" pitchFamily="34" charset="0"/>
                <a:cs typeface="Calibri Light" panose="020F0302020204030204" pitchFamily="34" charset="0"/>
              </a:rPr>
              <a:t>Karolinska Institutet has bilateral </a:t>
            </a:r>
            <a:r>
              <a:rPr lang="sv-SE" dirty="0" err="1">
                <a:latin typeface="Calibri Light" panose="020F0302020204030204" pitchFamily="34" charset="0"/>
                <a:cs typeface="Calibri Light" panose="020F0302020204030204" pitchFamily="34" charset="0"/>
              </a:rPr>
              <a:t>agreements</a:t>
            </a:r>
            <a:r>
              <a:rPr lang="sv-SE" dirty="0">
                <a:latin typeface="Calibri Light" panose="020F0302020204030204" pitchFamily="34" charset="0"/>
                <a:cs typeface="Calibri Light" panose="020F0302020204030204" pitchFamily="34" charset="0"/>
              </a:rPr>
              <a:t> with </a:t>
            </a:r>
            <a:r>
              <a:rPr lang="sv-SE" dirty="0" err="1">
                <a:latin typeface="Calibri Light" panose="020F0302020204030204" pitchFamily="34" charset="0"/>
                <a:cs typeface="Calibri Light" panose="020F0302020204030204" pitchFamily="34" charset="0"/>
              </a:rPr>
              <a:t>approximately</a:t>
            </a:r>
            <a:r>
              <a:rPr lang="sv-SE" dirty="0">
                <a:latin typeface="Calibri Light" panose="020F0302020204030204" pitchFamily="34" charset="0"/>
                <a:cs typeface="Calibri Light" panose="020F0302020204030204" pitchFamily="34" charset="0"/>
              </a:rPr>
              <a:t> 150 universities </a:t>
            </a:r>
            <a:r>
              <a:rPr lang="sv-SE" dirty="0" err="1">
                <a:latin typeface="Calibri Light" panose="020F0302020204030204" pitchFamily="34" charset="0"/>
                <a:cs typeface="Calibri Light" panose="020F0302020204030204" pitchFamily="34" charset="0"/>
              </a:rPr>
              <a:t>worldwide</a:t>
            </a: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Our partner universities are </a:t>
            </a:r>
            <a:r>
              <a:rPr lang="sv-SE" dirty="0" err="1">
                <a:latin typeface="Calibri Light" panose="020F0302020204030204" pitchFamily="34" charset="0"/>
                <a:cs typeface="Calibri Light" panose="020F0302020204030204" pitchFamily="34" charset="0"/>
              </a:rPr>
              <a:t>located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within</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Europe</a:t>
            </a:r>
            <a:r>
              <a:rPr lang="sv-SE" dirty="0">
                <a:latin typeface="Calibri Light" panose="020F0302020204030204" pitchFamily="34" charset="0"/>
                <a:cs typeface="Calibri Light" panose="020F0302020204030204" pitchFamily="34" charset="0"/>
              </a:rPr>
              <a:t> and </a:t>
            </a:r>
            <a:r>
              <a:rPr lang="sv-SE" dirty="0" err="1">
                <a:latin typeface="Calibri Light" panose="020F0302020204030204" pitchFamily="34" charset="0"/>
                <a:cs typeface="Calibri Light" panose="020F0302020204030204" pitchFamily="34" charset="0"/>
              </a:rPr>
              <a:t>outside</a:t>
            </a:r>
            <a:r>
              <a:rPr lang="sv-SE" dirty="0">
                <a:latin typeface="Calibri Light" panose="020F0302020204030204" pitchFamily="34" charset="0"/>
                <a:cs typeface="Calibri Light" panose="020F0302020204030204" pitchFamily="34" charset="0"/>
              </a:rPr>
              <a:t> of </a:t>
            </a:r>
            <a:r>
              <a:rPr lang="sv-SE" dirty="0" err="1">
                <a:latin typeface="Calibri Light" panose="020F0302020204030204" pitchFamily="34" charset="0"/>
                <a:cs typeface="Calibri Light" panose="020F0302020204030204" pitchFamily="34" charset="0"/>
              </a:rPr>
              <a:t>Europe</a:t>
            </a: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The exchange period </a:t>
            </a:r>
            <a:r>
              <a:rPr lang="sv-SE" dirty="0" err="1">
                <a:latin typeface="Calibri Light" panose="020F0302020204030204" pitchFamily="34" charset="0"/>
                <a:cs typeface="Calibri Light" panose="020F0302020204030204" pitchFamily="34" charset="0"/>
              </a:rPr>
              <a:t>depends</a:t>
            </a:r>
            <a:r>
              <a:rPr lang="sv-SE" dirty="0">
                <a:latin typeface="Calibri Light" panose="020F0302020204030204" pitchFamily="34" charset="0"/>
                <a:cs typeface="Calibri Light" panose="020F0302020204030204" pitchFamily="34" charset="0"/>
              </a:rPr>
              <a:t> on </a:t>
            </a:r>
            <a:r>
              <a:rPr lang="sv-SE" dirty="0" err="1">
                <a:latin typeface="Calibri Light" panose="020F0302020204030204" pitchFamily="34" charset="0"/>
                <a:cs typeface="Calibri Light" panose="020F0302020204030204" pitchFamily="34" charset="0"/>
              </a:rPr>
              <a:t>where</a:t>
            </a:r>
            <a:r>
              <a:rPr lang="sv-SE" dirty="0">
                <a:latin typeface="Calibri Light" panose="020F0302020204030204" pitchFamily="34" charset="0"/>
                <a:cs typeface="Calibri Light" panose="020F0302020204030204" pitchFamily="34" charset="0"/>
              </a:rPr>
              <a:t> you </a:t>
            </a:r>
            <a:r>
              <a:rPr lang="sv-SE" dirty="0" err="1">
                <a:latin typeface="Calibri Light" panose="020F0302020204030204" pitchFamily="34" charset="0"/>
                <a:cs typeface="Calibri Light" panose="020F0302020204030204" pitchFamily="34" charset="0"/>
              </a:rPr>
              <a:t>decide</a:t>
            </a:r>
            <a:r>
              <a:rPr lang="sv-SE" dirty="0">
                <a:latin typeface="Calibri Light" panose="020F0302020204030204" pitchFamily="34" charset="0"/>
                <a:cs typeface="Calibri Light" panose="020F0302020204030204" pitchFamily="34" charset="0"/>
              </a:rPr>
              <a:t> to </a:t>
            </a:r>
            <a:r>
              <a:rPr lang="sv-SE" dirty="0" err="1">
                <a:latin typeface="Calibri Light" panose="020F0302020204030204" pitchFamily="34" charset="0"/>
                <a:cs typeface="Calibri Light" panose="020F0302020204030204" pitchFamily="34" charset="0"/>
              </a:rPr>
              <a:t>travel</a:t>
            </a:r>
            <a:r>
              <a:rPr lang="sv-SE" dirty="0">
                <a:latin typeface="Calibri Light" panose="020F0302020204030204" pitchFamily="34" charset="0"/>
                <a:cs typeface="Calibri Light" panose="020F0302020204030204" pitchFamily="34" charset="0"/>
              </a:rPr>
              <a:t> to </a:t>
            </a:r>
            <a:r>
              <a:rPr lang="sv-SE" dirty="0" err="1">
                <a:latin typeface="Calibri Light" panose="020F0302020204030204" pitchFamily="34" charset="0"/>
                <a:cs typeface="Calibri Light" panose="020F0302020204030204" pitchFamily="34" charset="0"/>
              </a:rPr>
              <a:t>but</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generally</a:t>
            </a:r>
            <a:r>
              <a:rPr lang="sv-SE" dirty="0">
                <a:latin typeface="Calibri Light" panose="020F0302020204030204" pitchFamily="34" charset="0"/>
                <a:cs typeface="Calibri Light" panose="020F0302020204030204" pitchFamily="34" charset="0"/>
              </a:rPr>
              <a:t> lasts one semester</a:t>
            </a:r>
          </a:p>
          <a:p>
            <a:r>
              <a:rPr lang="sv-SE" dirty="0">
                <a:latin typeface="Calibri Light" panose="020F0302020204030204" pitchFamily="34" charset="0"/>
                <a:cs typeface="Calibri Light" panose="020F0302020204030204" pitchFamily="34" charset="0"/>
              </a:rPr>
              <a:t>It is a </a:t>
            </a:r>
            <a:r>
              <a:rPr lang="sv-SE" dirty="0" err="1">
                <a:latin typeface="Calibri Light" panose="020F0302020204030204" pitchFamily="34" charset="0"/>
                <a:cs typeface="Calibri Light" panose="020F0302020204030204" pitchFamily="34" charset="0"/>
              </a:rPr>
              <a:t>good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idea</a:t>
            </a:r>
            <a:r>
              <a:rPr lang="sv-SE" dirty="0">
                <a:latin typeface="Calibri Light" panose="020F0302020204030204" pitchFamily="34" charset="0"/>
                <a:cs typeface="Calibri Light" panose="020F0302020204030204" pitchFamily="34" charset="0"/>
              </a:rPr>
              <a:t> to </a:t>
            </a:r>
            <a:r>
              <a:rPr lang="sv-SE" dirty="0" err="1">
                <a:latin typeface="Calibri Light" panose="020F0302020204030204" pitchFamily="34" charset="0"/>
                <a:cs typeface="Calibri Light" panose="020F0302020204030204" pitchFamily="34" charset="0"/>
              </a:rPr>
              <a:t>already</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now</a:t>
            </a:r>
            <a:r>
              <a:rPr lang="sv-SE" dirty="0">
                <a:latin typeface="Calibri Light" panose="020F0302020204030204" pitchFamily="34" charset="0"/>
                <a:cs typeface="Calibri Light" panose="020F0302020204030204" pitchFamily="34" charset="0"/>
              </a:rPr>
              <a:t> start </a:t>
            </a:r>
            <a:r>
              <a:rPr lang="sv-SE" dirty="0" err="1">
                <a:latin typeface="Calibri Light" panose="020F0302020204030204" pitchFamily="34" charset="0"/>
                <a:cs typeface="Calibri Light" panose="020F0302020204030204" pitchFamily="34" charset="0"/>
              </a:rPr>
              <a:t>reading</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some</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travel</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reports</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if</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interested</a:t>
            </a:r>
            <a:r>
              <a:rPr lang="sv-SE" dirty="0">
                <a:latin typeface="Calibri Light" panose="020F0302020204030204" pitchFamily="34" charset="0"/>
                <a:cs typeface="Calibri Light" panose="020F0302020204030204" pitchFamily="34" charset="0"/>
              </a:rPr>
              <a:t> in exchange studies later on in your studies</a:t>
            </a:r>
          </a:p>
        </p:txBody>
      </p:sp>
      <p:sp>
        <p:nvSpPr>
          <p:cNvPr id="4" name="Platshållare för datum 3">
            <a:extLst>
              <a:ext uri="{FF2B5EF4-FFF2-40B4-BE49-F238E27FC236}">
                <a16:creationId xmlns:a16="http://schemas.microsoft.com/office/drawing/2014/main" id="{E39FBC02-A781-4751-B81D-C164EE35EF80}"/>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71835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9B28D3-B710-4E36-B206-8188CE50C341}"/>
              </a:ext>
            </a:extLst>
          </p:cNvPr>
          <p:cNvSpPr>
            <a:spLocks noGrp="1"/>
          </p:cNvSpPr>
          <p:nvPr>
            <p:ph type="title"/>
          </p:nvPr>
        </p:nvSpPr>
        <p:spPr>
          <a:xfrm>
            <a:off x="539750" y="1094100"/>
            <a:ext cx="7772400" cy="534699"/>
          </a:xfrm>
        </p:spPr>
        <p:txBody>
          <a:bodyPr/>
          <a:lstStyle/>
          <a:p>
            <a:r>
              <a:rPr lang="en-US" b="1" i="0" dirty="0">
                <a:solidFill>
                  <a:srgbClr val="000000"/>
                </a:solidFill>
                <a:effectLst/>
                <a:latin typeface="var(--fontBase)"/>
              </a:rPr>
              <a:t>Writing Your Thesis Abroad</a:t>
            </a:r>
            <a:br>
              <a:rPr lang="en-US" b="1" i="0" dirty="0">
                <a:solidFill>
                  <a:srgbClr val="000000"/>
                </a:solidFill>
                <a:effectLst/>
                <a:latin typeface="var(--fontBase)"/>
              </a:rPr>
            </a:br>
            <a:endParaRPr lang="sv-SE" dirty="0"/>
          </a:p>
        </p:txBody>
      </p:sp>
      <p:sp>
        <p:nvSpPr>
          <p:cNvPr id="3" name="Platshållare för innehåll 2">
            <a:extLst>
              <a:ext uri="{FF2B5EF4-FFF2-40B4-BE49-F238E27FC236}">
                <a16:creationId xmlns:a16="http://schemas.microsoft.com/office/drawing/2014/main" id="{AA5909D5-187D-45B3-A381-3887FBF207F0}"/>
              </a:ext>
            </a:extLst>
          </p:cNvPr>
          <p:cNvSpPr>
            <a:spLocks noGrp="1"/>
          </p:cNvSpPr>
          <p:nvPr>
            <p:ph idx="1"/>
          </p:nvPr>
        </p:nvSpPr>
        <p:spPr>
          <a:xfrm>
            <a:off x="539750" y="1628800"/>
            <a:ext cx="7772400" cy="4392488"/>
          </a:xfrm>
        </p:spPr>
        <p:txBody>
          <a:bodyPr/>
          <a:lstStyle/>
          <a:p>
            <a:pPr marL="0" indent="0" algn="l">
              <a:buNone/>
            </a:pPr>
            <a:endParaRPr lang="en-US" b="1" i="0" dirty="0">
              <a:solidFill>
                <a:srgbClr val="000000"/>
              </a:solidFill>
              <a:effectLst/>
              <a:latin typeface="Calibri Light" panose="020F0302020204030204" pitchFamily="34" charset="0"/>
              <a:cs typeface="Calibri Light" panose="020F0302020204030204" pitchFamily="34" charset="0"/>
            </a:endParaRPr>
          </a:p>
          <a:p>
            <a:pPr algn="l"/>
            <a:r>
              <a:rPr lang="en-US" sz="1800" b="0" i="0" dirty="0">
                <a:solidFill>
                  <a:srgbClr val="000000"/>
                </a:solidFill>
                <a:effectLst/>
                <a:latin typeface="Calibri Light" panose="020F0302020204030204" pitchFamily="34" charset="0"/>
                <a:cs typeface="Calibri Light" panose="020F0302020204030204" pitchFamily="34" charset="0"/>
              </a:rPr>
              <a:t>You will be insured with the Legal, Financial and Administrative Services Agency of Sweden (Kammarkollegiet), provided there is a written agreement between KI (not the student) and the institution or establishment and if you do your research project in the European Union you might be able to receive an Erasmus+ scholarship for traineeship (special conditions for the UK and Switzerland).</a:t>
            </a:r>
            <a:r>
              <a:rPr lang="en-US" sz="1800" dirty="0">
                <a:solidFill>
                  <a:srgbClr val="000000"/>
                </a:solidFill>
                <a:latin typeface="Calibri Light" panose="020F0302020204030204" pitchFamily="34" charset="0"/>
                <a:cs typeface="Calibri Light" panose="020F0302020204030204" pitchFamily="34" charset="0"/>
              </a:rPr>
              <a:t> </a:t>
            </a:r>
          </a:p>
          <a:p>
            <a:pPr algn="l"/>
            <a:r>
              <a:rPr lang="en-US" sz="1800" dirty="0">
                <a:latin typeface="Calibri Light" panose="020F0302020204030204" pitchFamily="34" charset="0"/>
                <a:cs typeface="Calibri Light" panose="020F0302020204030204" pitchFamily="34" charset="0"/>
              </a:rPr>
              <a:t>We have no limitations to which countries you can go to as freemover, as long as you can find a suitable project at a company/organization as well as a project specific supervisor. All the projects, however, need to be approved by the course leaders of the Clinical Placement 2 and Degree Project course here at KI before making any final arrangements with the supervisor/institution/company abroad.</a:t>
            </a:r>
            <a:endParaRPr lang="en-US" sz="1800" b="0" i="0" dirty="0">
              <a:solidFill>
                <a:srgbClr val="000000"/>
              </a:solidFill>
              <a:effectLst/>
              <a:latin typeface="Calibri Light" panose="020F0302020204030204" pitchFamily="34" charset="0"/>
              <a:cs typeface="Calibri Light" panose="020F0302020204030204" pitchFamily="34" charset="0"/>
            </a:endParaRPr>
          </a:p>
          <a:p>
            <a:endParaRPr lang="sv-SE" dirty="0"/>
          </a:p>
        </p:txBody>
      </p:sp>
      <p:sp>
        <p:nvSpPr>
          <p:cNvPr id="4" name="Platshållare för datum 3">
            <a:extLst>
              <a:ext uri="{FF2B5EF4-FFF2-40B4-BE49-F238E27FC236}">
                <a16:creationId xmlns:a16="http://schemas.microsoft.com/office/drawing/2014/main" id="{6CBE65E1-BD78-4702-BC1A-B3337B114561}"/>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895272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8B1249-3432-FE0C-2CE1-4CEF1AEF8BCF}"/>
              </a:ext>
            </a:extLst>
          </p:cNvPr>
          <p:cNvSpPr>
            <a:spLocks noGrp="1"/>
          </p:cNvSpPr>
          <p:nvPr>
            <p:ph type="title"/>
          </p:nvPr>
        </p:nvSpPr>
        <p:spPr/>
        <p:txBody>
          <a:bodyPr/>
          <a:lstStyle/>
          <a:p>
            <a:r>
              <a:rPr lang="sv-SE" dirty="0" err="1"/>
              <a:t>Eligibility</a:t>
            </a:r>
            <a:br>
              <a:rPr lang="sv-SE" dirty="0"/>
            </a:br>
            <a:endParaRPr lang="sv-SE" dirty="0"/>
          </a:p>
        </p:txBody>
      </p:sp>
      <p:sp>
        <p:nvSpPr>
          <p:cNvPr id="3" name="Platshållare för innehåll 2">
            <a:extLst>
              <a:ext uri="{FF2B5EF4-FFF2-40B4-BE49-F238E27FC236}">
                <a16:creationId xmlns:a16="http://schemas.microsoft.com/office/drawing/2014/main" id="{791269B2-9762-D9DE-C6CD-E22EFF1EC435}"/>
              </a:ext>
            </a:extLst>
          </p:cNvPr>
          <p:cNvSpPr>
            <a:spLocks noGrp="1"/>
          </p:cNvSpPr>
          <p:nvPr>
            <p:ph idx="1"/>
          </p:nvPr>
        </p:nvSpPr>
        <p:spPr/>
        <p:txBody>
          <a:bodyPr/>
          <a:lstStyle/>
          <a:p>
            <a:pPr marL="0" indent="0">
              <a:buNone/>
            </a:pPr>
            <a:r>
              <a:rPr lang="en-US" b="1" i="0" dirty="0">
                <a:effectLst/>
                <a:latin typeface="Calibri Light" panose="020F0302020204030204" pitchFamily="34" charset="0"/>
                <a:cs typeface="Calibri Light" panose="020F0302020204030204" pitchFamily="34" charset="0"/>
              </a:rPr>
              <a:t>PRACTICAL PLACEMENT 2</a:t>
            </a:r>
          </a:p>
          <a:p>
            <a:pPr marL="0" indent="0">
              <a:buNone/>
            </a:pPr>
            <a:r>
              <a:rPr lang="en-US" b="0" i="0" dirty="0">
                <a:effectLst/>
                <a:latin typeface="Calibri Light" panose="020F0302020204030204" pitchFamily="34" charset="0"/>
                <a:cs typeface="Calibri Light" panose="020F0302020204030204" pitchFamily="34" charset="0"/>
              </a:rPr>
              <a:t>To be </a:t>
            </a:r>
            <a:r>
              <a:rPr lang="en-US" dirty="0">
                <a:latin typeface="Calibri Light" panose="020F0302020204030204" pitchFamily="34" charset="0"/>
                <a:cs typeface="Calibri Light" panose="020F0302020204030204" pitchFamily="34" charset="0"/>
              </a:rPr>
              <a:t>eligible </a:t>
            </a:r>
            <a:r>
              <a:rPr lang="en-US" b="0" i="0" dirty="0">
                <a:effectLst/>
                <a:latin typeface="Calibri Light" panose="020F0302020204030204" pitchFamily="34" charset="0"/>
                <a:cs typeface="Calibri Light" panose="020F0302020204030204" pitchFamily="34" charset="0"/>
              </a:rPr>
              <a:t>for an internship abroad in </a:t>
            </a:r>
            <a:r>
              <a:rPr lang="en-US" b="1" i="0" dirty="0">
                <a:effectLst/>
                <a:latin typeface="Calibri Light" panose="020F0302020204030204" pitchFamily="34" charset="0"/>
                <a:cs typeface="Calibri Light" panose="020F0302020204030204" pitchFamily="34" charset="0"/>
              </a:rPr>
              <a:t>semester 3 </a:t>
            </a:r>
            <a:r>
              <a:rPr lang="en-US" i="0" dirty="0">
                <a:effectLst/>
                <a:latin typeface="Calibri Light" panose="020F0302020204030204" pitchFamily="34" charset="0"/>
                <a:cs typeface="Calibri Light" panose="020F0302020204030204" pitchFamily="34" charset="0"/>
              </a:rPr>
              <a:t>during the Practical Placement 2 you </a:t>
            </a:r>
            <a:r>
              <a:rPr lang="en-US" b="0" i="0" dirty="0">
                <a:effectLst/>
                <a:latin typeface="Calibri Light" panose="020F0302020204030204" pitchFamily="34" charset="0"/>
                <a:cs typeface="Calibri Light" panose="020F0302020204030204" pitchFamily="34" charset="0"/>
              </a:rPr>
              <a:t>must have at least 30 ECTS from semester 1, as well as being registered for semester 2 on March 15</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b="1" i="0" dirty="0">
                <a:effectLst/>
                <a:latin typeface="Calibri Light" panose="020F0302020204030204" pitchFamily="34" charset="0"/>
                <a:cs typeface="Calibri Light" panose="020F0302020204030204" pitchFamily="34" charset="0"/>
              </a:rPr>
              <a:t>DEGREE PROJECT</a:t>
            </a:r>
          </a:p>
          <a:p>
            <a:pPr marL="0" indent="0">
              <a:buNone/>
            </a:pPr>
            <a:r>
              <a:rPr lang="en-US" b="0" i="0" dirty="0">
                <a:effectLst/>
                <a:latin typeface="Calibri Light" panose="020F0302020204030204" pitchFamily="34" charset="0"/>
                <a:cs typeface="Calibri Light" panose="020F0302020204030204" pitchFamily="34" charset="0"/>
              </a:rPr>
              <a:t>To be eligible for an internship abroad in </a:t>
            </a:r>
            <a:r>
              <a:rPr lang="en-US" b="1" i="0" dirty="0">
                <a:effectLst/>
                <a:latin typeface="Calibri Light" panose="020F0302020204030204" pitchFamily="34" charset="0"/>
                <a:cs typeface="Calibri Light" panose="020F0302020204030204" pitchFamily="34" charset="0"/>
              </a:rPr>
              <a:t>semester 4 </a:t>
            </a:r>
            <a:r>
              <a:rPr lang="en-US" dirty="0">
                <a:latin typeface="Calibri Light" panose="020F0302020204030204" pitchFamily="34" charset="0"/>
                <a:cs typeface="Calibri Light" panose="020F0302020204030204" pitchFamily="34" charset="0"/>
              </a:rPr>
              <a:t>you</a:t>
            </a:r>
            <a:r>
              <a:rPr lang="en-US" b="0" i="0" dirty="0">
                <a:effectLst/>
                <a:latin typeface="Calibri Light" panose="020F0302020204030204" pitchFamily="34" charset="0"/>
                <a:cs typeface="Calibri Light" panose="020F0302020204030204" pitchFamily="34" charset="0"/>
              </a:rPr>
              <a:t> must have 60 ECTS from semester 1 and 2 and be registered for semester 3 on September 15</a:t>
            </a:r>
            <a:endParaRPr lang="en-US" dirty="0">
              <a:latin typeface="Calibri Light" panose="020F0302020204030204" pitchFamily="34" charset="0"/>
              <a:cs typeface="Calibri Light" panose="020F0302020204030204" pitchFamily="34" charset="0"/>
            </a:endParaRPr>
          </a:p>
          <a:p>
            <a:pPr marL="0" indent="0">
              <a:buNone/>
            </a:pPr>
            <a:endParaRPr lang="en-US" b="0" i="0" dirty="0">
              <a:effectLst/>
              <a:latin typeface="var(--fontText)"/>
            </a:endParaRPr>
          </a:p>
          <a:p>
            <a:pPr marL="0" indent="0">
              <a:buNone/>
            </a:pPr>
            <a:endParaRPr lang="sv-SE" dirty="0"/>
          </a:p>
        </p:txBody>
      </p:sp>
      <p:sp>
        <p:nvSpPr>
          <p:cNvPr id="4" name="Platshållare för datum 3">
            <a:extLst>
              <a:ext uri="{FF2B5EF4-FFF2-40B4-BE49-F238E27FC236}">
                <a16:creationId xmlns:a16="http://schemas.microsoft.com/office/drawing/2014/main" id="{65192113-23E9-8C84-9AF7-E72E39F85C63}"/>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252982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E74E-D75D-9690-1CA4-87AE1E479AE1}"/>
              </a:ext>
            </a:extLst>
          </p:cNvPr>
          <p:cNvSpPr>
            <a:spLocks noGrp="1"/>
          </p:cNvSpPr>
          <p:nvPr>
            <p:ph type="title"/>
          </p:nvPr>
        </p:nvSpPr>
        <p:spPr/>
        <p:txBody>
          <a:bodyPr/>
          <a:lstStyle/>
          <a:p>
            <a:r>
              <a:rPr lang="sv-SE" dirty="0"/>
              <a:t>Freemover during summer and after graduation</a:t>
            </a:r>
          </a:p>
        </p:txBody>
      </p:sp>
      <p:sp>
        <p:nvSpPr>
          <p:cNvPr id="3" name="Content Placeholder 2">
            <a:extLst>
              <a:ext uri="{FF2B5EF4-FFF2-40B4-BE49-F238E27FC236}">
                <a16:creationId xmlns:a16="http://schemas.microsoft.com/office/drawing/2014/main" id="{13FEE103-074A-9DE5-303C-B1DBE7DBA3CF}"/>
              </a:ext>
            </a:extLst>
          </p:cNvPr>
          <p:cNvSpPr>
            <a:spLocks noGrp="1"/>
          </p:cNvSpPr>
          <p:nvPr>
            <p:ph idx="1"/>
          </p:nvPr>
        </p:nvSpPr>
        <p:spPr/>
        <p:txBody>
          <a:bodyPr/>
          <a:lstStyle/>
          <a:p>
            <a:r>
              <a:rPr lang="sv-SE" sz="2400" dirty="0">
                <a:latin typeface="Calibri Light" panose="020F0302020204030204" pitchFamily="34" charset="0"/>
                <a:cs typeface="Calibri Light" panose="020F0302020204030204" pitchFamily="34" charset="0"/>
              </a:rPr>
              <a:t>It is the programme director that needs to </a:t>
            </a:r>
            <a:r>
              <a:rPr lang="sv-SE" sz="2400" dirty="0" err="1">
                <a:latin typeface="Calibri Light" panose="020F0302020204030204" pitchFamily="34" charset="0"/>
                <a:cs typeface="Calibri Light" panose="020F0302020204030204" pitchFamily="34" charset="0"/>
              </a:rPr>
              <a:t>approve</a:t>
            </a:r>
            <a:r>
              <a:rPr lang="sv-SE" sz="2400" dirty="0">
                <a:latin typeface="Calibri Light" panose="020F0302020204030204" pitchFamily="34" charset="0"/>
                <a:cs typeface="Calibri Light" panose="020F0302020204030204" pitchFamily="34" charset="0"/>
              </a:rPr>
              <a:t> your internship</a:t>
            </a:r>
          </a:p>
          <a:p>
            <a:r>
              <a:rPr lang="sv-SE" sz="2400" dirty="0">
                <a:latin typeface="Calibri Light" panose="020F0302020204030204" pitchFamily="34" charset="0"/>
                <a:cs typeface="Calibri Light" panose="020F0302020204030204" pitchFamily="34" charset="0"/>
              </a:rPr>
              <a:t>Stipend </a:t>
            </a:r>
            <a:r>
              <a:rPr lang="sv-SE" sz="2400" dirty="0" err="1">
                <a:latin typeface="Calibri Light" panose="020F0302020204030204" pitchFamily="34" charset="0"/>
                <a:cs typeface="Calibri Light" panose="020F0302020204030204" pitchFamily="34" charset="0"/>
              </a:rPr>
              <a:t>only</a:t>
            </a:r>
            <a:r>
              <a:rPr lang="sv-SE" sz="2400" dirty="0">
                <a:latin typeface="Calibri Light" panose="020F0302020204030204" pitchFamily="34" charset="0"/>
                <a:cs typeface="Calibri Light" panose="020F0302020204030204" pitchFamily="34" charset="0"/>
              </a:rPr>
              <a:t> </a:t>
            </a:r>
            <a:r>
              <a:rPr lang="sv-SE" sz="2400" dirty="0" err="1">
                <a:latin typeface="Calibri Light" panose="020F0302020204030204" pitchFamily="34" charset="0"/>
                <a:cs typeface="Calibri Light" panose="020F0302020204030204" pitchFamily="34" charset="0"/>
              </a:rPr>
              <a:t>if</a:t>
            </a:r>
            <a:r>
              <a:rPr lang="sv-SE" sz="2400" dirty="0">
                <a:latin typeface="Calibri Light" panose="020F0302020204030204" pitchFamily="34" charset="0"/>
                <a:cs typeface="Calibri Light" panose="020F0302020204030204" pitchFamily="34" charset="0"/>
              </a:rPr>
              <a:t> you do the internship </a:t>
            </a:r>
            <a:r>
              <a:rPr lang="sv-SE" sz="2400" dirty="0" err="1">
                <a:latin typeface="Calibri Light" panose="020F0302020204030204" pitchFamily="34" charset="0"/>
                <a:cs typeface="Calibri Light" panose="020F0302020204030204" pitchFamily="34" charset="0"/>
              </a:rPr>
              <a:t>within</a:t>
            </a:r>
            <a:r>
              <a:rPr lang="sv-SE" sz="2400" dirty="0">
                <a:latin typeface="Calibri Light" panose="020F0302020204030204" pitchFamily="34" charset="0"/>
                <a:cs typeface="Calibri Light" panose="020F0302020204030204" pitchFamily="34" charset="0"/>
              </a:rPr>
              <a:t> the EU</a:t>
            </a:r>
          </a:p>
          <a:p>
            <a:r>
              <a:rPr lang="sv-SE" sz="2400" dirty="0">
                <a:latin typeface="Calibri Light" panose="020F0302020204030204" pitchFamily="34" charset="0"/>
                <a:cs typeface="Calibri Light" panose="020F0302020204030204" pitchFamily="34" charset="0"/>
              </a:rPr>
              <a:t>Minimum 60 days</a:t>
            </a:r>
          </a:p>
          <a:p>
            <a:r>
              <a:rPr lang="sv-SE" sz="2400" dirty="0">
                <a:latin typeface="Calibri Light" panose="020F0302020204030204" pitchFamily="34" charset="0"/>
                <a:cs typeface="Calibri Light" panose="020F0302020204030204" pitchFamily="34" charset="0"/>
              </a:rPr>
              <a:t>Insurance (</a:t>
            </a:r>
            <a:r>
              <a:rPr lang="sv-SE" sz="2400" dirty="0" err="1">
                <a:latin typeface="Calibri Light" panose="020F0302020204030204" pitchFamily="34" charset="0"/>
                <a:cs typeface="Calibri Light" panose="020F0302020204030204" pitchFamily="34" charset="0"/>
              </a:rPr>
              <a:t>if</a:t>
            </a:r>
            <a:r>
              <a:rPr lang="sv-SE" sz="2400" dirty="0">
                <a:latin typeface="Calibri Light" panose="020F0302020204030204" pitchFamily="34" charset="0"/>
                <a:cs typeface="Calibri Light" panose="020F0302020204030204" pitchFamily="34" charset="0"/>
              </a:rPr>
              <a:t> </a:t>
            </a:r>
            <a:r>
              <a:rPr lang="sv-SE" sz="2400" dirty="0" err="1">
                <a:latin typeface="Calibri Light" panose="020F0302020204030204" pitchFamily="34" charset="0"/>
                <a:cs typeface="Calibri Light" panose="020F0302020204030204" pitchFamily="34" charset="0"/>
              </a:rPr>
              <a:t>approved</a:t>
            </a:r>
            <a:r>
              <a:rPr lang="sv-SE" sz="2400" dirty="0">
                <a:latin typeface="Calibri Light" panose="020F0302020204030204" pitchFamily="34" charset="0"/>
                <a:cs typeface="Calibri Light" panose="020F0302020204030204" pitchFamily="34" charset="0"/>
              </a:rPr>
              <a:t> by your programme director, you can receive insurance </a:t>
            </a:r>
            <a:r>
              <a:rPr lang="sv-SE" sz="2400" dirty="0" err="1">
                <a:latin typeface="Calibri Light" panose="020F0302020204030204" pitchFamily="34" charset="0"/>
                <a:cs typeface="Calibri Light" panose="020F0302020204030204" pitchFamily="34" charset="0"/>
              </a:rPr>
              <a:t>also</a:t>
            </a:r>
            <a:r>
              <a:rPr lang="sv-SE" sz="2400" dirty="0">
                <a:latin typeface="Calibri Light" panose="020F0302020204030204" pitchFamily="34" charset="0"/>
                <a:cs typeface="Calibri Light" panose="020F0302020204030204" pitchFamily="34" charset="0"/>
              </a:rPr>
              <a:t> for internships </a:t>
            </a:r>
            <a:r>
              <a:rPr lang="sv-SE" sz="2400" dirty="0" err="1">
                <a:latin typeface="Calibri Light" panose="020F0302020204030204" pitchFamily="34" charset="0"/>
                <a:cs typeface="Calibri Light" panose="020F0302020204030204" pitchFamily="34" charset="0"/>
              </a:rPr>
              <a:t>outside</a:t>
            </a:r>
            <a:r>
              <a:rPr lang="sv-SE" sz="2400" dirty="0">
                <a:latin typeface="Calibri Light" panose="020F0302020204030204" pitchFamily="34" charset="0"/>
                <a:cs typeface="Calibri Light" panose="020F0302020204030204" pitchFamily="34" charset="0"/>
              </a:rPr>
              <a:t> the European Union)</a:t>
            </a:r>
          </a:p>
        </p:txBody>
      </p:sp>
      <p:sp>
        <p:nvSpPr>
          <p:cNvPr id="4" name="Date Placeholder 3">
            <a:extLst>
              <a:ext uri="{FF2B5EF4-FFF2-40B4-BE49-F238E27FC236}">
                <a16:creationId xmlns:a16="http://schemas.microsoft.com/office/drawing/2014/main" id="{12F1571E-7189-956C-391E-666E6E6DE6AB}"/>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spTree>
    <p:extLst>
      <p:ext uri="{BB962C8B-B14F-4D97-AF65-F5344CB8AC3E}">
        <p14:creationId xmlns:p14="http://schemas.microsoft.com/office/powerpoint/2010/main" val="41328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55136E-DEDC-4098-8B74-E9444B6AA492}"/>
              </a:ext>
            </a:extLst>
          </p:cNvPr>
          <p:cNvSpPr>
            <a:spLocks noGrp="1"/>
          </p:cNvSpPr>
          <p:nvPr>
            <p:ph type="title"/>
          </p:nvPr>
        </p:nvSpPr>
        <p:spPr/>
        <p:txBody>
          <a:bodyPr/>
          <a:lstStyle/>
          <a:p>
            <a:pPr algn="ctr"/>
            <a:r>
              <a:rPr lang="sv-SE" dirty="0"/>
              <a:t>KI SCHOLARSHIPS</a:t>
            </a:r>
            <a:br>
              <a:rPr lang="sv-SE" dirty="0"/>
            </a:br>
            <a:endParaRPr lang="sv-SE" dirty="0"/>
          </a:p>
        </p:txBody>
      </p:sp>
      <p:sp>
        <p:nvSpPr>
          <p:cNvPr id="3" name="Platshållare för innehåll 2">
            <a:extLst>
              <a:ext uri="{FF2B5EF4-FFF2-40B4-BE49-F238E27FC236}">
                <a16:creationId xmlns:a16="http://schemas.microsoft.com/office/drawing/2014/main" id="{30788E04-5878-4335-A1BF-BFC3C8AF1781}"/>
              </a:ext>
            </a:extLst>
          </p:cNvPr>
          <p:cNvSpPr>
            <a:spLocks noGrp="1"/>
          </p:cNvSpPr>
          <p:nvPr>
            <p:ph idx="1"/>
          </p:nvPr>
        </p:nvSpPr>
        <p:spPr>
          <a:xfrm>
            <a:off x="685800" y="1698237"/>
            <a:ext cx="7772400" cy="735954"/>
          </a:xfrm>
        </p:spPr>
        <p:txBody>
          <a:bodyPr/>
          <a:lstStyle/>
          <a:p>
            <a:pPr marL="0" indent="0">
              <a:buNone/>
            </a:pPr>
            <a:r>
              <a:rPr lang="sv-SE" sz="1600" dirty="0" err="1">
                <a:latin typeface="Calibri Light" panose="020F0302020204030204" pitchFamily="34" charset="0"/>
                <a:cs typeface="Calibri Light" panose="020F0302020204030204" pitchFamily="34" charset="0"/>
              </a:rPr>
              <a:t>Within</a:t>
            </a:r>
            <a:r>
              <a:rPr lang="sv-SE" sz="1600" dirty="0">
                <a:latin typeface="Calibri Light" panose="020F0302020204030204" pitchFamily="34" charset="0"/>
                <a:cs typeface="Calibri Light" panose="020F0302020204030204" pitchFamily="34" charset="0"/>
              </a:rPr>
              <a:t> the </a:t>
            </a:r>
            <a:r>
              <a:rPr lang="sv-SE" sz="1600" b="1" dirty="0">
                <a:latin typeface="Calibri Light" panose="020F0302020204030204" pitchFamily="34" charset="0"/>
                <a:cs typeface="Calibri Light" panose="020F0302020204030204" pitchFamily="34" charset="0"/>
              </a:rPr>
              <a:t>Erasmus</a:t>
            </a:r>
            <a:r>
              <a:rPr lang="sv-SE" sz="1600" dirty="0">
                <a:latin typeface="Calibri Light" panose="020F0302020204030204" pitchFamily="34" charset="0"/>
                <a:cs typeface="Calibri Light" panose="020F0302020204030204" pitchFamily="34" charset="0"/>
              </a:rPr>
              <a:t> agreement (exchange to a European country) the amount of the scholarship </a:t>
            </a:r>
            <a:r>
              <a:rPr lang="sv-SE" sz="1600" dirty="0" err="1">
                <a:latin typeface="Calibri Light" panose="020F0302020204030204" pitchFamily="34" charset="0"/>
                <a:cs typeface="Calibri Light" panose="020F0302020204030204" pitchFamily="34" charset="0"/>
              </a:rPr>
              <a:t>varies</a:t>
            </a:r>
            <a:r>
              <a:rPr lang="sv-SE" sz="1600" dirty="0">
                <a:latin typeface="Calibri Light" panose="020F0302020204030204" pitchFamily="34" charset="0"/>
                <a:cs typeface="Calibri Light" panose="020F0302020204030204" pitchFamily="34" charset="0"/>
              </a:rPr>
              <a:t> </a:t>
            </a:r>
            <a:r>
              <a:rPr lang="sv-SE" sz="1600" dirty="0" err="1">
                <a:latin typeface="Calibri Light" panose="020F0302020204030204" pitchFamily="34" charset="0"/>
                <a:cs typeface="Calibri Light" panose="020F0302020204030204" pitchFamily="34" charset="0"/>
              </a:rPr>
              <a:t>depending</a:t>
            </a:r>
            <a:r>
              <a:rPr lang="sv-SE" sz="1600" dirty="0">
                <a:latin typeface="Calibri Light" panose="020F0302020204030204" pitchFamily="34" charset="0"/>
                <a:cs typeface="Calibri Light" panose="020F0302020204030204" pitchFamily="34" charset="0"/>
              </a:rPr>
              <a:t> on </a:t>
            </a:r>
            <a:r>
              <a:rPr lang="sv-SE" sz="1600" dirty="0" err="1">
                <a:latin typeface="Calibri Light" panose="020F0302020204030204" pitchFamily="34" charset="0"/>
                <a:cs typeface="Calibri Light" panose="020F0302020204030204" pitchFamily="34" charset="0"/>
              </a:rPr>
              <a:t>where</a:t>
            </a:r>
            <a:r>
              <a:rPr lang="sv-SE" sz="1600" dirty="0">
                <a:latin typeface="Calibri Light" panose="020F0302020204030204" pitchFamily="34" charset="0"/>
                <a:cs typeface="Calibri Light" panose="020F0302020204030204" pitchFamily="34" charset="0"/>
              </a:rPr>
              <a:t> you are </a:t>
            </a:r>
            <a:r>
              <a:rPr lang="sv-SE" sz="1600" dirty="0" err="1">
                <a:latin typeface="Calibri Light" panose="020F0302020204030204" pitchFamily="34" charset="0"/>
                <a:cs typeface="Calibri Light" panose="020F0302020204030204" pitchFamily="34" charset="0"/>
              </a:rPr>
              <a:t>traveling</a:t>
            </a:r>
            <a:r>
              <a:rPr lang="sv-SE" sz="1600" dirty="0">
                <a:latin typeface="Calibri Light" panose="020F0302020204030204" pitchFamily="34" charset="0"/>
                <a:cs typeface="Calibri Light" panose="020F0302020204030204" pitchFamily="34" charset="0"/>
              </a:rPr>
              <a:t> to and for </a:t>
            </a:r>
            <a:r>
              <a:rPr lang="sv-SE" sz="1600" dirty="0" err="1">
                <a:latin typeface="Calibri Light" panose="020F0302020204030204" pitchFamily="34" charset="0"/>
                <a:cs typeface="Calibri Light" panose="020F0302020204030204" pitchFamily="34" charset="0"/>
              </a:rPr>
              <a:t>how</a:t>
            </a:r>
            <a:r>
              <a:rPr lang="sv-SE" sz="1600" dirty="0">
                <a:latin typeface="Calibri Light" panose="020F0302020204030204" pitchFamily="34" charset="0"/>
                <a:cs typeface="Calibri Light" panose="020F0302020204030204" pitchFamily="34" charset="0"/>
              </a:rPr>
              <a:t> long (min. 60 days):</a:t>
            </a:r>
          </a:p>
          <a:p>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FA61F0C2-0FC1-4292-85E3-5FC1EB6E08EF}"/>
              </a:ext>
            </a:extLst>
          </p:cNvPr>
          <p:cNvSpPr>
            <a:spLocks noGrp="1"/>
          </p:cNvSpPr>
          <p:nvPr>
            <p:ph type="dt" sz="half" idx="10"/>
          </p:nvPr>
        </p:nvSpPr>
        <p:spPr/>
        <p:txBody>
          <a:bodyPr/>
          <a:lstStyle/>
          <a:p>
            <a:fld id="{AC7B16F6-9038-42AC-BD2E-12FBAD1691AE}" type="datetime1">
              <a:rPr lang="sv-SE" altLang="sv-SE" smtClean="0"/>
              <a:t>2024-01-08</a:t>
            </a:fld>
            <a:endParaRPr lang="sv-SE" altLang="sv-SE"/>
          </a:p>
        </p:txBody>
      </p:sp>
      <p:sp>
        <p:nvSpPr>
          <p:cNvPr id="5" name="Platshållare för sidfot 4">
            <a:extLst>
              <a:ext uri="{FF2B5EF4-FFF2-40B4-BE49-F238E27FC236}">
                <a16:creationId xmlns:a16="http://schemas.microsoft.com/office/drawing/2014/main" id="{7EC3DE5E-2208-4EEC-B2BE-27B2BCC8A014}"/>
              </a:ext>
            </a:extLst>
          </p:cNvPr>
          <p:cNvSpPr>
            <a:spLocks noGrp="1"/>
          </p:cNvSpPr>
          <p:nvPr>
            <p:ph type="ftr" sz="quarter" idx="11"/>
          </p:nvPr>
        </p:nvSpPr>
        <p:spPr/>
        <p:txBody>
          <a:bodyPr/>
          <a:lstStyle/>
          <a:p>
            <a:r>
              <a:rPr lang="sv-SE" altLang="sv-SE"/>
              <a:t>Giulia Grillo Mikrut</a:t>
            </a:r>
          </a:p>
        </p:txBody>
      </p:sp>
      <p:pic>
        <p:nvPicPr>
          <p:cNvPr id="8" name="Picture 7">
            <a:extLst>
              <a:ext uri="{FF2B5EF4-FFF2-40B4-BE49-F238E27FC236}">
                <a16:creationId xmlns:a16="http://schemas.microsoft.com/office/drawing/2014/main" id="{159F9507-2E2B-C484-3C11-1452B359D546}"/>
              </a:ext>
            </a:extLst>
          </p:cNvPr>
          <p:cNvPicPr>
            <a:picLocks noChangeAspect="1"/>
          </p:cNvPicPr>
          <p:nvPr/>
        </p:nvPicPr>
        <p:blipFill>
          <a:blip r:embed="rId2"/>
          <a:stretch>
            <a:fillRect/>
          </a:stretch>
        </p:blipFill>
        <p:spPr>
          <a:xfrm>
            <a:off x="1204637" y="2564904"/>
            <a:ext cx="4303467" cy="3675005"/>
          </a:xfrm>
          <a:prstGeom prst="rect">
            <a:avLst/>
          </a:prstGeom>
        </p:spPr>
      </p:pic>
      <p:pic>
        <p:nvPicPr>
          <p:cNvPr id="10" name="Picture 9">
            <a:extLst>
              <a:ext uri="{FF2B5EF4-FFF2-40B4-BE49-F238E27FC236}">
                <a16:creationId xmlns:a16="http://schemas.microsoft.com/office/drawing/2014/main" id="{15E961FB-733C-EA9D-3E8C-7A7598063058}"/>
              </a:ext>
            </a:extLst>
          </p:cNvPr>
          <p:cNvPicPr>
            <a:picLocks noChangeAspect="1"/>
          </p:cNvPicPr>
          <p:nvPr/>
        </p:nvPicPr>
        <p:blipFill>
          <a:blip r:embed="rId3"/>
          <a:stretch>
            <a:fillRect/>
          </a:stretch>
        </p:blipFill>
        <p:spPr>
          <a:xfrm>
            <a:off x="6220454" y="2718305"/>
            <a:ext cx="2582903" cy="2582903"/>
          </a:xfrm>
          <a:prstGeom prst="rect">
            <a:avLst/>
          </a:prstGeom>
        </p:spPr>
      </p:pic>
    </p:spTree>
    <p:extLst>
      <p:ext uri="{BB962C8B-B14F-4D97-AF65-F5344CB8AC3E}">
        <p14:creationId xmlns:p14="http://schemas.microsoft.com/office/powerpoint/2010/main" val="319017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Erasmus+ </a:t>
            </a:r>
            <a:r>
              <a:rPr lang="en-US" dirty="0"/>
              <a:t>specifics</a:t>
            </a:r>
          </a:p>
        </p:txBody>
      </p:sp>
      <p:sp>
        <p:nvSpPr>
          <p:cNvPr id="3" name="Platshållare för innehåll 2"/>
          <p:cNvSpPr>
            <a:spLocks noGrp="1"/>
          </p:cNvSpPr>
          <p:nvPr>
            <p:ph idx="1"/>
          </p:nvPr>
        </p:nvSpPr>
        <p:spPr>
          <a:xfrm>
            <a:off x="539750" y="2120900"/>
            <a:ext cx="7772400" cy="3252316"/>
          </a:xfrm>
        </p:spPr>
        <p:txBody>
          <a:bodyPr/>
          <a:lstStyle/>
          <a:p>
            <a:r>
              <a:rPr lang="sv-SE" b="1" dirty="0">
                <a:latin typeface="Calibri Light" panose="020F0302020204030204" pitchFamily="34" charset="0"/>
                <a:cs typeface="Calibri Light" panose="020F0302020204030204" pitchFamily="34" charset="0"/>
              </a:rPr>
              <a:t>Online </a:t>
            </a:r>
            <a:r>
              <a:rPr lang="sv-SE" b="1" dirty="0" err="1">
                <a:latin typeface="Calibri Light" panose="020F0302020204030204" pitchFamily="34" charset="0"/>
                <a:cs typeface="Calibri Light" panose="020F0302020204030204" pitchFamily="34" charset="0"/>
              </a:rPr>
              <a:t>Linguistic</a:t>
            </a:r>
            <a:r>
              <a:rPr lang="sv-SE" b="1" dirty="0">
                <a:latin typeface="Calibri Light" panose="020F0302020204030204" pitchFamily="34" charset="0"/>
                <a:cs typeface="Calibri Light" panose="020F0302020204030204" pitchFamily="34" charset="0"/>
              </a:rPr>
              <a:t> Support (OLS)</a:t>
            </a:r>
          </a:p>
          <a:p>
            <a:pPr lvl="1"/>
            <a:r>
              <a:rPr lang="sv-SE" dirty="0" err="1">
                <a:latin typeface="Calibri Light" panose="020F0302020204030204" pitchFamily="34" charset="0"/>
                <a:cs typeface="Calibri Light" panose="020F0302020204030204" pitchFamily="34" charset="0"/>
              </a:rPr>
              <a:t>Compulsory</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language</a:t>
            </a:r>
            <a:r>
              <a:rPr lang="sv-SE" dirty="0">
                <a:latin typeface="Calibri Light" panose="020F0302020204030204" pitchFamily="34" charset="0"/>
                <a:cs typeface="Calibri Light" panose="020F0302020204030204" pitchFamily="34" charset="0"/>
              </a:rPr>
              <a:t> test </a:t>
            </a:r>
            <a:r>
              <a:rPr lang="sv-SE" dirty="0" err="1">
                <a:latin typeface="Calibri Light" panose="020F0302020204030204" pitchFamily="34" charset="0"/>
                <a:cs typeface="Calibri Light" panose="020F0302020204030204" pitchFamily="34" charset="0"/>
              </a:rPr>
              <a:t>before</a:t>
            </a:r>
            <a:r>
              <a:rPr lang="sv-SE" dirty="0">
                <a:latin typeface="Calibri Light" panose="020F0302020204030204" pitchFamily="34" charset="0"/>
                <a:cs typeface="Calibri Light" panose="020F0302020204030204" pitchFamily="34" charset="0"/>
              </a:rPr>
              <a:t> </a:t>
            </a:r>
            <a:r>
              <a:rPr lang="sv-SE" u="sng" dirty="0">
                <a:latin typeface="Calibri Light" panose="020F0302020204030204" pitchFamily="34" charset="0"/>
                <a:cs typeface="Calibri Light" panose="020F0302020204030204" pitchFamily="34" charset="0"/>
              </a:rPr>
              <a:t>and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after</a:t>
            </a:r>
            <a:r>
              <a:rPr lang="sv-SE" dirty="0">
                <a:latin typeface="Calibri Light" panose="020F0302020204030204" pitchFamily="34" charset="0"/>
                <a:cs typeface="Calibri Light" panose="020F0302020204030204" pitchFamily="34" charset="0"/>
              </a:rPr>
              <a:t> the </a:t>
            </a:r>
            <a:r>
              <a:rPr lang="sv-SE" dirty="0" err="1">
                <a:latin typeface="Calibri Light" panose="020F0302020204030204" pitchFamily="34" charset="0"/>
                <a:cs typeface="Calibri Light" panose="020F0302020204030204" pitchFamily="34" charset="0"/>
              </a:rPr>
              <a:t>exchange</a:t>
            </a:r>
            <a:r>
              <a:rPr lang="sv-SE" dirty="0">
                <a:latin typeface="Calibri Light" panose="020F0302020204030204" pitchFamily="34" charset="0"/>
                <a:cs typeface="Calibri Light" panose="020F0302020204030204" pitchFamily="34" charset="0"/>
              </a:rPr>
              <a:t> period </a:t>
            </a:r>
          </a:p>
          <a:p>
            <a:pPr lvl="1"/>
            <a:r>
              <a:rPr lang="sv-SE" dirty="0" err="1">
                <a:latin typeface="Calibri Light" panose="020F0302020204030204" pitchFamily="34" charset="0"/>
                <a:cs typeface="Calibri Light" panose="020F0302020204030204" pitchFamily="34" charset="0"/>
              </a:rPr>
              <a:t>Possibility</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to</a:t>
            </a:r>
            <a:r>
              <a:rPr lang="sv-SE" dirty="0">
                <a:latin typeface="Calibri Light" panose="020F0302020204030204" pitchFamily="34" charset="0"/>
                <a:cs typeface="Calibri Light" panose="020F0302020204030204" pitchFamily="34" charset="0"/>
              </a:rPr>
              <a:t> do an online </a:t>
            </a:r>
            <a:r>
              <a:rPr lang="sv-SE" dirty="0" err="1">
                <a:latin typeface="Calibri Light" panose="020F0302020204030204" pitchFamily="34" charset="0"/>
                <a:cs typeface="Calibri Light" panose="020F0302020204030204" pitchFamily="34" charset="0"/>
              </a:rPr>
              <a:t>language</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course</a:t>
            </a:r>
            <a:r>
              <a:rPr lang="sv-SE" dirty="0">
                <a:latin typeface="Calibri Light" panose="020F0302020204030204" pitchFamily="34" charset="0"/>
                <a:cs typeface="Calibri Light" panose="020F0302020204030204" pitchFamily="34" charset="0"/>
              </a:rPr>
              <a:t> </a:t>
            </a:r>
          </a:p>
          <a:p>
            <a:pPr lvl="1"/>
            <a:r>
              <a:rPr lang="sv-SE" dirty="0" err="1">
                <a:latin typeface="Calibri Light" panose="020F0302020204030204" pitchFamily="34" charset="0"/>
                <a:cs typeface="Calibri Light" panose="020F0302020204030204" pitchFamily="34" charset="0"/>
              </a:rPr>
              <a:t>Results</a:t>
            </a:r>
            <a:r>
              <a:rPr lang="sv-SE" dirty="0">
                <a:latin typeface="Calibri Light" panose="020F0302020204030204" pitchFamily="34" charset="0"/>
                <a:cs typeface="Calibri Light" panose="020F0302020204030204" pitchFamily="34" charset="0"/>
              </a:rPr>
              <a:t> sent to you - not the partner university </a:t>
            </a:r>
          </a:p>
          <a:p>
            <a:pPr marL="457200" lvl="1" indent="0">
              <a:buNone/>
            </a:pPr>
            <a:endParaRPr lang="sv-SE" b="1" dirty="0">
              <a:latin typeface="Calibri Light" panose="020F0302020204030204" pitchFamily="34" charset="0"/>
              <a:cs typeface="Calibri Light" panose="020F0302020204030204" pitchFamily="34" charset="0"/>
            </a:endParaRPr>
          </a:p>
          <a:p>
            <a:r>
              <a:rPr lang="sv-SE" sz="1800" dirty="0">
                <a:latin typeface="Calibri Light" panose="020F0302020204030204" pitchFamily="34" charset="0"/>
                <a:cs typeface="Calibri Light" panose="020F0302020204030204" pitchFamily="34" charset="0"/>
              </a:rPr>
              <a:t>E-mail from OLS-support </a:t>
            </a:r>
            <a:r>
              <a:rPr lang="sv-SE" sz="1800" b="1" dirty="0">
                <a:latin typeface="Calibri Light" panose="020F0302020204030204" pitchFamily="34" charset="0"/>
                <a:cs typeface="Calibri Light" panose="020F0302020204030204" pitchFamily="34" charset="0"/>
              </a:rPr>
              <a:t>- </a:t>
            </a:r>
            <a:r>
              <a:rPr lang="en-GB" sz="1800" dirty="0">
                <a:latin typeface="Calibri Light" panose="020F0302020204030204" pitchFamily="34" charset="0"/>
                <a:cs typeface="Calibri Light" panose="020F0302020204030204" pitchFamily="34" charset="0"/>
                <a:hlinkClick r:id="rId2"/>
              </a:rPr>
              <a:t>noreply@erasmusplusols.eu</a:t>
            </a:r>
            <a:r>
              <a:rPr lang="en-GB" sz="1800" dirty="0">
                <a:latin typeface="Calibri Light" panose="020F0302020204030204" pitchFamily="34" charset="0"/>
                <a:cs typeface="Calibri Light" panose="020F0302020204030204" pitchFamily="34" charset="0"/>
              </a:rPr>
              <a:t> </a:t>
            </a:r>
          </a:p>
          <a:p>
            <a:endParaRPr lang="en-GB" sz="1800" b="1"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Certificate of Attendance signed by the partner university and after exchange language test</a:t>
            </a:r>
          </a:p>
          <a:p>
            <a:pPr marL="0" indent="0">
              <a:buNone/>
            </a:pPr>
            <a:endParaRPr lang="sv-SE" dirty="0"/>
          </a:p>
          <a:p>
            <a:pPr marL="457200" lvl="1" indent="0">
              <a:buNone/>
            </a:pPr>
            <a:r>
              <a:rPr lang="sv-SE" dirty="0"/>
              <a:t> </a:t>
            </a:r>
            <a:endParaRPr lang="en-GB" dirty="0"/>
          </a:p>
        </p:txBody>
      </p:sp>
      <p:sp>
        <p:nvSpPr>
          <p:cNvPr id="4" name="Platshållare för datum 3">
            <a:extLst>
              <a:ext uri="{FF2B5EF4-FFF2-40B4-BE49-F238E27FC236}">
                <a16:creationId xmlns:a16="http://schemas.microsoft.com/office/drawing/2014/main" id="{5D5F6DBE-F90B-4FFE-9249-3C070E54F37A}"/>
              </a:ext>
            </a:extLst>
          </p:cNvPr>
          <p:cNvSpPr>
            <a:spLocks noGrp="1"/>
          </p:cNvSpPr>
          <p:nvPr>
            <p:ph type="dt" sz="half" idx="10"/>
          </p:nvPr>
        </p:nvSpPr>
        <p:spPr/>
        <p:txBody>
          <a:bodyPr/>
          <a:lstStyle/>
          <a:p>
            <a:fld id="{5181A1AB-4A4D-43FE-BF3E-6669513A497D}" type="datetime1">
              <a:rPr lang="sv-SE" altLang="sv-SE" smtClean="0"/>
              <a:t>2024-01-08</a:t>
            </a:fld>
            <a:endParaRPr lang="sv-SE" altLang="sv-SE"/>
          </a:p>
        </p:txBody>
      </p:sp>
    </p:spTree>
    <p:extLst>
      <p:ext uri="{BB962C8B-B14F-4D97-AF65-F5344CB8AC3E}">
        <p14:creationId xmlns:p14="http://schemas.microsoft.com/office/powerpoint/2010/main" val="4271835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6C827-2B49-78EE-1766-1AD7CF4C3E1B}"/>
              </a:ext>
            </a:extLst>
          </p:cNvPr>
          <p:cNvSpPr>
            <a:spLocks noGrp="1"/>
          </p:cNvSpPr>
          <p:nvPr>
            <p:ph type="title"/>
          </p:nvPr>
        </p:nvSpPr>
        <p:spPr/>
        <p:txBody>
          <a:bodyPr/>
          <a:lstStyle/>
          <a:p>
            <a:r>
              <a:rPr lang="sv-SE" dirty="0"/>
              <a:t>Extra </a:t>
            </a:r>
            <a:r>
              <a:rPr lang="sv-SE" dirty="0" err="1"/>
              <a:t>inclusion</a:t>
            </a:r>
            <a:r>
              <a:rPr lang="sv-SE" dirty="0"/>
              <a:t> support</a:t>
            </a:r>
            <a:br>
              <a:rPr lang="sv-SE" dirty="0"/>
            </a:br>
            <a:endParaRPr lang="sv-SE" dirty="0"/>
          </a:p>
        </p:txBody>
      </p:sp>
      <p:sp>
        <p:nvSpPr>
          <p:cNvPr id="3" name="Platshållare för innehåll 2">
            <a:extLst>
              <a:ext uri="{FF2B5EF4-FFF2-40B4-BE49-F238E27FC236}">
                <a16:creationId xmlns:a16="http://schemas.microsoft.com/office/drawing/2014/main" id="{139F4C65-2681-C905-074B-C7C2F558760F}"/>
              </a:ext>
            </a:extLst>
          </p:cNvPr>
          <p:cNvSpPr>
            <a:spLocks noGrp="1"/>
          </p:cNvSpPr>
          <p:nvPr>
            <p:ph idx="1"/>
          </p:nvPr>
        </p:nvSpPr>
        <p:spPr/>
        <p:txBody>
          <a:bodyPr/>
          <a:lstStyle/>
          <a:p>
            <a:pPr marL="0" indent="0" algn="l">
              <a:buNone/>
            </a:pPr>
            <a:r>
              <a:rPr lang="en-US" sz="1800" b="0" i="0" dirty="0">
                <a:solidFill>
                  <a:srgbClr val="000000"/>
                </a:solidFill>
                <a:effectLst/>
                <a:latin typeface="Calibri Light" panose="020F0302020204030204" pitchFamily="34" charset="0"/>
                <a:cs typeface="Calibri Light" panose="020F0302020204030204" pitchFamily="34" charset="0"/>
              </a:rPr>
              <a:t>From autumn semester 2022, extra support (currently </a:t>
            </a:r>
            <a:r>
              <a:rPr lang="en-US" sz="1800" b="1" i="0" dirty="0">
                <a:solidFill>
                  <a:srgbClr val="000000"/>
                </a:solidFill>
                <a:effectLst/>
                <a:latin typeface="Calibri Light" panose="020F0302020204030204" pitchFamily="34" charset="0"/>
                <a:cs typeface="Calibri Light" panose="020F0302020204030204" pitchFamily="34" charset="0"/>
              </a:rPr>
              <a:t>250 Euro </a:t>
            </a:r>
            <a:r>
              <a:rPr lang="en-US" sz="1800" b="0" i="0" dirty="0">
                <a:solidFill>
                  <a:srgbClr val="000000"/>
                </a:solidFill>
                <a:effectLst/>
                <a:latin typeface="Calibri Light" panose="020F0302020204030204" pitchFamily="34" charset="0"/>
                <a:cs typeface="Calibri Light" panose="020F0302020204030204" pitchFamily="34" charset="0"/>
              </a:rPr>
              <a:t>per month, subject to change) can be awarded to all students in the following two groups:</a:t>
            </a:r>
          </a:p>
          <a:p>
            <a:pPr algn="l">
              <a:buFont typeface="Arial" panose="020B0604020202020204" pitchFamily="34" charset="0"/>
              <a:buChar char="•"/>
            </a:pPr>
            <a:r>
              <a:rPr lang="en-US" sz="1800" b="0" i="0" dirty="0">
                <a:solidFill>
                  <a:srgbClr val="000000"/>
                </a:solidFill>
                <a:effectLst/>
                <a:latin typeface="Calibri Light" panose="020F0302020204030204" pitchFamily="34" charset="0"/>
                <a:cs typeface="Calibri Light" panose="020F0302020204030204" pitchFamily="34" charset="0"/>
              </a:rPr>
              <a:t>Students with permanent or long-term </a:t>
            </a:r>
            <a:r>
              <a:rPr lang="en-US" sz="1800" b="1" i="0" dirty="0">
                <a:solidFill>
                  <a:srgbClr val="000000"/>
                </a:solidFill>
                <a:effectLst/>
                <a:latin typeface="Calibri Light" panose="020F0302020204030204" pitchFamily="34" charset="0"/>
                <a:cs typeface="Calibri Light" panose="020F0302020204030204" pitchFamily="34" charset="0"/>
              </a:rPr>
              <a:t>disabilities</a:t>
            </a:r>
            <a:r>
              <a:rPr lang="en-US" sz="1800" b="0" i="0" dirty="0">
                <a:solidFill>
                  <a:srgbClr val="000000"/>
                </a:solidFill>
                <a:effectLst/>
                <a:latin typeface="Calibri Light" panose="020F0302020204030204" pitchFamily="34" charset="0"/>
                <a:cs typeface="Calibri Light" panose="020F0302020204030204" pitchFamily="34" charset="0"/>
              </a:rPr>
              <a:t>, including disabilities caused by physical or mental illness. This must be certified by the coordinator for students with disabilities or from the municipality that currently provides support.</a:t>
            </a:r>
          </a:p>
          <a:p>
            <a:pPr algn="l">
              <a:buFont typeface="Arial" panose="020B0604020202020204" pitchFamily="34" charset="0"/>
              <a:buChar char="•"/>
            </a:pPr>
            <a:r>
              <a:rPr lang="en-US" sz="1800" b="0" i="0" dirty="0">
                <a:solidFill>
                  <a:srgbClr val="000000"/>
                </a:solidFill>
                <a:effectLst/>
                <a:latin typeface="Calibri Light" panose="020F0302020204030204" pitchFamily="34" charset="0"/>
                <a:cs typeface="Calibri Light" panose="020F0302020204030204" pitchFamily="34" charset="0"/>
              </a:rPr>
              <a:t>Students with </a:t>
            </a:r>
            <a:r>
              <a:rPr lang="en-US" sz="1800" b="1" i="0" dirty="0">
                <a:solidFill>
                  <a:srgbClr val="000000"/>
                </a:solidFill>
                <a:effectLst/>
                <a:latin typeface="Calibri Light" panose="020F0302020204030204" pitchFamily="34" charset="0"/>
                <a:cs typeface="Calibri Light" panose="020F0302020204030204" pitchFamily="34" charset="0"/>
              </a:rPr>
              <a:t>children</a:t>
            </a:r>
            <a:r>
              <a:rPr lang="en-US" sz="1800" b="0" i="0" dirty="0">
                <a:solidFill>
                  <a:srgbClr val="000000"/>
                </a:solidFill>
                <a:effectLst/>
                <a:latin typeface="Calibri Light" panose="020F0302020204030204" pitchFamily="34" charset="0"/>
                <a:cs typeface="Calibri Light" panose="020F0302020204030204" pitchFamily="34" charset="0"/>
              </a:rPr>
              <a:t>, regardless of whether the child accompanies the parent during mobility or not. This must be certified by the Swedish Tax Agency (“</a:t>
            </a:r>
            <a:r>
              <a:rPr lang="en-US" sz="1800" b="0" i="0" dirty="0" err="1">
                <a:solidFill>
                  <a:srgbClr val="000000"/>
                </a:solidFill>
                <a:effectLst/>
                <a:latin typeface="Calibri Light" panose="020F0302020204030204" pitchFamily="34" charset="0"/>
                <a:cs typeface="Calibri Light" panose="020F0302020204030204" pitchFamily="34" charset="0"/>
              </a:rPr>
              <a:t>familjebevis</a:t>
            </a:r>
            <a:r>
              <a:rPr lang="en-US" sz="1800" b="0" i="0" dirty="0">
                <a:solidFill>
                  <a:srgbClr val="000000"/>
                </a:solidFill>
                <a:effectLst/>
                <a:latin typeface="Calibri Light" panose="020F0302020204030204" pitchFamily="34" charset="0"/>
                <a:cs typeface="Calibri Light" panose="020F0302020204030204" pitchFamily="34" charset="0"/>
              </a:rPr>
              <a:t>”).</a:t>
            </a:r>
          </a:p>
          <a:p>
            <a:pPr algn="l"/>
            <a:r>
              <a:rPr lang="en-US" sz="1800" b="0" i="0" dirty="0">
                <a:solidFill>
                  <a:srgbClr val="000000"/>
                </a:solidFill>
                <a:effectLst/>
                <a:latin typeface="Calibri Light" panose="020F0302020204030204" pitchFamily="34" charset="0"/>
                <a:cs typeface="Calibri Light" panose="020F0302020204030204" pitchFamily="34" charset="0"/>
              </a:rPr>
              <a:t>In addition, you can receive inclusion support for actual extra costs incurred by the exchange, if these costs are not covered by the extra inclusion support. </a:t>
            </a:r>
            <a:endParaRPr lang="sv-SE" sz="1800" dirty="0">
              <a:latin typeface="Calibri Light" panose="020F0302020204030204" pitchFamily="34" charset="0"/>
              <a:cs typeface="Calibri Light" panose="020F0302020204030204" pitchFamily="34" charset="0"/>
            </a:endParaRPr>
          </a:p>
        </p:txBody>
      </p:sp>
      <p:sp>
        <p:nvSpPr>
          <p:cNvPr id="4" name="Platshållare för datum 3">
            <a:extLst>
              <a:ext uri="{FF2B5EF4-FFF2-40B4-BE49-F238E27FC236}">
                <a16:creationId xmlns:a16="http://schemas.microsoft.com/office/drawing/2014/main" id="{062F66EC-3F13-A95F-B4A7-7B247C48B5BD}"/>
              </a:ext>
            </a:extLst>
          </p:cNvPr>
          <p:cNvSpPr>
            <a:spLocks noGrp="1"/>
          </p:cNvSpPr>
          <p:nvPr>
            <p:ph type="dt" sz="half" idx="10"/>
          </p:nvPr>
        </p:nvSpPr>
        <p:spPr/>
        <p:txBody>
          <a:bodyPr/>
          <a:lstStyle/>
          <a:p>
            <a:fld id="{BA801C19-136B-4DAB-B634-9496D95035A4}" type="datetime1">
              <a:rPr lang="sv-SE" altLang="sv-SE" smtClean="0"/>
              <a:t>2024-01-08</a:t>
            </a:fld>
            <a:endParaRPr lang="sv-SE" altLang="sv-SE"/>
          </a:p>
        </p:txBody>
      </p:sp>
      <p:sp>
        <p:nvSpPr>
          <p:cNvPr id="5" name="Platshållare för sidfot 4">
            <a:extLst>
              <a:ext uri="{FF2B5EF4-FFF2-40B4-BE49-F238E27FC236}">
                <a16:creationId xmlns:a16="http://schemas.microsoft.com/office/drawing/2014/main" id="{6E894777-62B6-3390-4757-11CA8EDE168F}"/>
              </a:ext>
            </a:extLst>
          </p:cNvPr>
          <p:cNvSpPr>
            <a:spLocks noGrp="1"/>
          </p:cNvSpPr>
          <p:nvPr>
            <p:ph type="ftr" sz="quarter" idx="11"/>
          </p:nvPr>
        </p:nvSpPr>
        <p:spPr/>
        <p:txBody>
          <a:bodyPr/>
          <a:lstStyle/>
          <a:p>
            <a:r>
              <a:rPr lang="sv-SE" altLang="sv-SE"/>
              <a:t>Giulia Grillo Mikrut</a:t>
            </a:r>
          </a:p>
        </p:txBody>
      </p:sp>
    </p:spTree>
    <p:extLst>
      <p:ext uri="{BB962C8B-B14F-4D97-AF65-F5344CB8AC3E}">
        <p14:creationId xmlns:p14="http://schemas.microsoft.com/office/powerpoint/2010/main" val="369908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F0D5B1-1146-2C69-9D0F-E13A6F14D506}"/>
              </a:ext>
            </a:extLst>
          </p:cNvPr>
          <p:cNvSpPr>
            <a:spLocks noGrp="1"/>
          </p:cNvSpPr>
          <p:nvPr>
            <p:ph type="title"/>
          </p:nvPr>
        </p:nvSpPr>
        <p:spPr/>
        <p:txBody>
          <a:bodyPr/>
          <a:lstStyle/>
          <a:p>
            <a:r>
              <a:rPr lang="sv-SE" dirty="0"/>
              <a:t>Coordinator for students with disabilities</a:t>
            </a:r>
          </a:p>
        </p:txBody>
      </p:sp>
      <p:pic>
        <p:nvPicPr>
          <p:cNvPr id="7" name="Platshållare för innehåll 6">
            <a:extLst>
              <a:ext uri="{FF2B5EF4-FFF2-40B4-BE49-F238E27FC236}">
                <a16:creationId xmlns:a16="http://schemas.microsoft.com/office/drawing/2014/main" id="{D283820D-BFF2-5788-EE0A-6CCADD8DFB75}"/>
              </a:ext>
            </a:extLst>
          </p:cNvPr>
          <p:cNvPicPr>
            <a:picLocks noGrp="1" noChangeAspect="1"/>
          </p:cNvPicPr>
          <p:nvPr>
            <p:ph idx="1"/>
          </p:nvPr>
        </p:nvPicPr>
        <p:blipFill>
          <a:blip r:embed="rId2"/>
          <a:stretch>
            <a:fillRect/>
          </a:stretch>
        </p:blipFill>
        <p:spPr>
          <a:xfrm>
            <a:off x="573372" y="2564904"/>
            <a:ext cx="7772400" cy="2148585"/>
          </a:xfrm>
        </p:spPr>
      </p:pic>
      <p:sp>
        <p:nvSpPr>
          <p:cNvPr id="4" name="Platshållare för datum 3">
            <a:extLst>
              <a:ext uri="{FF2B5EF4-FFF2-40B4-BE49-F238E27FC236}">
                <a16:creationId xmlns:a16="http://schemas.microsoft.com/office/drawing/2014/main" id="{4B67B1A7-DBA8-1BC3-4E03-C3717D066249}"/>
              </a:ext>
            </a:extLst>
          </p:cNvPr>
          <p:cNvSpPr>
            <a:spLocks noGrp="1"/>
          </p:cNvSpPr>
          <p:nvPr>
            <p:ph type="dt" sz="half" idx="10"/>
          </p:nvPr>
        </p:nvSpPr>
        <p:spPr/>
        <p:txBody>
          <a:bodyPr/>
          <a:lstStyle/>
          <a:p>
            <a:fld id="{BA801C19-136B-4DAB-B634-9496D95035A4}" type="datetime1">
              <a:rPr lang="sv-SE" altLang="sv-SE" smtClean="0"/>
              <a:t>2024-01-08</a:t>
            </a:fld>
            <a:endParaRPr lang="sv-SE" altLang="sv-SE"/>
          </a:p>
        </p:txBody>
      </p:sp>
      <p:sp>
        <p:nvSpPr>
          <p:cNvPr id="5" name="Platshållare för sidfot 4">
            <a:extLst>
              <a:ext uri="{FF2B5EF4-FFF2-40B4-BE49-F238E27FC236}">
                <a16:creationId xmlns:a16="http://schemas.microsoft.com/office/drawing/2014/main" id="{6B269A59-D1A2-7CCF-0104-42A9AF904FAB}"/>
              </a:ext>
            </a:extLst>
          </p:cNvPr>
          <p:cNvSpPr>
            <a:spLocks noGrp="1"/>
          </p:cNvSpPr>
          <p:nvPr>
            <p:ph type="ftr" sz="quarter" idx="11"/>
          </p:nvPr>
        </p:nvSpPr>
        <p:spPr/>
        <p:txBody>
          <a:bodyPr/>
          <a:lstStyle/>
          <a:p>
            <a:r>
              <a:rPr lang="sv-SE" altLang="sv-SE"/>
              <a:t>Giulia Grillo Mikrut</a:t>
            </a:r>
          </a:p>
        </p:txBody>
      </p:sp>
    </p:spTree>
    <p:extLst>
      <p:ext uri="{BB962C8B-B14F-4D97-AF65-F5344CB8AC3E}">
        <p14:creationId xmlns:p14="http://schemas.microsoft.com/office/powerpoint/2010/main" val="250031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08FDE-9F64-AA7D-3519-60F54A35F73D}"/>
              </a:ext>
            </a:extLst>
          </p:cNvPr>
          <p:cNvSpPr>
            <a:spLocks noGrp="1"/>
          </p:cNvSpPr>
          <p:nvPr>
            <p:ph type="title"/>
          </p:nvPr>
        </p:nvSpPr>
        <p:spPr/>
        <p:txBody>
          <a:bodyPr/>
          <a:lstStyle/>
          <a:p>
            <a:r>
              <a:rPr lang="sv-SE" dirty="0"/>
              <a:t>Extra support for Green travel</a:t>
            </a:r>
          </a:p>
        </p:txBody>
      </p:sp>
      <p:sp>
        <p:nvSpPr>
          <p:cNvPr id="3" name="Platshållare för innehåll 2">
            <a:extLst>
              <a:ext uri="{FF2B5EF4-FFF2-40B4-BE49-F238E27FC236}">
                <a16:creationId xmlns:a16="http://schemas.microsoft.com/office/drawing/2014/main" id="{9DF0FF55-078E-666C-EFF6-6D1C87005C6F}"/>
              </a:ext>
            </a:extLst>
          </p:cNvPr>
          <p:cNvSpPr>
            <a:spLocks noGrp="1"/>
          </p:cNvSpPr>
          <p:nvPr>
            <p:ph idx="1"/>
          </p:nvPr>
        </p:nvSpPr>
        <p:spPr/>
        <p:txBody>
          <a:bodyPr/>
          <a:lstStyle/>
          <a:p>
            <a:pPr algn="l"/>
            <a:r>
              <a:rPr lang="en-US" b="0" i="0" dirty="0">
                <a:solidFill>
                  <a:srgbClr val="000000"/>
                </a:solidFill>
                <a:effectLst/>
                <a:latin typeface="Calibri Light" panose="020F0302020204030204" pitchFamily="34" charset="0"/>
                <a:cs typeface="Calibri Light" panose="020F0302020204030204" pitchFamily="34" charset="0"/>
              </a:rPr>
              <a:t>If you are going on an Erasmus exchange during the academic year 2023/2024 and travel by train or bus (“Green travel”) to and/or from your Erasmus destination, you can apply for an extra travel allowance of SEK 2 000 (if the trip costs less than SEK 2 000, you will be reimbursed for the exact amount). The allowance can, for example, be used to pay part of an Interrail ticket. Up to </a:t>
            </a:r>
            <a:r>
              <a:rPr lang="en-US" b="1" i="0" dirty="0">
                <a:solidFill>
                  <a:srgbClr val="000000"/>
                </a:solidFill>
                <a:effectLst/>
                <a:latin typeface="Calibri Light" panose="020F0302020204030204" pitchFamily="34" charset="0"/>
                <a:cs typeface="Calibri Light" panose="020F0302020204030204" pitchFamily="34" charset="0"/>
              </a:rPr>
              <a:t>four travel days </a:t>
            </a:r>
            <a:r>
              <a:rPr lang="en-US" b="0" i="0" dirty="0">
                <a:solidFill>
                  <a:srgbClr val="000000"/>
                </a:solidFill>
                <a:effectLst/>
                <a:latin typeface="Calibri Light" panose="020F0302020204030204" pitchFamily="34" charset="0"/>
                <a:cs typeface="Calibri Light" panose="020F0302020204030204" pitchFamily="34" charset="0"/>
              </a:rPr>
              <a:t>can also be added to your regular scholarship days for studies or traineeship and reimbursed in the same way.</a:t>
            </a:r>
          </a:p>
          <a:p>
            <a:endParaRPr lang="sv-SE" dirty="0"/>
          </a:p>
        </p:txBody>
      </p:sp>
      <p:sp>
        <p:nvSpPr>
          <p:cNvPr id="4" name="Platshållare för datum 3">
            <a:extLst>
              <a:ext uri="{FF2B5EF4-FFF2-40B4-BE49-F238E27FC236}">
                <a16:creationId xmlns:a16="http://schemas.microsoft.com/office/drawing/2014/main" id="{F88BF9B6-850B-5608-D079-EA221BF1FC4E}"/>
              </a:ext>
            </a:extLst>
          </p:cNvPr>
          <p:cNvSpPr>
            <a:spLocks noGrp="1"/>
          </p:cNvSpPr>
          <p:nvPr>
            <p:ph type="dt" sz="half" idx="10"/>
          </p:nvPr>
        </p:nvSpPr>
        <p:spPr/>
        <p:txBody>
          <a:bodyPr/>
          <a:lstStyle/>
          <a:p>
            <a:fld id="{BA801C19-136B-4DAB-B634-9496D95035A4}" type="datetime1">
              <a:rPr lang="sv-SE" altLang="sv-SE" smtClean="0"/>
              <a:t>2024-01-08</a:t>
            </a:fld>
            <a:endParaRPr lang="sv-SE" altLang="sv-SE"/>
          </a:p>
        </p:txBody>
      </p:sp>
      <p:sp>
        <p:nvSpPr>
          <p:cNvPr id="5" name="Platshållare för sidfot 4">
            <a:extLst>
              <a:ext uri="{FF2B5EF4-FFF2-40B4-BE49-F238E27FC236}">
                <a16:creationId xmlns:a16="http://schemas.microsoft.com/office/drawing/2014/main" id="{9B520ECD-39D8-4176-3B3F-8000CADE7C25}"/>
              </a:ext>
            </a:extLst>
          </p:cNvPr>
          <p:cNvSpPr>
            <a:spLocks noGrp="1"/>
          </p:cNvSpPr>
          <p:nvPr>
            <p:ph type="ftr" sz="quarter" idx="11"/>
          </p:nvPr>
        </p:nvSpPr>
        <p:spPr/>
        <p:txBody>
          <a:bodyPr/>
          <a:lstStyle/>
          <a:p>
            <a:r>
              <a:rPr lang="sv-SE" altLang="sv-SE"/>
              <a:t>Giulia Grillo Mikrut</a:t>
            </a:r>
          </a:p>
        </p:txBody>
      </p:sp>
    </p:spTree>
    <p:extLst>
      <p:ext uri="{BB962C8B-B14F-4D97-AF65-F5344CB8AC3E}">
        <p14:creationId xmlns:p14="http://schemas.microsoft.com/office/powerpoint/2010/main" val="230621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4B6DA-7377-4F4F-94D6-CA6F8C9F1B93}"/>
              </a:ext>
            </a:extLst>
          </p:cNvPr>
          <p:cNvSpPr>
            <a:spLocks noGrp="1"/>
          </p:cNvSpPr>
          <p:nvPr>
            <p:ph type="title"/>
          </p:nvPr>
        </p:nvSpPr>
        <p:spPr>
          <a:xfrm>
            <a:off x="539750" y="1054100"/>
            <a:ext cx="7344618" cy="825500"/>
          </a:xfrm>
        </p:spPr>
        <p:txBody>
          <a:bodyPr/>
          <a:lstStyle/>
          <a:p>
            <a:r>
              <a:rPr lang="sv-SE" b="1" dirty="0"/>
              <a:t>INK </a:t>
            </a:r>
            <a:r>
              <a:rPr lang="sv-SE" dirty="0"/>
              <a:t>(bilateral agreements)</a:t>
            </a:r>
            <a:br>
              <a:rPr lang="sv-SE" dirty="0"/>
            </a:br>
            <a:endParaRPr lang="sv-SE" dirty="0"/>
          </a:p>
        </p:txBody>
      </p:sp>
      <p:sp>
        <p:nvSpPr>
          <p:cNvPr id="3" name="Platshållare för innehåll 2">
            <a:extLst>
              <a:ext uri="{FF2B5EF4-FFF2-40B4-BE49-F238E27FC236}">
                <a16:creationId xmlns:a16="http://schemas.microsoft.com/office/drawing/2014/main" id="{FB55B75B-0110-49B6-8924-88A33B8BA947}"/>
              </a:ext>
            </a:extLst>
          </p:cNvPr>
          <p:cNvSpPr>
            <a:spLocks noGrp="1"/>
          </p:cNvSpPr>
          <p:nvPr>
            <p:ph idx="1"/>
          </p:nvPr>
        </p:nvSpPr>
        <p:spPr/>
        <p:txBody>
          <a:bodyPr/>
          <a:lstStyle/>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err="1">
                <a:latin typeface="Calibri Light" panose="020F0302020204030204" pitchFamily="34" charset="0"/>
                <a:cs typeface="Calibri Light" panose="020F0302020204030204" pitchFamily="34" charset="0"/>
              </a:rPr>
              <a:t>When</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traveling</a:t>
            </a:r>
            <a:r>
              <a:rPr lang="sv-SE" dirty="0">
                <a:latin typeface="Calibri Light" panose="020F0302020204030204" pitchFamily="34" charset="0"/>
                <a:cs typeface="Calibri Light" panose="020F0302020204030204" pitchFamily="34" charset="0"/>
              </a:rPr>
              <a:t> as freemover </a:t>
            </a:r>
            <a:r>
              <a:rPr lang="sv-SE" dirty="0" err="1">
                <a:latin typeface="Calibri Light" panose="020F0302020204030204" pitchFamily="34" charset="0"/>
                <a:cs typeface="Calibri Light" panose="020F0302020204030204" pitchFamily="34" charset="0"/>
              </a:rPr>
              <a:t>outside</a:t>
            </a:r>
            <a:r>
              <a:rPr lang="sv-SE" dirty="0">
                <a:latin typeface="Calibri Light" panose="020F0302020204030204" pitchFamily="34" charset="0"/>
                <a:cs typeface="Calibri Light" panose="020F0302020204030204" pitchFamily="34" charset="0"/>
              </a:rPr>
              <a:t> the European Union we do not offer any stipends/</a:t>
            </a:r>
            <a:r>
              <a:rPr lang="sv-SE" dirty="0" err="1">
                <a:latin typeface="Calibri Light" panose="020F0302020204030204" pitchFamily="34" charset="0"/>
                <a:cs typeface="Calibri Light" panose="020F0302020204030204" pitchFamily="34" charset="0"/>
              </a:rPr>
              <a:t>scholarships</a:t>
            </a: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ABEE3440-99C6-4D2D-A95C-E5A85DB116EE}"/>
              </a:ext>
            </a:extLst>
          </p:cNvPr>
          <p:cNvSpPr>
            <a:spLocks noGrp="1"/>
          </p:cNvSpPr>
          <p:nvPr>
            <p:ph type="dt" sz="half" idx="10"/>
          </p:nvPr>
        </p:nvSpPr>
        <p:spPr/>
        <p:txBody>
          <a:bodyPr/>
          <a:lstStyle/>
          <a:p>
            <a:fld id="{2BD4FC27-7A69-4AF9-95D6-1FAAFBF6194B}" type="datetime1">
              <a:rPr lang="sv-SE" altLang="sv-SE" smtClean="0"/>
              <a:t>2024-01-09</a:t>
            </a:fld>
            <a:endParaRPr lang="sv-SE" altLang="sv-SE" dirty="0"/>
          </a:p>
        </p:txBody>
      </p:sp>
    </p:spTree>
    <p:extLst>
      <p:ext uri="{BB962C8B-B14F-4D97-AF65-F5344CB8AC3E}">
        <p14:creationId xmlns:p14="http://schemas.microsoft.com/office/powerpoint/2010/main" val="3733909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04A2BD0-0723-C977-F641-12D31819CDD5}"/>
              </a:ext>
            </a:extLst>
          </p:cNvPr>
          <p:cNvSpPr>
            <a:spLocks noGrp="1"/>
          </p:cNvSpPr>
          <p:nvPr>
            <p:ph type="dt" sz="half" idx="10"/>
          </p:nvPr>
        </p:nvSpPr>
        <p:spPr/>
        <p:txBody>
          <a:bodyPr/>
          <a:lstStyle/>
          <a:p>
            <a:fld id="{5246F993-D607-41D4-95E6-BE8345B517EB}" type="datetime1">
              <a:rPr lang="sv-SE" altLang="sv-SE" smtClean="0"/>
              <a:t>2024-01-08</a:t>
            </a:fld>
            <a:endParaRPr lang="sv-SE" altLang="sv-SE"/>
          </a:p>
        </p:txBody>
      </p:sp>
      <p:sp>
        <p:nvSpPr>
          <p:cNvPr id="3" name="Platshållare för sidfot 2">
            <a:extLst>
              <a:ext uri="{FF2B5EF4-FFF2-40B4-BE49-F238E27FC236}">
                <a16:creationId xmlns:a16="http://schemas.microsoft.com/office/drawing/2014/main" id="{2FDCEDD5-C80F-8992-BB5E-2239A724A4D0}"/>
              </a:ext>
            </a:extLst>
          </p:cNvPr>
          <p:cNvSpPr>
            <a:spLocks noGrp="1"/>
          </p:cNvSpPr>
          <p:nvPr>
            <p:ph type="ftr" sz="quarter" idx="11"/>
          </p:nvPr>
        </p:nvSpPr>
        <p:spPr/>
        <p:txBody>
          <a:bodyPr/>
          <a:lstStyle/>
          <a:p>
            <a:r>
              <a:rPr lang="sv-SE" altLang="sv-SE"/>
              <a:t>Giulia Grillo Mikrut</a:t>
            </a:r>
          </a:p>
        </p:txBody>
      </p:sp>
      <p:pic>
        <p:nvPicPr>
          <p:cNvPr id="5" name="Bildobjekt 4">
            <a:extLst>
              <a:ext uri="{FF2B5EF4-FFF2-40B4-BE49-F238E27FC236}">
                <a16:creationId xmlns:a16="http://schemas.microsoft.com/office/drawing/2014/main" id="{5914C8A0-0BA5-49ED-8F3D-EE7B5703B4EC}"/>
              </a:ext>
            </a:extLst>
          </p:cNvPr>
          <p:cNvPicPr>
            <a:picLocks noChangeAspect="1"/>
          </p:cNvPicPr>
          <p:nvPr/>
        </p:nvPicPr>
        <p:blipFill>
          <a:blip r:embed="rId2"/>
          <a:stretch>
            <a:fillRect/>
          </a:stretch>
        </p:blipFill>
        <p:spPr>
          <a:xfrm>
            <a:off x="2339752" y="260648"/>
            <a:ext cx="3632009" cy="5682035"/>
          </a:xfrm>
          <a:prstGeom prst="rect">
            <a:avLst/>
          </a:prstGeom>
        </p:spPr>
      </p:pic>
    </p:spTree>
    <p:extLst>
      <p:ext uri="{BB962C8B-B14F-4D97-AF65-F5344CB8AC3E}">
        <p14:creationId xmlns:p14="http://schemas.microsoft.com/office/powerpoint/2010/main" val="264035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C0DD-9A48-B4A7-3504-D0D964B14F6C}"/>
              </a:ext>
            </a:extLst>
          </p:cNvPr>
          <p:cNvSpPr>
            <a:spLocks noGrp="1"/>
          </p:cNvSpPr>
          <p:nvPr>
            <p:ph type="title"/>
          </p:nvPr>
        </p:nvSpPr>
        <p:spPr>
          <a:xfrm>
            <a:off x="539750" y="1061299"/>
            <a:ext cx="7772400" cy="1143000"/>
          </a:xfrm>
        </p:spPr>
        <p:txBody>
          <a:bodyPr/>
          <a:lstStyle/>
          <a:p>
            <a:r>
              <a:rPr lang="sv-SE" dirty="0"/>
              <a:t>Exchange agreements at KI</a:t>
            </a:r>
          </a:p>
        </p:txBody>
      </p:sp>
      <p:pic>
        <p:nvPicPr>
          <p:cNvPr id="6" name="Content Placeholder 5">
            <a:extLst>
              <a:ext uri="{FF2B5EF4-FFF2-40B4-BE49-F238E27FC236}">
                <a16:creationId xmlns:a16="http://schemas.microsoft.com/office/drawing/2014/main" id="{550ACE07-861C-B265-DBB6-79568620A14A}"/>
              </a:ext>
            </a:extLst>
          </p:cNvPr>
          <p:cNvPicPr>
            <a:picLocks noGrp="1" noChangeAspect="1"/>
          </p:cNvPicPr>
          <p:nvPr>
            <p:ph idx="1"/>
          </p:nvPr>
        </p:nvPicPr>
        <p:blipFill>
          <a:blip r:embed="rId2"/>
          <a:stretch>
            <a:fillRect/>
          </a:stretch>
        </p:blipFill>
        <p:spPr>
          <a:xfrm>
            <a:off x="539750" y="2559898"/>
            <a:ext cx="7772400" cy="3236803"/>
          </a:xfrm>
        </p:spPr>
      </p:pic>
      <p:sp>
        <p:nvSpPr>
          <p:cNvPr id="4" name="Date Placeholder 3">
            <a:extLst>
              <a:ext uri="{FF2B5EF4-FFF2-40B4-BE49-F238E27FC236}">
                <a16:creationId xmlns:a16="http://schemas.microsoft.com/office/drawing/2014/main" id="{62E8150D-DEB5-B4CF-CFFE-A03CB5493BCD}"/>
              </a:ext>
            </a:extLst>
          </p:cNvPr>
          <p:cNvSpPr>
            <a:spLocks noGrp="1"/>
          </p:cNvSpPr>
          <p:nvPr>
            <p:ph type="dt" sz="half" idx="10"/>
          </p:nvPr>
        </p:nvSpPr>
        <p:spPr/>
        <p:txBody>
          <a:bodyPr/>
          <a:lstStyle/>
          <a:p>
            <a:fld id="{70131B79-87EF-4BD7-9C46-8354337AC66F}" type="datetime1">
              <a:rPr lang="sv-SE" altLang="sv-SE" smtClean="0"/>
              <a:t>2024-01-08</a:t>
            </a:fld>
            <a:endParaRPr lang="sv-SE" altLang="sv-SE"/>
          </a:p>
        </p:txBody>
      </p:sp>
      <p:pic>
        <p:nvPicPr>
          <p:cNvPr id="8" name="Picture 7">
            <a:extLst>
              <a:ext uri="{FF2B5EF4-FFF2-40B4-BE49-F238E27FC236}">
                <a16:creationId xmlns:a16="http://schemas.microsoft.com/office/drawing/2014/main" id="{EB969F24-66C8-C4DD-1ECB-A154B280E794}"/>
              </a:ext>
            </a:extLst>
          </p:cNvPr>
          <p:cNvPicPr>
            <a:picLocks noChangeAspect="1"/>
          </p:cNvPicPr>
          <p:nvPr/>
        </p:nvPicPr>
        <p:blipFill>
          <a:blip r:embed="rId3"/>
          <a:stretch>
            <a:fillRect/>
          </a:stretch>
        </p:blipFill>
        <p:spPr>
          <a:xfrm>
            <a:off x="5831197" y="1061299"/>
            <a:ext cx="1444005" cy="1444005"/>
          </a:xfrm>
          <a:prstGeom prst="rect">
            <a:avLst/>
          </a:prstGeom>
        </p:spPr>
      </p:pic>
    </p:spTree>
    <p:extLst>
      <p:ext uri="{BB962C8B-B14F-4D97-AF65-F5344CB8AC3E}">
        <p14:creationId xmlns:p14="http://schemas.microsoft.com/office/powerpoint/2010/main" val="670057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8ECBF-E0D6-4516-8A9F-4331B1503E4B}"/>
              </a:ext>
            </a:extLst>
          </p:cNvPr>
          <p:cNvSpPr>
            <a:spLocks noGrp="1"/>
          </p:cNvSpPr>
          <p:nvPr>
            <p:ph type="title"/>
          </p:nvPr>
        </p:nvSpPr>
        <p:spPr/>
        <p:txBody>
          <a:bodyPr/>
          <a:lstStyle/>
          <a:p>
            <a:r>
              <a:rPr lang="sv-SE" dirty="0"/>
              <a:t>STIPENDS AND SCHOLARSHIPS</a:t>
            </a:r>
          </a:p>
        </p:txBody>
      </p:sp>
      <p:sp>
        <p:nvSpPr>
          <p:cNvPr id="3" name="Platshållare för innehåll 2">
            <a:extLst>
              <a:ext uri="{FF2B5EF4-FFF2-40B4-BE49-F238E27FC236}">
                <a16:creationId xmlns:a16="http://schemas.microsoft.com/office/drawing/2014/main" id="{948FE9BB-4505-473B-95AE-464D3166723A}"/>
              </a:ext>
            </a:extLst>
          </p:cNvPr>
          <p:cNvSpPr>
            <a:spLocks noGrp="1"/>
          </p:cNvSpPr>
          <p:nvPr>
            <p:ph sz="half" idx="1"/>
          </p:nvPr>
        </p:nvSpPr>
        <p:spPr/>
        <p:txBody>
          <a:bodyPr/>
          <a:lstStyle/>
          <a:p>
            <a:r>
              <a:rPr lang="sv-SE" sz="2000" dirty="0">
                <a:latin typeface="Calibri Light" panose="020F0302020204030204" pitchFamily="34" charset="0"/>
                <a:cs typeface="Calibri Light" panose="020F0302020204030204" pitchFamily="34" charset="0"/>
              </a:rPr>
              <a:t>At KI you can </a:t>
            </a:r>
            <a:r>
              <a:rPr lang="sv-SE" sz="2000" dirty="0" err="1">
                <a:latin typeface="Calibri Light" panose="020F0302020204030204" pitchFamily="34" charset="0"/>
                <a:cs typeface="Calibri Light" panose="020F0302020204030204" pitchFamily="34" charset="0"/>
              </a:rPr>
              <a:t>apply</a:t>
            </a:r>
            <a:r>
              <a:rPr lang="sv-SE" sz="2000" dirty="0">
                <a:latin typeface="Calibri Light" panose="020F0302020204030204" pitchFamily="34" charset="0"/>
                <a:cs typeface="Calibri Light" panose="020F0302020204030204" pitchFamily="34" charset="0"/>
              </a:rPr>
              <a:t> for an Erasmus scholarship (</a:t>
            </a:r>
            <a:r>
              <a:rPr lang="sv-SE" sz="2000" dirty="0" err="1">
                <a:latin typeface="Calibri Light" panose="020F0302020204030204" pitchFamily="34" charset="0"/>
                <a:cs typeface="Calibri Light" panose="020F0302020204030204" pitchFamily="34" charset="0"/>
              </a:rPr>
              <a:t>if</a:t>
            </a:r>
            <a:r>
              <a:rPr lang="sv-SE" sz="2000" dirty="0">
                <a:latin typeface="Calibri Light" panose="020F0302020204030204" pitchFamily="34" charset="0"/>
                <a:cs typeface="Calibri Light" panose="020F0302020204030204" pitchFamily="34" charset="0"/>
              </a:rPr>
              <a:t> you go on exchange </a:t>
            </a:r>
            <a:r>
              <a:rPr lang="sv-SE" sz="2000" dirty="0" err="1">
                <a:latin typeface="Calibri Light" panose="020F0302020204030204" pitchFamily="34" charset="0"/>
                <a:cs typeface="Calibri Light" panose="020F0302020204030204" pitchFamily="34" charset="0"/>
              </a:rPr>
              <a:t>within</a:t>
            </a:r>
            <a:r>
              <a:rPr lang="sv-SE" sz="2000" dirty="0">
                <a:latin typeface="Calibri Light" panose="020F0302020204030204" pitchFamily="34" charset="0"/>
                <a:cs typeface="Calibri Light" panose="020F0302020204030204" pitchFamily="34" charset="0"/>
              </a:rPr>
              <a:t> </a:t>
            </a:r>
            <a:r>
              <a:rPr lang="sv-SE" sz="2000" dirty="0" err="1">
                <a:latin typeface="Calibri Light" panose="020F0302020204030204" pitchFamily="34" charset="0"/>
                <a:cs typeface="Calibri Light" panose="020F0302020204030204" pitchFamily="34" charset="0"/>
              </a:rPr>
              <a:t>Europe</a:t>
            </a:r>
            <a:r>
              <a:rPr lang="sv-SE" sz="2000" dirty="0">
                <a:latin typeface="Calibri Light" panose="020F0302020204030204" pitchFamily="34" charset="0"/>
                <a:cs typeface="Calibri Light" panose="020F0302020204030204" pitchFamily="34" charset="0"/>
              </a:rPr>
              <a:t>) </a:t>
            </a:r>
          </a:p>
          <a:p>
            <a:r>
              <a:rPr lang="sv-SE" sz="2000" dirty="0">
                <a:latin typeface="Calibri Light" panose="020F0302020204030204" pitchFamily="34" charset="0"/>
                <a:cs typeface="Calibri Light" panose="020F0302020204030204" pitchFamily="34" charset="0"/>
              </a:rPr>
              <a:t>The INK travel stipend is </a:t>
            </a:r>
            <a:r>
              <a:rPr lang="sv-SE" sz="2000" dirty="0" err="1">
                <a:latin typeface="Calibri Light" panose="020F0302020204030204" pitchFamily="34" charset="0"/>
                <a:cs typeface="Calibri Light" panose="020F0302020204030204" pitchFamily="34" charset="0"/>
              </a:rPr>
              <a:t>granted</a:t>
            </a:r>
            <a:r>
              <a:rPr lang="sv-SE" sz="2000" dirty="0">
                <a:latin typeface="Calibri Light" panose="020F0302020204030204" pitchFamily="34" charset="0"/>
                <a:cs typeface="Calibri Light" panose="020F0302020204030204" pitchFamily="34" charset="0"/>
              </a:rPr>
              <a:t> </a:t>
            </a:r>
            <a:r>
              <a:rPr lang="sv-SE" sz="2000" dirty="0" err="1">
                <a:latin typeface="Calibri Light" panose="020F0302020204030204" pitchFamily="34" charset="0"/>
                <a:cs typeface="Calibri Light" panose="020F0302020204030204" pitchFamily="34" charset="0"/>
              </a:rPr>
              <a:t>only</a:t>
            </a:r>
            <a:r>
              <a:rPr lang="sv-SE" sz="2000" dirty="0">
                <a:latin typeface="Calibri Light" panose="020F0302020204030204" pitchFamily="34" charset="0"/>
                <a:cs typeface="Calibri Light" panose="020F0302020204030204" pitchFamily="34" charset="0"/>
              </a:rPr>
              <a:t> to students going on </a:t>
            </a:r>
            <a:r>
              <a:rPr lang="sv-SE" sz="2000" dirty="0" err="1">
                <a:latin typeface="Calibri Light" panose="020F0302020204030204" pitchFamily="34" charset="0"/>
                <a:cs typeface="Calibri Light" panose="020F0302020204030204" pitchFamily="34" charset="0"/>
              </a:rPr>
              <a:t>official</a:t>
            </a:r>
            <a:r>
              <a:rPr lang="sv-SE" sz="2000" dirty="0">
                <a:latin typeface="Calibri Light" panose="020F0302020204030204" pitchFamily="34" charset="0"/>
                <a:cs typeface="Calibri Light" panose="020F0302020204030204" pitchFamily="34" charset="0"/>
              </a:rPr>
              <a:t> </a:t>
            </a:r>
            <a:r>
              <a:rPr lang="sv-SE" sz="2000" dirty="0" err="1">
                <a:latin typeface="Calibri Light" panose="020F0302020204030204" pitchFamily="34" charset="0"/>
                <a:cs typeface="Calibri Light" panose="020F0302020204030204" pitchFamily="34" charset="0"/>
              </a:rPr>
              <a:t>exchanges</a:t>
            </a:r>
            <a:r>
              <a:rPr lang="sv-SE" sz="2000" dirty="0">
                <a:latin typeface="Calibri Light" panose="020F0302020204030204" pitchFamily="34" charset="0"/>
                <a:cs typeface="Calibri Light" panose="020F0302020204030204" pitchFamily="34" charset="0"/>
              </a:rPr>
              <a:t> during the 4th semester (Auckland); no stipends are </a:t>
            </a:r>
            <a:r>
              <a:rPr lang="sv-SE" sz="2000" dirty="0" err="1">
                <a:latin typeface="Calibri Light" panose="020F0302020204030204" pitchFamily="34" charset="0"/>
                <a:cs typeface="Calibri Light" panose="020F0302020204030204" pitchFamily="34" charset="0"/>
              </a:rPr>
              <a:t>offered</a:t>
            </a:r>
            <a:r>
              <a:rPr lang="sv-SE" sz="2000" dirty="0">
                <a:latin typeface="Calibri Light" panose="020F0302020204030204" pitchFamily="34" charset="0"/>
                <a:cs typeface="Calibri Light" panose="020F0302020204030204" pitchFamily="34" charset="0"/>
              </a:rPr>
              <a:t> to freemovers going on mobility </a:t>
            </a:r>
            <a:r>
              <a:rPr lang="sv-SE" sz="2000" dirty="0" err="1">
                <a:latin typeface="Calibri Light" panose="020F0302020204030204" pitchFamily="34" charset="0"/>
                <a:cs typeface="Calibri Light" panose="020F0302020204030204" pitchFamily="34" charset="0"/>
              </a:rPr>
              <a:t>outside</a:t>
            </a:r>
            <a:r>
              <a:rPr lang="sv-SE" sz="2000" dirty="0">
                <a:latin typeface="Calibri Light" panose="020F0302020204030204" pitchFamily="34" charset="0"/>
                <a:cs typeface="Calibri Light" panose="020F0302020204030204" pitchFamily="34" charset="0"/>
              </a:rPr>
              <a:t> the European Union.</a:t>
            </a:r>
          </a:p>
        </p:txBody>
      </p:sp>
      <p:sp>
        <p:nvSpPr>
          <p:cNvPr id="4" name="Platshållare för innehåll 3">
            <a:extLst>
              <a:ext uri="{FF2B5EF4-FFF2-40B4-BE49-F238E27FC236}">
                <a16:creationId xmlns:a16="http://schemas.microsoft.com/office/drawing/2014/main" id="{7DF3EEE4-92F8-4EFF-ACA4-1C119263A745}"/>
              </a:ext>
            </a:extLst>
          </p:cNvPr>
          <p:cNvSpPr>
            <a:spLocks noGrp="1"/>
          </p:cNvSpPr>
          <p:nvPr>
            <p:ph sz="half" idx="2"/>
          </p:nvPr>
        </p:nvSpPr>
        <p:spPr/>
        <p:txBody>
          <a:bodyPr/>
          <a:lstStyle/>
          <a:p>
            <a:r>
              <a:rPr lang="sv-SE" sz="2000" dirty="0">
                <a:latin typeface="Calibri Light" panose="020F0302020204030204" pitchFamily="34" charset="0"/>
                <a:cs typeface="Calibri Light" panose="020F0302020204030204" pitchFamily="34" charset="0"/>
              </a:rPr>
              <a:t>You can </a:t>
            </a:r>
            <a:r>
              <a:rPr lang="sv-SE" sz="2000" dirty="0" err="1">
                <a:latin typeface="Calibri Light" panose="020F0302020204030204" pitchFamily="34" charset="0"/>
                <a:cs typeface="Calibri Light" panose="020F0302020204030204" pitchFamily="34" charset="0"/>
              </a:rPr>
              <a:t>apply</a:t>
            </a:r>
            <a:r>
              <a:rPr lang="sv-SE" sz="2000" dirty="0">
                <a:latin typeface="Calibri Light" panose="020F0302020204030204" pitchFamily="34" charset="0"/>
                <a:cs typeface="Calibri Light" panose="020F0302020204030204" pitchFamily="34" charset="0"/>
              </a:rPr>
              <a:t> at CSN to receive a </a:t>
            </a:r>
            <a:r>
              <a:rPr lang="sv-SE" sz="2000" dirty="0" err="1">
                <a:latin typeface="Calibri Light" panose="020F0302020204030204" pitchFamily="34" charset="0"/>
                <a:cs typeface="Calibri Light" panose="020F0302020204030204" pitchFamily="34" charset="0"/>
              </a:rPr>
              <a:t>higher</a:t>
            </a:r>
            <a:r>
              <a:rPr lang="sv-SE" sz="2000" dirty="0">
                <a:latin typeface="Calibri Light" panose="020F0302020204030204" pitchFamily="34" charset="0"/>
                <a:cs typeface="Calibri Light" panose="020F0302020204030204" pitchFamily="34" charset="0"/>
              </a:rPr>
              <a:t> study </a:t>
            </a:r>
            <a:r>
              <a:rPr lang="sv-SE" sz="2000" dirty="0" err="1">
                <a:latin typeface="Calibri Light" panose="020F0302020204030204" pitchFamily="34" charset="0"/>
                <a:cs typeface="Calibri Light" panose="020F0302020204030204" pitchFamily="34" charset="0"/>
              </a:rPr>
              <a:t>loan</a:t>
            </a:r>
            <a:r>
              <a:rPr lang="sv-SE" sz="2000" dirty="0">
                <a:latin typeface="Calibri Light" panose="020F0302020204030204" pitchFamily="34" charset="0"/>
                <a:cs typeface="Calibri Light" panose="020F0302020204030204" pitchFamily="34" charset="0"/>
              </a:rPr>
              <a:t> (</a:t>
            </a:r>
            <a:r>
              <a:rPr lang="sv-SE" sz="2000" b="1" dirty="0">
                <a:latin typeface="Calibri Light" panose="020F0302020204030204" pitchFamily="34" charset="0"/>
                <a:cs typeface="Calibri Light" panose="020F0302020204030204" pitchFamily="34" charset="0"/>
              </a:rPr>
              <a:t>not </a:t>
            </a:r>
            <a:r>
              <a:rPr lang="sv-SE" sz="2000" dirty="0">
                <a:latin typeface="Calibri Light" panose="020F0302020204030204" pitchFamily="34" charset="0"/>
                <a:cs typeface="Calibri Light" panose="020F0302020204030204" pitchFamily="34" charset="0"/>
              </a:rPr>
              <a:t>for exchange studies)</a:t>
            </a:r>
          </a:p>
          <a:p>
            <a:r>
              <a:rPr lang="sv-SE" sz="2000" dirty="0">
                <a:latin typeface="Calibri Light" panose="020F0302020204030204" pitchFamily="34" charset="0"/>
                <a:cs typeface="Calibri Light" panose="020F0302020204030204" pitchFamily="34" charset="0"/>
              </a:rPr>
              <a:t>Have a look at </a:t>
            </a:r>
            <a:r>
              <a:rPr lang="sv-SE" sz="2000" dirty="0" err="1">
                <a:latin typeface="Calibri Light" panose="020F0302020204030204" pitchFamily="34" charset="0"/>
                <a:cs typeface="Calibri Light" panose="020F0302020204030204" pitchFamily="34" charset="0"/>
              </a:rPr>
              <a:t>other</a:t>
            </a:r>
            <a:r>
              <a:rPr lang="sv-SE" sz="2000" dirty="0">
                <a:latin typeface="Calibri Light" panose="020F0302020204030204" pitchFamily="34" charset="0"/>
                <a:cs typeface="Calibri Light" panose="020F0302020204030204" pitchFamily="34" charset="0"/>
              </a:rPr>
              <a:t> </a:t>
            </a:r>
            <a:r>
              <a:rPr lang="sv-SE" sz="2000" dirty="0" err="1">
                <a:latin typeface="Calibri Light" panose="020F0302020204030204" pitchFamily="34" charset="0"/>
                <a:cs typeface="Calibri Light" panose="020F0302020204030204" pitchFamily="34" charset="0"/>
              </a:rPr>
              <a:t>organization</a:t>
            </a:r>
            <a:r>
              <a:rPr lang="sv-SE" sz="2000" dirty="0">
                <a:latin typeface="Calibri Light" panose="020F0302020204030204" pitchFamily="34" charset="0"/>
                <a:cs typeface="Calibri Light" panose="020F0302020204030204" pitchFamily="34" charset="0"/>
              </a:rPr>
              <a:t> for </a:t>
            </a:r>
            <a:r>
              <a:rPr lang="sv-SE" sz="2000" dirty="0" err="1">
                <a:latin typeface="Calibri Light" panose="020F0302020204030204" pitchFamily="34" charset="0"/>
                <a:cs typeface="Calibri Light" panose="020F0302020204030204" pitchFamily="34" charset="0"/>
              </a:rPr>
              <a:t>external</a:t>
            </a:r>
            <a:r>
              <a:rPr lang="sv-SE" sz="2000" dirty="0">
                <a:latin typeface="Calibri Light" panose="020F0302020204030204" pitchFamily="34" charset="0"/>
                <a:cs typeface="Calibri Light" panose="020F0302020204030204" pitchFamily="34" charset="0"/>
              </a:rPr>
              <a:t> funds. Please make sure to read the </a:t>
            </a:r>
            <a:r>
              <a:rPr lang="sv-SE" sz="2000" dirty="0" err="1">
                <a:latin typeface="Calibri Light" panose="020F0302020204030204" pitchFamily="34" charset="0"/>
                <a:cs typeface="Calibri Light" panose="020F0302020204030204" pitchFamily="34" charset="0"/>
              </a:rPr>
              <a:t>conditions</a:t>
            </a:r>
            <a:r>
              <a:rPr lang="sv-SE" sz="2000" dirty="0">
                <a:latin typeface="Calibri Light" panose="020F0302020204030204" pitchFamily="34" charset="0"/>
                <a:cs typeface="Calibri Light" panose="020F0302020204030204" pitchFamily="34" charset="0"/>
              </a:rPr>
              <a:t> of the </a:t>
            </a:r>
            <a:r>
              <a:rPr lang="sv-SE" sz="2000" dirty="0" err="1">
                <a:latin typeface="Calibri Light" panose="020F0302020204030204" pitchFamily="34" charset="0"/>
                <a:cs typeface="Calibri Light" panose="020F0302020204030204" pitchFamily="34" charset="0"/>
              </a:rPr>
              <a:t>external</a:t>
            </a:r>
            <a:r>
              <a:rPr lang="sv-SE" sz="2000" dirty="0">
                <a:latin typeface="Calibri Light" panose="020F0302020204030204" pitchFamily="34" charset="0"/>
                <a:cs typeface="Calibri Light" panose="020F0302020204030204" pitchFamily="34" charset="0"/>
              </a:rPr>
              <a:t> </a:t>
            </a:r>
            <a:r>
              <a:rPr lang="sv-SE" sz="2000" dirty="0" err="1">
                <a:latin typeface="Calibri Light" panose="020F0302020204030204" pitchFamily="34" charset="0"/>
                <a:cs typeface="Calibri Light" panose="020F0302020204030204" pitchFamily="34" charset="0"/>
              </a:rPr>
              <a:t>scholarships</a:t>
            </a:r>
            <a:r>
              <a:rPr lang="sv-SE" sz="2000" dirty="0">
                <a:latin typeface="Calibri Light" panose="020F0302020204030204" pitchFamily="34" charset="0"/>
                <a:cs typeface="Calibri Light" panose="020F0302020204030204" pitchFamily="34" charset="0"/>
              </a:rPr>
              <a:t> </a:t>
            </a:r>
          </a:p>
          <a:p>
            <a:r>
              <a:rPr lang="sv-SE" sz="2000" dirty="0">
                <a:latin typeface="Calibri Light" panose="020F0302020204030204" pitchFamily="34" charset="0"/>
                <a:cs typeface="Calibri Light" panose="020F0302020204030204" pitchFamily="34" charset="0"/>
              </a:rPr>
              <a:t>It is your </a:t>
            </a:r>
            <a:r>
              <a:rPr lang="sv-SE" sz="2000" dirty="0" err="1">
                <a:latin typeface="Calibri Light" panose="020F0302020204030204" pitchFamily="34" charset="0"/>
                <a:cs typeface="Calibri Light" panose="020F0302020204030204" pitchFamily="34" charset="0"/>
              </a:rPr>
              <a:t>responsibility</a:t>
            </a:r>
            <a:r>
              <a:rPr lang="sv-SE" sz="2000" dirty="0">
                <a:latin typeface="Calibri Light" panose="020F0302020204030204" pitchFamily="34" charset="0"/>
                <a:cs typeface="Calibri Light" panose="020F0302020204030204" pitchFamily="34" charset="0"/>
              </a:rPr>
              <a:t> to </a:t>
            </a:r>
            <a:r>
              <a:rPr lang="sv-SE" sz="2000" dirty="0" err="1">
                <a:latin typeface="Calibri Light" panose="020F0302020204030204" pitchFamily="34" charset="0"/>
                <a:cs typeface="Calibri Light" panose="020F0302020204030204" pitchFamily="34" charset="0"/>
              </a:rPr>
              <a:t>apply</a:t>
            </a:r>
            <a:r>
              <a:rPr lang="sv-SE" sz="2000" dirty="0">
                <a:latin typeface="Calibri Light" panose="020F0302020204030204" pitchFamily="34" charset="0"/>
                <a:cs typeface="Calibri Light" panose="020F0302020204030204" pitchFamily="34" charset="0"/>
              </a:rPr>
              <a:t> for </a:t>
            </a:r>
            <a:r>
              <a:rPr lang="sv-SE" sz="2000" dirty="0" err="1">
                <a:latin typeface="Calibri Light" panose="020F0302020204030204" pitchFamily="34" charset="0"/>
                <a:cs typeface="Calibri Light" panose="020F0302020204030204" pitchFamily="34" charset="0"/>
              </a:rPr>
              <a:t>external</a:t>
            </a:r>
            <a:r>
              <a:rPr lang="sv-SE" sz="2000" dirty="0">
                <a:latin typeface="Calibri Light" panose="020F0302020204030204" pitchFamily="34" charset="0"/>
                <a:cs typeface="Calibri Light" panose="020F0302020204030204" pitchFamily="34" charset="0"/>
              </a:rPr>
              <a:t> funds </a:t>
            </a:r>
            <a:r>
              <a:rPr lang="sv-SE" sz="2000" dirty="0" err="1">
                <a:latin typeface="Calibri Light" panose="020F0302020204030204" pitchFamily="34" charset="0"/>
                <a:cs typeface="Calibri Light" panose="020F0302020204030204" pitchFamily="34" charset="0"/>
              </a:rPr>
              <a:t>but</a:t>
            </a:r>
            <a:r>
              <a:rPr lang="sv-SE" sz="2000" dirty="0">
                <a:latin typeface="Calibri Light" panose="020F0302020204030204" pitchFamily="34" charset="0"/>
                <a:cs typeface="Calibri Light" panose="020F0302020204030204" pitchFamily="34" charset="0"/>
              </a:rPr>
              <a:t> the international coordinator can assist you with </a:t>
            </a:r>
            <a:r>
              <a:rPr lang="sv-SE" sz="2000" dirty="0" err="1">
                <a:latin typeface="Calibri Light" panose="020F0302020204030204" pitchFamily="34" charset="0"/>
                <a:cs typeface="Calibri Light" panose="020F0302020204030204" pitchFamily="34" charset="0"/>
              </a:rPr>
              <a:t>supporting</a:t>
            </a:r>
            <a:r>
              <a:rPr lang="sv-SE" sz="2000" dirty="0">
                <a:latin typeface="Calibri Light" panose="020F0302020204030204" pitchFamily="34" charset="0"/>
                <a:cs typeface="Calibri Light" panose="020F0302020204030204" pitchFamily="34" charset="0"/>
              </a:rPr>
              <a:t> documents</a:t>
            </a:r>
          </a:p>
        </p:txBody>
      </p:sp>
      <p:sp>
        <p:nvSpPr>
          <p:cNvPr id="5" name="Platshållare för datum 4">
            <a:extLst>
              <a:ext uri="{FF2B5EF4-FFF2-40B4-BE49-F238E27FC236}">
                <a16:creationId xmlns:a16="http://schemas.microsoft.com/office/drawing/2014/main" id="{19C81064-731D-456C-B738-1D8B6E582FA4}"/>
              </a:ext>
            </a:extLst>
          </p:cNvPr>
          <p:cNvSpPr>
            <a:spLocks noGrp="1"/>
          </p:cNvSpPr>
          <p:nvPr>
            <p:ph type="dt" sz="half" idx="10"/>
          </p:nvPr>
        </p:nvSpPr>
        <p:spPr/>
        <p:txBody>
          <a:bodyPr/>
          <a:lstStyle/>
          <a:p>
            <a:fld id="{C957808D-D4BA-4DAC-A858-C2E60CE44E93}" type="datetime1">
              <a:rPr lang="sv-SE" altLang="sv-SE" smtClean="0"/>
              <a:t>2024-01-08</a:t>
            </a:fld>
            <a:endParaRPr lang="sv-SE" altLang="sv-SE"/>
          </a:p>
        </p:txBody>
      </p:sp>
    </p:spTree>
    <p:extLst>
      <p:ext uri="{BB962C8B-B14F-4D97-AF65-F5344CB8AC3E}">
        <p14:creationId xmlns:p14="http://schemas.microsoft.com/office/powerpoint/2010/main" val="193811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DD92C0-1D47-40EA-A543-40D023E8237E}"/>
              </a:ext>
            </a:extLst>
          </p:cNvPr>
          <p:cNvSpPr>
            <a:spLocks noGrp="1"/>
          </p:cNvSpPr>
          <p:nvPr>
            <p:ph type="title"/>
          </p:nvPr>
        </p:nvSpPr>
        <p:spPr/>
        <p:txBody>
          <a:bodyPr/>
          <a:lstStyle/>
          <a:p>
            <a:pPr algn="ctr"/>
            <a:r>
              <a:rPr lang="sv-SE" dirty="0"/>
              <a:t>EXTERNAL FUNDS</a:t>
            </a:r>
            <a:br>
              <a:rPr lang="sv-SE" dirty="0"/>
            </a:br>
            <a:endParaRPr lang="sv-SE" dirty="0"/>
          </a:p>
        </p:txBody>
      </p:sp>
      <p:sp>
        <p:nvSpPr>
          <p:cNvPr id="3" name="Platshållare för innehåll 2">
            <a:extLst>
              <a:ext uri="{FF2B5EF4-FFF2-40B4-BE49-F238E27FC236}">
                <a16:creationId xmlns:a16="http://schemas.microsoft.com/office/drawing/2014/main" id="{46170D87-C53A-4C21-9A06-03D35B5CA658}"/>
              </a:ext>
            </a:extLst>
          </p:cNvPr>
          <p:cNvSpPr>
            <a:spLocks noGrp="1"/>
          </p:cNvSpPr>
          <p:nvPr>
            <p:ph idx="1"/>
          </p:nvPr>
        </p:nvSpPr>
        <p:spPr/>
        <p:txBody>
          <a:bodyPr/>
          <a:lstStyle/>
          <a:p>
            <a:pPr marL="0" indent="0">
              <a:buNone/>
            </a:pPr>
            <a:endParaRPr lang="sv-SE" sz="1800"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EXAMPLES OF STIPENDS’ SITES:</a:t>
            </a:r>
          </a:p>
          <a:p>
            <a:r>
              <a:rPr lang="sv-SE" dirty="0">
                <a:latin typeface="Calibri Light" panose="020F0302020204030204" pitchFamily="34" charset="0"/>
                <a:cs typeface="Calibri Light" panose="020F0302020204030204" pitchFamily="34" charset="0"/>
                <a:hlinkClick r:id="rId2"/>
              </a:rPr>
              <a:t>www.stipendier.se</a:t>
            </a: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hlinkClick r:id="rId3"/>
              </a:rPr>
              <a:t>www.lansstyrelsen.se</a:t>
            </a:r>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hlinkClick r:id="rId4"/>
              </a:rPr>
              <a:t>www.vardforbundet.se</a:t>
            </a:r>
            <a:r>
              <a:rPr lang="sv-SE" dirty="0">
                <a:latin typeface="Calibri Light" panose="020F0302020204030204" pitchFamily="34" charset="0"/>
                <a:cs typeface="Calibri Light" panose="020F0302020204030204" pitchFamily="34" charset="0"/>
              </a:rPr>
              <a:t> </a:t>
            </a:r>
          </a:p>
          <a:p>
            <a:r>
              <a:rPr lang="sv-SE"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5"/>
              </a:rPr>
              <a:t>https://utbildning.ki.se/stipendier-for-studenter</a:t>
            </a:r>
            <a:endParaRPr lang="sv-SE" dirty="0">
              <a:effectLst/>
              <a:latin typeface="Calibri Light" panose="020F0302020204030204" pitchFamily="34" charset="0"/>
              <a:ea typeface="Calibri" panose="020F0502020204030204" pitchFamily="34" charset="0"/>
              <a:cs typeface="Calibri Light" panose="020F0302020204030204" pitchFamily="34" charset="0"/>
            </a:endParaRPr>
          </a:p>
          <a:p>
            <a:r>
              <a:rPr lang="sv-SE"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6"/>
              </a:rPr>
              <a:t>https://www.globalgrant.com/search</a:t>
            </a:r>
            <a:endParaRPr lang="sv-SE" dirty="0">
              <a:effectLst/>
              <a:latin typeface="Calibri Light" panose="020F0302020204030204" pitchFamily="34" charset="0"/>
              <a:ea typeface="Calibri" panose="020F0502020204030204" pitchFamily="34" charset="0"/>
              <a:cs typeface="Calibri Light" panose="020F0302020204030204" pitchFamily="34" charset="0"/>
            </a:endParaRPr>
          </a:p>
          <a:p>
            <a:r>
              <a:rPr lang="sv-SE"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7"/>
              </a:rPr>
              <a:t>https://www.studera.nu/</a:t>
            </a:r>
            <a:endParaRPr lang="sv-SE" dirty="0">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sv-SE" dirty="0">
                <a:latin typeface="Calibri Light" panose="020F0302020204030204" pitchFamily="34" charset="0"/>
                <a:cs typeface="Calibri Light" panose="020F0302020204030204" pitchFamily="34" charset="0"/>
              </a:rPr>
              <a:t>Check our online pages for an </a:t>
            </a:r>
            <a:r>
              <a:rPr lang="sv-SE" dirty="0" err="1">
                <a:latin typeface="Calibri Light" panose="020F0302020204030204" pitchFamily="34" charset="0"/>
                <a:cs typeface="Calibri Light" panose="020F0302020204030204" pitchFamily="34" charset="0"/>
              </a:rPr>
              <a:t>updated</a:t>
            </a:r>
            <a:r>
              <a:rPr lang="sv-SE" dirty="0">
                <a:latin typeface="Calibri Light" panose="020F0302020204030204" pitchFamily="34" charset="0"/>
                <a:cs typeface="Calibri Light" panose="020F0302020204030204" pitchFamily="34" charset="0"/>
              </a:rPr>
              <a:t> </a:t>
            </a:r>
            <a:r>
              <a:rPr lang="sv-SE" dirty="0" err="1">
                <a:latin typeface="Calibri Light" panose="020F0302020204030204" pitchFamily="34" charset="0"/>
                <a:cs typeface="Calibri Light" panose="020F0302020204030204" pitchFamily="34" charset="0"/>
              </a:rPr>
              <a:t>stipend</a:t>
            </a:r>
            <a:r>
              <a:rPr lang="sv-SE" dirty="0">
                <a:latin typeface="Calibri Light" panose="020F0302020204030204" pitchFamily="34" charset="0"/>
                <a:cs typeface="Calibri Light" panose="020F0302020204030204" pitchFamily="34" charset="0"/>
              </a:rPr>
              <a:t> list: </a:t>
            </a:r>
            <a:r>
              <a:rPr lang="sv-SE" dirty="0">
                <a:latin typeface="Calibri Light" panose="020F0302020204030204" pitchFamily="34" charset="0"/>
                <a:cs typeface="Calibri Light" panose="020F0302020204030204" pitchFamily="34" charset="0"/>
                <a:hlinkClick r:id="rId8"/>
              </a:rPr>
              <a:t>https://education.ki.se/scholarships</a:t>
            </a:r>
            <a:endParaRPr lang="sv-SE" dirty="0">
              <a:latin typeface="Calibri Light" panose="020F0302020204030204" pitchFamily="34" charset="0"/>
              <a:cs typeface="Calibri Light" panose="020F0302020204030204" pitchFamily="34" charset="0"/>
            </a:endParaRPr>
          </a:p>
          <a:p>
            <a:pPr marL="0" indent="0">
              <a:buNone/>
            </a:pPr>
            <a:endParaRPr lang="sv-SE" dirty="0"/>
          </a:p>
          <a:p>
            <a:endParaRPr lang="sv-SE" dirty="0"/>
          </a:p>
        </p:txBody>
      </p:sp>
      <p:sp>
        <p:nvSpPr>
          <p:cNvPr id="4" name="Platshållare för datum 3">
            <a:extLst>
              <a:ext uri="{FF2B5EF4-FFF2-40B4-BE49-F238E27FC236}">
                <a16:creationId xmlns:a16="http://schemas.microsoft.com/office/drawing/2014/main" id="{70AD7673-029F-4790-A117-B91CBE930810}"/>
              </a:ext>
            </a:extLst>
          </p:cNvPr>
          <p:cNvSpPr>
            <a:spLocks noGrp="1"/>
          </p:cNvSpPr>
          <p:nvPr>
            <p:ph type="dt" sz="half" idx="10"/>
          </p:nvPr>
        </p:nvSpPr>
        <p:spPr/>
        <p:txBody>
          <a:bodyPr/>
          <a:lstStyle/>
          <a:p>
            <a:fld id="{0A021608-85C6-42B2-9D64-84664038FEDE}" type="datetime1">
              <a:rPr lang="sv-SE" altLang="sv-SE" smtClean="0"/>
              <a:t>2024-01-08</a:t>
            </a:fld>
            <a:endParaRPr lang="sv-SE" altLang="sv-SE"/>
          </a:p>
        </p:txBody>
      </p:sp>
    </p:spTree>
    <p:extLst>
      <p:ext uri="{BB962C8B-B14F-4D97-AF65-F5344CB8AC3E}">
        <p14:creationId xmlns:p14="http://schemas.microsoft.com/office/powerpoint/2010/main" val="382807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6108-A375-12D3-70A0-D404E41DE490}"/>
              </a:ext>
            </a:extLst>
          </p:cNvPr>
          <p:cNvSpPr>
            <a:spLocks noGrp="1"/>
          </p:cNvSpPr>
          <p:nvPr>
            <p:ph type="title"/>
          </p:nvPr>
        </p:nvSpPr>
        <p:spPr/>
        <p:txBody>
          <a:bodyPr/>
          <a:lstStyle/>
          <a:p>
            <a:r>
              <a:rPr lang="sv-SE" dirty="0"/>
              <a:t>Drop-in </a:t>
            </a:r>
            <a:r>
              <a:rPr lang="sv-SE" dirty="0" err="1"/>
              <a:t>times</a:t>
            </a:r>
            <a:r>
              <a:rPr lang="sv-SE" dirty="0"/>
              <a:t> </a:t>
            </a:r>
          </a:p>
        </p:txBody>
      </p:sp>
      <p:sp>
        <p:nvSpPr>
          <p:cNvPr id="3" name="Content Placeholder 2">
            <a:extLst>
              <a:ext uri="{FF2B5EF4-FFF2-40B4-BE49-F238E27FC236}">
                <a16:creationId xmlns:a16="http://schemas.microsoft.com/office/drawing/2014/main" id="{7341888C-9169-63FE-1BD1-6F2297776EEC}"/>
              </a:ext>
            </a:extLst>
          </p:cNvPr>
          <p:cNvSpPr>
            <a:spLocks noGrp="1"/>
          </p:cNvSpPr>
          <p:nvPr>
            <p:ph idx="1"/>
          </p:nvPr>
        </p:nvSpPr>
        <p:spPr/>
        <p:txBody>
          <a:bodyPr/>
          <a:lstStyle/>
          <a:p>
            <a:pPr marL="0" indent="0">
              <a:buNone/>
            </a:pPr>
            <a:r>
              <a:rPr lang="sv-SE" dirty="0"/>
              <a:t>Do you have </a:t>
            </a:r>
            <a:r>
              <a:rPr lang="sv-SE" dirty="0" err="1"/>
              <a:t>questions</a:t>
            </a:r>
            <a:r>
              <a:rPr lang="sv-SE" dirty="0"/>
              <a:t> </a:t>
            </a:r>
            <a:r>
              <a:rPr lang="sv-SE" dirty="0" err="1"/>
              <a:t>related</a:t>
            </a:r>
            <a:r>
              <a:rPr lang="sv-SE" dirty="0"/>
              <a:t> to your application for exchange studies?</a:t>
            </a:r>
          </a:p>
          <a:p>
            <a:pPr marL="0" indent="0">
              <a:buNone/>
            </a:pPr>
            <a:r>
              <a:rPr lang="sv-SE" dirty="0"/>
              <a:t>Come to my drop-in </a:t>
            </a:r>
            <a:r>
              <a:rPr lang="sv-SE" dirty="0" err="1"/>
              <a:t>times</a:t>
            </a:r>
            <a:r>
              <a:rPr lang="sv-SE" dirty="0"/>
              <a:t> or </a:t>
            </a:r>
            <a:r>
              <a:rPr lang="sv-SE" dirty="0" err="1"/>
              <a:t>book</a:t>
            </a:r>
            <a:r>
              <a:rPr lang="sv-SE" dirty="0"/>
              <a:t> a </a:t>
            </a:r>
            <a:r>
              <a:rPr lang="sv-SE" dirty="0" err="1"/>
              <a:t>separate</a:t>
            </a:r>
            <a:r>
              <a:rPr lang="sv-SE" dirty="0"/>
              <a:t> </a:t>
            </a:r>
            <a:r>
              <a:rPr lang="sv-SE" dirty="0" err="1"/>
              <a:t>appointment</a:t>
            </a:r>
            <a:r>
              <a:rPr lang="sv-SE" dirty="0"/>
              <a:t> with me!</a:t>
            </a:r>
          </a:p>
          <a:p>
            <a:endParaRPr lang="sv-SE" dirty="0"/>
          </a:p>
          <a:p>
            <a:r>
              <a:rPr lang="sv-SE" dirty="0"/>
              <a:t>Wednesday 17 January 11am-2pm</a:t>
            </a:r>
          </a:p>
          <a:p>
            <a:r>
              <a:rPr lang="sv-SE" dirty="0"/>
              <a:t>Wednesday 24 January 11am-2pm</a:t>
            </a:r>
          </a:p>
          <a:p>
            <a:endParaRPr lang="sv-SE" dirty="0"/>
          </a:p>
          <a:p>
            <a:pPr marL="0" indent="0">
              <a:buNone/>
            </a:pPr>
            <a:r>
              <a:rPr lang="sv-SE" dirty="0"/>
              <a:t>Application deadline: Friday January 26th 11am!</a:t>
            </a:r>
          </a:p>
        </p:txBody>
      </p:sp>
      <p:sp>
        <p:nvSpPr>
          <p:cNvPr id="4" name="Date Placeholder 3">
            <a:extLst>
              <a:ext uri="{FF2B5EF4-FFF2-40B4-BE49-F238E27FC236}">
                <a16:creationId xmlns:a16="http://schemas.microsoft.com/office/drawing/2014/main" id="{A7D329F9-828C-96B5-09DB-61941C4E8773}"/>
              </a:ext>
            </a:extLst>
          </p:cNvPr>
          <p:cNvSpPr>
            <a:spLocks noGrp="1"/>
          </p:cNvSpPr>
          <p:nvPr>
            <p:ph type="dt" sz="half" idx="10"/>
          </p:nvPr>
        </p:nvSpPr>
        <p:spPr/>
        <p:txBody>
          <a:bodyPr/>
          <a:lstStyle/>
          <a:p>
            <a:fld id="{70131B79-87EF-4BD7-9C46-8354337AC66F}" type="datetime1">
              <a:rPr lang="sv-SE" altLang="sv-SE" smtClean="0"/>
              <a:t>2024-01-09</a:t>
            </a:fld>
            <a:endParaRPr lang="sv-SE" altLang="sv-SE"/>
          </a:p>
        </p:txBody>
      </p:sp>
    </p:spTree>
    <p:extLst>
      <p:ext uri="{BB962C8B-B14F-4D97-AF65-F5344CB8AC3E}">
        <p14:creationId xmlns:p14="http://schemas.microsoft.com/office/powerpoint/2010/main" val="1964894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74FB2-1693-4227-B84D-B774612EBFB1}"/>
              </a:ext>
            </a:extLst>
          </p:cNvPr>
          <p:cNvSpPr>
            <a:spLocks noGrp="1"/>
          </p:cNvSpPr>
          <p:nvPr>
            <p:ph type="ctrTitle"/>
          </p:nvPr>
        </p:nvSpPr>
        <p:spPr>
          <a:xfrm>
            <a:off x="219723" y="3605829"/>
            <a:ext cx="5339056" cy="2288789"/>
          </a:xfrm>
        </p:spPr>
        <p:txBody>
          <a:bodyPr anchor="t">
            <a:normAutofit fontScale="90000"/>
          </a:bodyPr>
          <a:lstStyle/>
          <a:p>
            <a:pPr algn="l"/>
            <a:br>
              <a:rPr lang="sv-SE" sz="825" dirty="0"/>
            </a:br>
            <a:r>
              <a:rPr lang="sv-SE" sz="1200" dirty="0"/>
              <a:t>Email: giulia.grillo.mikrut@ki.se</a:t>
            </a:r>
            <a:br>
              <a:rPr lang="sv-SE" sz="1200" dirty="0"/>
            </a:br>
            <a:r>
              <a:rPr lang="sv-SE" sz="1200" dirty="0" err="1"/>
              <a:t>Phone</a:t>
            </a:r>
            <a:r>
              <a:rPr lang="sv-SE" sz="1200" dirty="0"/>
              <a:t>: +46 (0)8 524 867 90</a:t>
            </a:r>
            <a:br>
              <a:rPr lang="sv-SE" sz="1200" dirty="0"/>
            </a:br>
            <a:br>
              <a:rPr lang="sv-SE" sz="1200" dirty="0"/>
            </a:br>
            <a:r>
              <a:rPr lang="sv-SE" sz="1050" dirty="0" err="1"/>
              <a:t>Visiting</a:t>
            </a:r>
            <a:r>
              <a:rPr lang="sv-SE" sz="1050" dirty="0"/>
              <a:t> </a:t>
            </a:r>
            <a:r>
              <a:rPr lang="sv-SE" sz="1050" dirty="0" err="1"/>
              <a:t>address</a:t>
            </a:r>
            <a:r>
              <a:rPr lang="sv-SE" sz="1050" dirty="0"/>
              <a:t>:                                   </a:t>
            </a:r>
            <a:br>
              <a:rPr lang="sv-SE" sz="1050" dirty="0"/>
            </a:br>
            <a:r>
              <a:rPr lang="sv-SE" sz="1050" dirty="0"/>
              <a:t>SOLNA 		Berzelius väg 3, 5th floor</a:t>
            </a:r>
            <a:br>
              <a:rPr lang="sv-SE" sz="1050" dirty="0"/>
            </a:br>
            <a:r>
              <a:rPr lang="sv-SE" sz="1050" dirty="0"/>
              <a:t>FLEMINGSBERG 	Alfred Nobels </a:t>
            </a:r>
            <a:r>
              <a:rPr lang="sv-SE" sz="1050" dirty="0" err="1"/>
              <a:t>allè</a:t>
            </a:r>
            <a:r>
              <a:rPr lang="sv-SE" sz="1050" dirty="0"/>
              <a:t> 10, 4th floor  (by </a:t>
            </a:r>
            <a:r>
              <a:rPr lang="sv-SE" sz="1050" dirty="0" err="1"/>
              <a:t>appointment</a:t>
            </a:r>
            <a:r>
              <a:rPr lang="sv-SE" sz="1050" dirty="0"/>
              <a:t> </a:t>
            </a:r>
            <a:r>
              <a:rPr lang="sv-SE" sz="1050" dirty="0" err="1"/>
              <a:t>only</a:t>
            </a:r>
            <a:r>
              <a:rPr lang="sv-SE" sz="1050" dirty="0"/>
              <a:t>)</a:t>
            </a:r>
            <a:br>
              <a:rPr lang="sv-SE" sz="1050" dirty="0"/>
            </a:br>
            <a:br>
              <a:rPr lang="sv-SE" sz="1050" dirty="0"/>
            </a:br>
            <a:br>
              <a:rPr lang="sv-SE" sz="1050" dirty="0"/>
            </a:br>
            <a:r>
              <a:rPr lang="sv-SE" sz="1050" dirty="0" err="1"/>
              <a:t>Languages</a:t>
            </a:r>
            <a:r>
              <a:rPr lang="sv-SE" sz="1050" dirty="0"/>
              <a:t> </a:t>
            </a:r>
            <a:r>
              <a:rPr lang="sv-SE" sz="1050" dirty="0" err="1"/>
              <a:t>spoken</a:t>
            </a:r>
            <a:r>
              <a:rPr lang="sv-SE" sz="1050" dirty="0"/>
              <a:t>:</a:t>
            </a:r>
            <a:br>
              <a:rPr lang="sv-SE" sz="1200" dirty="0">
                <a:solidFill>
                  <a:srgbClr val="000000"/>
                </a:solidFill>
              </a:rPr>
            </a:br>
            <a:r>
              <a:rPr lang="sv-SE" sz="1200" dirty="0">
                <a:solidFill>
                  <a:srgbClr val="000000"/>
                </a:solidFill>
              </a:rPr>
              <a:t>                                         </a:t>
            </a:r>
            <a:br>
              <a:rPr lang="sv-SE" sz="1200" dirty="0">
                <a:solidFill>
                  <a:srgbClr val="000000"/>
                </a:solidFill>
              </a:rPr>
            </a:br>
            <a:br>
              <a:rPr lang="sv-SE" sz="1200" dirty="0">
                <a:solidFill>
                  <a:srgbClr val="000000"/>
                </a:solidFill>
              </a:rPr>
            </a:br>
            <a:endParaRPr lang="sv-SE" sz="825" b="0" dirty="0">
              <a:solidFill>
                <a:srgbClr val="000000"/>
              </a:solidFill>
            </a:endParaRPr>
          </a:p>
        </p:txBody>
      </p:sp>
      <p:sp>
        <p:nvSpPr>
          <p:cNvPr id="3" name="Underrubrik 2">
            <a:extLst>
              <a:ext uri="{FF2B5EF4-FFF2-40B4-BE49-F238E27FC236}">
                <a16:creationId xmlns:a16="http://schemas.microsoft.com/office/drawing/2014/main" id="{292CCD32-9C5C-4285-8237-899C7EC479A4}"/>
              </a:ext>
            </a:extLst>
          </p:cNvPr>
          <p:cNvSpPr>
            <a:spLocks noGrp="1"/>
          </p:cNvSpPr>
          <p:nvPr>
            <p:ph type="subTitle" idx="1"/>
          </p:nvPr>
        </p:nvSpPr>
        <p:spPr>
          <a:xfrm>
            <a:off x="268484" y="3149315"/>
            <a:ext cx="2620767" cy="444428"/>
          </a:xfrm>
        </p:spPr>
        <p:txBody>
          <a:bodyPr anchor="b">
            <a:normAutofit fontScale="92500"/>
          </a:bodyPr>
          <a:lstStyle/>
          <a:p>
            <a:pPr algn="l"/>
            <a:r>
              <a:rPr lang="sv-SE" sz="1300" dirty="0"/>
              <a:t>INTERNATIONAL COORDINATOR </a:t>
            </a:r>
          </a:p>
          <a:p>
            <a:pPr algn="l"/>
            <a:endParaRPr lang="sv-SE" sz="1350" dirty="0">
              <a:solidFill>
                <a:srgbClr val="000000"/>
              </a:solidFill>
            </a:endParaRPr>
          </a:p>
        </p:txBody>
      </p:sp>
      <p:pic>
        <p:nvPicPr>
          <p:cNvPr id="5" name="Bildobjekt 4" descr="Barnhänder på en jordglob">
            <a:extLst>
              <a:ext uri="{FF2B5EF4-FFF2-40B4-BE49-F238E27FC236}">
                <a16:creationId xmlns:a16="http://schemas.microsoft.com/office/drawing/2014/main" id="{17487DCF-8DAC-40E3-B061-68305EEC43C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1704" r="-3" b="-3"/>
          <a:stretch/>
        </p:blipFill>
        <p:spPr>
          <a:xfrm>
            <a:off x="2510878" y="857251"/>
            <a:ext cx="3047901" cy="2304150"/>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pic>
        <p:nvPicPr>
          <p:cNvPr id="6" name="Bildobjekt 5" descr="En bild som visar person, vägg, inomhus, leende&#10;&#10;Automatiskt genererad beskrivning">
            <a:extLst>
              <a:ext uri="{FF2B5EF4-FFF2-40B4-BE49-F238E27FC236}">
                <a16:creationId xmlns:a16="http://schemas.microsoft.com/office/drawing/2014/main" id="{BCAFBA2E-7B74-4A91-B61E-0000610CEC9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241" b="3782"/>
          <a:stretch/>
        </p:blipFill>
        <p:spPr>
          <a:xfrm>
            <a:off x="5880576" y="2042120"/>
            <a:ext cx="3263424" cy="3965736"/>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pic>
        <p:nvPicPr>
          <p:cNvPr id="7" name="Bildobjekt 6">
            <a:extLst>
              <a:ext uri="{FF2B5EF4-FFF2-40B4-BE49-F238E27FC236}">
                <a16:creationId xmlns:a16="http://schemas.microsoft.com/office/drawing/2014/main" id="{F99B68E4-5DBF-4CFC-ACB8-FAEA56B4A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91" y="5403751"/>
            <a:ext cx="722540" cy="490868"/>
          </a:xfrm>
          <a:prstGeom prst="rect">
            <a:avLst/>
          </a:prstGeom>
        </p:spPr>
      </p:pic>
      <p:pic>
        <p:nvPicPr>
          <p:cNvPr id="9" name="Bildobjekt 8">
            <a:extLst>
              <a:ext uri="{FF2B5EF4-FFF2-40B4-BE49-F238E27FC236}">
                <a16:creationId xmlns:a16="http://schemas.microsoft.com/office/drawing/2014/main" id="{70750BE8-0B2D-4DD5-BF81-AA9934536F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39" y="5391664"/>
            <a:ext cx="780481" cy="490868"/>
          </a:xfrm>
          <a:prstGeom prst="rect">
            <a:avLst/>
          </a:prstGeom>
        </p:spPr>
      </p:pic>
      <p:pic>
        <p:nvPicPr>
          <p:cNvPr id="12" name="Bildobjekt 11">
            <a:extLst>
              <a:ext uri="{FF2B5EF4-FFF2-40B4-BE49-F238E27FC236}">
                <a16:creationId xmlns:a16="http://schemas.microsoft.com/office/drawing/2014/main" id="{EA859361-6A34-4D68-90F6-0FA4AFEF12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9238" y="5411825"/>
            <a:ext cx="923279" cy="474736"/>
          </a:xfrm>
          <a:prstGeom prst="rect">
            <a:avLst/>
          </a:prstGeom>
        </p:spPr>
      </p:pic>
      <p:pic>
        <p:nvPicPr>
          <p:cNvPr id="16" name="Bildobjekt 15">
            <a:extLst>
              <a:ext uri="{FF2B5EF4-FFF2-40B4-BE49-F238E27FC236}">
                <a16:creationId xmlns:a16="http://schemas.microsoft.com/office/drawing/2014/main" id="{A236AE4A-E68F-4912-A39B-6357E71E25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4978" y="5409845"/>
            <a:ext cx="786482" cy="474386"/>
          </a:xfrm>
          <a:prstGeom prst="rect">
            <a:avLst/>
          </a:prstGeom>
        </p:spPr>
      </p:pic>
      <p:pic>
        <p:nvPicPr>
          <p:cNvPr id="25" name="Bildobjekt 24" descr="En bild som visar text, skärmbild&#10;&#10;Automatiskt genererad beskrivning">
            <a:extLst>
              <a:ext uri="{FF2B5EF4-FFF2-40B4-BE49-F238E27FC236}">
                <a16:creationId xmlns:a16="http://schemas.microsoft.com/office/drawing/2014/main" id="{B6FED2AA-F47A-4BD6-BAAA-CF584E3EE5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7792" y="5411992"/>
            <a:ext cx="731584" cy="474386"/>
          </a:xfrm>
          <a:prstGeom prst="rect">
            <a:avLst/>
          </a:prstGeom>
        </p:spPr>
      </p:pic>
      <p:pic>
        <p:nvPicPr>
          <p:cNvPr id="27" name="Bildobjekt 26">
            <a:extLst>
              <a:ext uri="{FF2B5EF4-FFF2-40B4-BE49-F238E27FC236}">
                <a16:creationId xmlns:a16="http://schemas.microsoft.com/office/drawing/2014/main" id="{70073993-C49B-4616-951C-BF2880A0DD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7913" y="5391664"/>
            <a:ext cx="731583" cy="490868"/>
          </a:xfrm>
          <a:prstGeom prst="rect">
            <a:avLst/>
          </a:prstGeom>
        </p:spPr>
      </p:pic>
    </p:spTree>
    <p:extLst>
      <p:ext uri="{BB962C8B-B14F-4D97-AF65-F5344CB8AC3E}">
        <p14:creationId xmlns:p14="http://schemas.microsoft.com/office/powerpoint/2010/main" val="3562868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74FB2-1693-4227-B84D-B774612EBFB1}"/>
              </a:ext>
            </a:extLst>
          </p:cNvPr>
          <p:cNvSpPr>
            <a:spLocks noGrp="1"/>
          </p:cNvSpPr>
          <p:nvPr>
            <p:ph type="ctrTitle"/>
          </p:nvPr>
        </p:nvSpPr>
        <p:spPr>
          <a:xfrm>
            <a:off x="630560" y="5215880"/>
            <a:ext cx="7772400" cy="749027"/>
          </a:xfrm>
        </p:spPr>
        <p:txBody>
          <a:bodyPr/>
          <a:lstStyle/>
          <a:p>
            <a:pPr algn="ctr"/>
            <a:r>
              <a:rPr lang="sv-SE" sz="4000" b="0" dirty="0" err="1"/>
              <a:t>Thank</a:t>
            </a:r>
            <a:r>
              <a:rPr lang="sv-SE" sz="4000" b="0" dirty="0"/>
              <a:t> </a:t>
            </a:r>
            <a:r>
              <a:rPr lang="sv-SE" sz="4000" b="0" dirty="0" err="1"/>
              <a:t>you</a:t>
            </a:r>
            <a:r>
              <a:rPr lang="sv-SE" sz="4000" b="0" dirty="0"/>
              <a:t> for </a:t>
            </a:r>
            <a:r>
              <a:rPr lang="sv-SE" sz="4000" b="0" dirty="0" err="1"/>
              <a:t>your</a:t>
            </a:r>
            <a:r>
              <a:rPr lang="sv-SE" sz="4000" b="0" dirty="0"/>
              <a:t> attention!</a:t>
            </a:r>
            <a:br>
              <a:rPr lang="sv-SE" b="0" dirty="0"/>
            </a:br>
            <a:endParaRPr lang="sv-SE" b="0" dirty="0"/>
          </a:p>
        </p:txBody>
      </p:sp>
      <p:sp>
        <p:nvSpPr>
          <p:cNvPr id="3" name="Underrubrik 2">
            <a:extLst>
              <a:ext uri="{FF2B5EF4-FFF2-40B4-BE49-F238E27FC236}">
                <a16:creationId xmlns:a16="http://schemas.microsoft.com/office/drawing/2014/main" id="{292CCD32-9C5C-4285-8237-899C7EC479A4}"/>
              </a:ext>
            </a:extLst>
          </p:cNvPr>
          <p:cNvSpPr>
            <a:spLocks noGrp="1"/>
          </p:cNvSpPr>
          <p:nvPr>
            <p:ph type="subTitle" idx="1"/>
          </p:nvPr>
        </p:nvSpPr>
        <p:spPr>
          <a:xfrm>
            <a:off x="630560" y="1269960"/>
            <a:ext cx="5292080" cy="3527192"/>
          </a:xfrm>
        </p:spPr>
        <p:txBody>
          <a:bodyPr/>
          <a:lstStyle/>
          <a:p>
            <a:endParaRPr lang="sv-SE" dirty="0"/>
          </a:p>
        </p:txBody>
      </p:sp>
      <p:pic>
        <p:nvPicPr>
          <p:cNvPr id="5" name="Bildobjekt 4" descr="Barnhänder på en jordglob">
            <a:extLst>
              <a:ext uri="{FF2B5EF4-FFF2-40B4-BE49-F238E27FC236}">
                <a16:creationId xmlns:a16="http://schemas.microsoft.com/office/drawing/2014/main" id="{17487DCF-8DAC-40E3-B061-68305EEC4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60" y="1269960"/>
            <a:ext cx="5292080" cy="3527192"/>
          </a:xfrm>
          <a:prstGeom prst="rect">
            <a:avLst/>
          </a:prstGeom>
        </p:spPr>
      </p:pic>
    </p:spTree>
    <p:extLst>
      <p:ext uri="{BB962C8B-B14F-4D97-AF65-F5344CB8AC3E}">
        <p14:creationId xmlns:p14="http://schemas.microsoft.com/office/powerpoint/2010/main" val="201973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1334AF-EC5F-47C8-BBE2-A5693B09A735}"/>
              </a:ext>
            </a:extLst>
          </p:cNvPr>
          <p:cNvSpPr>
            <a:spLocks noGrp="1"/>
          </p:cNvSpPr>
          <p:nvPr>
            <p:ph type="title"/>
          </p:nvPr>
        </p:nvSpPr>
        <p:spPr/>
        <p:txBody>
          <a:bodyPr/>
          <a:lstStyle/>
          <a:p>
            <a:r>
              <a:rPr lang="sv-SE" dirty="0"/>
              <a:t>Study abroad</a:t>
            </a:r>
            <a:br>
              <a:rPr lang="sv-SE" dirty="0"/>
            </a:br>
            <a:endParaRPr lang="sv-SE" dirty="0"/>
          </a:p>
        </p:txBody>
      </p:sp>
      <p:sp>
        <p:nvSpPr>
          <p:cNvPr id="4" name="Platshållare för datum 3">
            <a:extLst>
              <a:ext uri="{FF2B5EF4-FFF2-40B4-BE49-F238E27FC236}">
                <a16:creationId xmlns:a16="http://schemas.microsoft.com/office/drawing/2014/main" id="{1A1F7634-18A3-4956-A11C-E0DB4EB11342}"/>
              </a:ext>
            </a:extLst>
          </p:cNvPr>
          <p:cNvSpPr>
            <a:spLocks noGrp="1"/>
          </p:cNvSpPr>
          <p:nvPr>
            <p:ph type="dt" sz="half" idx="10"/>
          </p:nvPr>
        </p:nvSpPr>
        <p:spPr/>
        <p:txBody>
          <a:bodyPr/>
          <a:lstStyle/>
          <a:p>
            <a:fld id="{2B20FB66-C804-44BE-A2C4-49F7B95DB7AB}" type="datetime1">
              <a:rPr lang="sv-SE" altLang="sv-SE" smtClean="0"/>
              <a:t>2024-01-08</a:t>
            </a:fld>
            <a:endParaRPr lang="sv-SE" altLang="sv-SE"/>
          </a:p>
        </p:txBody>
      </p:sp>
      <p:sp>
        <p:nvSpPr>
          <p:cNvPr id="3" name="Pil: höger 2">
            <a:extLst>
              <a:ext uri="{FF2B5EF4-FFF2-40B4-BE49-F238E27FC236}">
                <a16:creationId xmlns:a16="http://schemas.microsoft.com/office/drawing/2014/main" id="{5FD5B223-F50A-CF32-E965-5B4E431BD46B}"/>
              </a:ext>
            </a:extLst>
          </p:cNvPr>
          <p:cNvSpPr/>
          <p:nvPr/>
        </p:nvSpPr>
        <p:spPr bwMode="auto">
          <a:xfrm>
            <a:off x="287722" y="3717143"/>
            <a:ext cx="504056" cy="36004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pic>
        <p:nvPicPr>
          <p:cNvPr id="8" name="Platshållare för innehåll 7">
            <a:extLst>
              <a:ext uri="{FF2B5EF4-FFF2-40B4-BE49-F238E27FC236}">
                <a16:creationId xmlns:a16="http://schemas.microsoft.com/office/drawing/2014/main" id="{460E2F62-D692-AEBE-5EFB-6460ABCD0FB7}"/>
              </a:ext>
            </a:extLst>
          </p:cNvPr>
          <p:cNvPicPr>
            <a:picLocks noGrp="1" noChangeAspect="1"/>
          </p:cNvPicPr>
          <p:nvPr>
            <p:ph idx="1"/>
          </p:nvPr>
        </p:nvPicPr>
        <p:blipFill>
          <a:blip r:embed="rId2"/>
          <a:stretch>
            <a:fillRect/>
          </a:stretch>
        </p:blipFill>
        <p:spPr>
          <a:xfrm>
            <a:off x="831850" y="1909080"/>
            <a:ext cx="6102826" cy="3608152"/>
          </a:xfrm>
        </p:spPr>
      </p:pic>
      <p:pic>
        <p:nvPicPr>
          <p:cNvPr id="6" name="Picture 5">
            <a:extLst>
              <a:ext uri="{FF2B5EF4-FFF2-40B4-BE49-F238E27FC236}">
                <a16:creationId xmlns:a16="http://schemas.microsoft.com/office/drawing/2014/main" id="{E5F15F26-1203-DF70-A2A7-8542C348B215}"/>
              </a:ext>
            </a:extLst>
          </p:cNvPr>
          <p:cNvPicPr>
            <a:picLocks noChangeAspect="1"/>
          </p:cNvPicPr>
          <p:nvPr/>
        </p:nvPicPr>
        <p:blipFill>
          <a:blip r:embed="rId3"/>
          <a:stretch>
            <a:fillRect/>
          </a:stretch>
        </p:blipFill>
        <p:spPr>
          <a:xfrm>
            <a:off x="6948264" y="2708920"/>
            <a:ext cx="1711077" cy="1711077"/>
          </a:xfrm>
          <a:prstGeom prst="rect">
            <a:avLst/>
          </a:prstGeom>
        </p:spPr>
      </p:pic>
    </p:spTree>
    <p:extLst>
      <p:ext uri="{BB962C8B-B14F-4D97-AF65-F5344CB8AC3E}">
        <p14:creationId xmlns:p14="http://schemas.microsoft.com/office/powerpoint/2010/main" val="337727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2BB658-96A8-4E12-B049-32D217E642DB}"/>
              </a:ext>
            </a:extLst>
          </p:cNvPr>
          <p:cNvSpPr>
            <a:spLocks noGrp="1"/>
          </p:cNvSpPr>
          <p:nvPr>
            <p:ph type="title"/>
          </p:nvPr>
        </p:nvSpPr>
        <p:spPr/>
        <p:txBody>
          <a:bodyPr/>
          <a:lstStyle/>
          <a:p>
            <a:r>
              <a:rPr lang="sv-SE" dirty="0"/>
              <a:t>TRAVEL REPORTS</a:t>
            </a:r>
            <a:br>
              <a:rPr lang="sv-SE" dirty="0"/>
            </a:br>
            <a:br>
              <a:rPr lang="sv-SE" dirty="0"/>
            </a:br>
            <a:br>
              <a:rPr lang="sv-SE" dirty="0"/>
            </a:br>
            <a:endParaRPr lang="sv-SE" dirty="0"/>
          </a:p>
        </p:txBody>
      </p:sp>
      <p:sp>
        <p:nvSpPr>
          <p:cNvPr id="3" name="Platshållare för innehåll 2">
            <a:extLst>
              <a:ext uri="{FF2B5EF4-FFF2-40B4-BE49-F238E27FC236}">
                <a16:creationId xmlns:a16="http://schemas.microsoft.com/office/drawing/2014/main" id="{771824FD-E1F5-4E9B-83FB-356992A932AB}"/>
              </a:ext>
            </a:extLst>
          </p:cNvPr>
          <p:cNvSpPr>
            <a:spLocks noGrp="1"/>
          </p:cNvSpPr>
          <p:nvPr>
            <p:ph idx="1"/>
          </p:nvPr>
        </p:nvSpPr>
        <p:spPr/>
        <p:txBody>
          <a:bodyPr/>
          <a:lstStyle/>
          <a:p>
            <a:pPr marL="0" indent="0">
              <a:buNone/>
            </a:pPr>
            <a:endParaRPr lang="sv-SE" sz="1600" dirty="0"/>
          </a:p>
          <a:p>
            <a:pPr marL="0" indent="0">
              <a:buNone/>
            </a:pPr>
            <a:endParaRPr lang="sv-SE" dirty="0"/>
          </a:p>
        </p:txBody>
      </p:sp>
      <p:sp>
        <p:nvSpPr>
          <p:cNvPr id="4" name="Platshållare för datum 3">
            <a:extLst>
              <a:ext uri="{FF2B5EF4-FFF2-40B4-BE49-F238E27FC236}">
                <a16:creationId xmlns:a16="http://schemas.microsoft.com/office/drawing/2014/main" id="{E2DB7B74-7E91-4205-A2F6-C40177F000A3}"/>
              </a:ext>
            </a:extLst>
          </p:cNvPr>
          <p:cNvSpPr>
            <a:spLocks noGrp="1"/>
          </p:cNvSpPr>
          <p:nvPr>
            <p:ph type="dt" sz="half" idx="10"/>
          </p:nvPr>
        </p:nvSpPr>
        <p:spPr/>
        <p:txBody>
          <a:bodyPr/>
          <a:lstStyle/>
          <a:p>
            <a:fld id="{BA9ECB1F-E17B-410B-8376-58EDD3E14886}" type="datetime1">
              <a:rPr lang="sv-SE" altLang="sv-SE" smtClean="0"/>
              <a:t>2024-01-08</a:t>
            </a:fld>
            <a:endParaRPr lang="sv-SE" altLang="sv-SE"/>
          </a:p>
        </p:txBody>
      </p:sp>
      <p:pic>
        <p:nvPicPr>
          <p:cNvPr id="6" name="Bildobjekt 5" descr="En bild som visar text&#10;&#10;Automatiskt genererad beskrivning">
            <a:extLst>
              <a:ext uri="{FF2B5EF4-FFF2-40B4-BE49-F238E27FC236}">
                <a16:creationId xmlns:a16="http://schemas.microsoft.com/office/drawing/2014/main" id="{D606CD7C-C1E3-4DDD-8C94-77639332F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67" y="2564904"/>
            <a:ext cx="7887383" cy="2309060"/>
          </a:xfrm>
          <a:prstGeom prst="rect">
            <a:avLst/>
          </a:prstGeom>
        </p:spPr>
      </p:pic>
      <p:pic>
        <p:nvPicPr>
          <p:cNvPr id="7" name="Picture 6">
            <a:extLst>
              <a:ext uri="{FF2B5EF4-FFF2-40B4-BE49-F238E27FC236}">
                <a16:creationId xmlns:a16="http://schemas.microsoft.com/office/drawing/2014/main" id="{F832EF9E-98FE-D225-E35D-9408B7383F31}"/>
              </a:ext>
            </a:extLst>
          </p:cNvPr>
          <p:cNvPicPr>
            <a:picLocks noChangeAspect="1"/>
          </p:cNvPicPr>
          <p:nvPr/>
        </p:nvPicPr>
        <p:blipFill>
          <a:blip r:embed="rId3"/>
          <a:stretch>
            <a:fillRect/>
          </a:stretch>
        </p:blipFill>
        <p:spPr>
          <a:xfrm>
            <a:off x="6156176" y="1301365"/>
            <a:ext cx="1639069" cy="1639069"/>
          </a:xfrm>
          <a:prstGeom prst="rect">
            <a:avLst/>
          </a:prstGeom>
        </p:spPr>
      </p:pic>
    </p:spTree>
    <p:extLst>
      <p:ext uri="{BB962C8B-B14F-4D97-AF65-F5344CB8AC3E}">
        <p14:creationId xmlns:p14="http://schemas.microsoft.com/office/powerpoint/2010/main" val="18483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FEA1520-7849-4C65-9B78-9AE663F22B4B}"/>
              </a:ext>
            </a:extLst>
          </p:cNvPr>
          <p:cNvSpPr>
            <a:spLocks noGrp="1"/>
          </p:cNvSpPr>
          <p:nvPr>
            <p:ph type="dt" sz="half" idx="10"/>
          </p:nvPr>
        </p:nvSpPr>
        <p:spPr/>
        <p:txBody>
          <a:bodyPr/>
          <a:lstStyle/>
          <a:p>
            <a:fld id="{AA6880FC-7F0C-42AC-A322-2A9CCDB8F9A7}" type="datetime1">
              <a:rPr lang="sv-SE" altLang="sv-SE" smtClean="0"/>
              <a:t>2024-01-08</a:t>
            </a:fld>
            <a:endParaRPr lang="sv-SE" altLang="sv-SE"/>
          </a:p>
        </p:txBody>
      </p:sp>
      <p:pic>
        <p:nvPicPr>
          <p:cNvPr id="4" name="Bildobjekt 3" descr="En bild som visar text, handbeklädnad&#10;&#10;Automatiskt genererad beskrivning">
            <a:extLst>
              <a:ext uri="{FF2B5EF4-FFF2-40B4-BE49-F238E27FC236}">
                <a16:creationId xmlns:a16="http://schemas.microsoft.com/office/drawing/2014/main" id="{1CAB8840-AA94-4A5E-9F6B-B09C14635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09" y="908720"/>
            <a:ext cx="6232123" cy="5156977"/>
          </a:xfrm>
          <a:prstGeom prst="rect">
            <a:avLst/>
          </a:prstGeom>
        </p:spPr>
      </p:pic>
    </p:spTree>
    <p:extLst>
      <p:ext uri="{BB962C8B-B14F-4D97-AF65-F5344CB8AC3E}">
        <p14:creationId xmlns:p14="http://schemas.microsoft.com/office/powerpoint/2010/main" val="140913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FE9C61B-B692-4703-9F04-E996CB4D05EF}" type="datetime1">
              <a:rPr lang="sv-SE" altLang="sv-SE" smtClean="0"/>
              <a:t>2024-01-08</a:t>
            </a:fld>
            <a:endParaRPr lang="sv-SE" altLang="sv-SE" dirty="0"/>
          </a:p>
        </p:txBody>
      </p:sp>
      <p:sp>
        <p:nvSpPr>
          <p:cNvPr id="16386" name="Rectangle 2"/>
          <p:cNvSpPr>
            <a:spLocks noGrp="1" noChangeArrowheads="1"/>
          </p:cNvSpPr>
          <p:nvPr>
            <p:ph type="title"/>
          </p:nvPr>
        </p:nvSpPr>
        <p:spPr/>
        <p:txBody>
          <a:bodyPr/>
          <a:lstStyle/>
          <a:p>
            <a:pPr algn="ctr"/>
            <a:r>
              <a:rPr lang="sv-SE" altLang="sv-SE" dirty="0" err="1"/>
              <a:t>Where</a:t>
            </a:r>
            <a:r>
              <a:rPr lang="sv-SE" altLang="sv-SE" dirty="0"/>
              <a:t> </a:t>
            </a:r>
            <a:r>
              <a:rPr lang="sv-SE" altLang="sv-SE" dirty="0" err="1"/>
              <a:t>can</a:t>
            </a:r>
            <a:r>
              <a:rPr lang="sv-SE" altLang="sv-SE" dirty="0"/>
              <a:t> you go?</a:t>
            </a:r>
          </a:p>
        </p:txBody>
      </p:sp>
      <p:sp>
        <p:nvSpPr>
          <p:cNvPr id="16387" name="Rectangle 3"/>
          <p:cNvSpPr>
            <a:spLocks noGrp="1" noChangeArrowheads="1"/>
          </p:cNvSpPr>
          <p:nvPr>
            <p:ph type="body" idx="1"/>
          </p:nvPr>
        </p:nvSpPr>
        <p:spPr/>
        <p:txBody>
          <a:bodyPr/>
          <a:lstStyle/>
          <a:p>
            <a:pPr marL="0" indent="0" algn="ctr">
              <a:buNone/>
            </a:pPr>
            <a:endParaRPr lang="sv-SE" altLang="sv-SE" dirty="0"/>
          </a:p>
        </p:txBody>
      </p:sp>
      <p:pic>
        <p:nvPicPr>
          <p:cNvPr id="7" name="Picture 2" descr="Bildresultat fÃ¶r free picture of the world">
            <a:extLst>
              <a:ext uri="{FF2B5EF4-FFF2-40B4-BE49-F238E27FC236}">
                <a16:creationId xmlns:a16="http://schemas.microsoft.com/office/drawing/2014/main" id="{3F06B287-CA52-4766-BDA7-A8B93EDD63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6240" y="2112556"/>
            <a:ext cx="6184717" cy="4123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59A6E-93EE-F126-A71C-FF90BE296D5D}"/>
              </a:ext>
            </a:extLst>
          </p:cNvPr>
          <p:cNvSpPr>
            <a:spLocks noGrp="1"/>
          </p:cNvSpPr>
          <p:nvPr>
            <p:ph type="dt" sz="half" idx="10"/>
          </p:nvPr>
        </p:nvSpPr>
        <p:spPr/>
        <p:txBody>
          <a:bodyPr/>
          <a:lstStyle/>
          <a:p>
            <a:fld id="{AA6880FC-7F0C-42AC-A322-2A9CCDB8F9A7}" type="datetime1">
              <a:rPr lang="sv-SE" altLang="sv-SE" smtClean="0"/>
              <a:t>2024-01-08</a:t>
            </a:fld>
            <a:endParaRPr lang="sv-SE" altLang="sv-SE"/>
          </a:p>
        </p:txBody>
      </p:sp>
      <p:pic>
        <p:nvPicPr>
          <p:cNvPr id="4" name="Picture 3">
            <a:extLst>
              <a:ext uri="{FF2B5EF4-FFF2-40B4-BE49-F238E27FC236}">
                <a16:creationId xmlns:a16="http://schemas.microsoft.com/office/drawing/2014/main" id="{80D52E33-0E6D-E5BF-C5A2-B33730398A38}"/>
              </a:ext>
            </a:extLst>
          </p:cNvPr>
          <p:cNvPicPr>
            <a:picLocks noChangeAspect="1"/>
          </p:cNvPicPr>
          <p:nvPr/>
        </p:nvPicPr>
        <p:blipFill>
          <a:blip r:embed="rId2"/>
          <a:stretch>
            <a:fillRect/>
          </a:stretch>
        </p:blipFill>
        <p:spPr>
          <a:xfrm>
            <a:off x="971600" y="311696"/>
            <a:ext cx="5992714" cy="6165304"/>
          </a:xfrm>
          <a:prstGeom prst="rect">
            <a:avLst/>
          </a:prstGeom>
        </p:spPr>
      </p:pic>
      <p:pic>
        <p:nvPicPr>
          <p:cNvPr id="6" name="Picture 5">
            <a:extLst>
              <a:ext uri="{FF2B5EF4-FFF2-40B4-BE49-F238E27FC236}">
                <a16:creationId xmlns:a16="http://schemas.microsoft.com/office/drawing/2014/main" id="{37D02681-E1F7-3C9A-0F4A-14B1B9E53B41}"/>
              </a:ext>
            </a:extLst>
          </p:cNvPr>
          <p:cNvPicPr>
            <a:picLocks noChangeAspect="1"/>
          </p:cNvPicPr>
          <p:nvPr/>
        </p:nvPicPr>
        <p:blipFill>
          <a:blip r:embed="rId3"/>
          <a:stretch>
            <a:fillRect/>
          </a:stretch>
        </p:blipFill>
        <p:spPr>
          <a:xfrm>
            <a:off x="7308304" y="1556792"/>
            <a:ext cx="1423045" cy="1423045"/>
          </a:xfrm>
          <a:prstGeom prst="rect">
            <a:avLst/>
          </a:prstGeom>
        </p:spPr>
      </p:pic>
    </p:spTree>
    <p:extLst>
      <p:ext uri="{BB962C8B-B14F-4D97-AF65-F5344CB8AC3E}">
        <p14:creationId xmlns:p14="http://schemas.microsoft.com/office/powerpoint/2010/main" val="3037819922"/>
      </p:ext>
    </p:extLst>
  </p:cSld>
  <p:clrMapOvr>
    <a:masterClrMapping/>
  </p:clrMapOvr>
</p:sld>
</file>

<file path=ppt/theme/theme1.xml><?xml version="1.0" encoding="utf-8"?>
<a:theme xmlns:a="http://schemas.openxmlformats.org/drawingml/2006/main" name="powerpoint_template_ki_plum_ENG">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6D033D36CEFC74BB1CD4280A33B03AF" ma:contentTypeVersion="13" ma:contentTypeDescription="Skapa ett nytt dokument." ma:contentTypeScope="" ma:versionID="7d13b55d90aeefe1ae23d0b29b5eb76e">
  <xsd:schema xmlns:xsd="http://www.w3.org/2001/XMLSchema" xmlns:xs="http://www.w3.org/2001/XMLSchema" xmlns:p="http://schemas.microsoft.com/office/2006/metadata/properties" xmlns:ns3="3a479075-e6be-4a0f-9b18-a6e600c33e37" xmlns:ns4="3270216e-7507-409e-8261-d6dab4b19f00" targetNamespace="http://schemas.microsoft.com/office/2006/metadata/properties" ma:root="true" ma:fieldsID="6f83f4541722291fe21d3406400b2caf" ns3:_="" ns4:_="">
    <xsd:import namespace="3a479075-e6be-4a0f-9b18-a6e600c33e37"/>
    <xsd:import namespace="3270216e-7507-409e-8261-d6dab4b19f0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79075-e6be-4a0f-9b18-a6e600c33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70216e-7507-409e-8261-d6dab4b19f00"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SharingHintHash" ma:index="18"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56CED-5F42-4109-A3F3-50766DAB9760}">
  <ds:schemaRefs>
    <ds:schemaRef ds:uri="http://schemas.microsoft.com/office/infopath/2007/PartnerControls"/>
    <ds:schemaRef ds:uri="3a479075-e6be-4a0f-9b18-a6e600c33e37"/>
    <ds:schemaRef ds:uri="http://purl.org/dc/dcmitype/"/>
    <ds:schemaRef ds:uri="http://schemas.microsoft.com/office/2006/documentManagement/types"/>
    <ds:schemaRef ds:uri="3270216e-7507-409e-8261-d6dab4b19f00"/>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913AD51-5EEE-45F0-A25E-67C85286C1BA}">
  <ds:schemaRefs>
    <ds:schemaRef ds:uri="http://schemas.microsoft.com/sharepoint/v3/contenttype/forms"/>
  </ds:schemaRefs>
</ds:datastoreItem>
</file>

<file path=customXml/itemProps3.xml><?xml version="1.0" encoding="utf-8"?>
<ds:datastoreItem xmlns:ds="http://schemas.openxmlformats.org/officeDocument/2006/customXml" ds:itemID="{D7EC442E-2A77-4CBC-9888-539BB984E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79075-e6be-4a0f-9b18-a6e600c33e37"/>
    <ds:schemaRef ds:uri="3270216e-7507-409e-8261-d6dab4b19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powerpoint_template_ki_plum_ENG</Template>
  <TotalTime>18265</TotalTime>
  <Words>2516</Words>
  <Application>Microsoft Office PowerPoint</Application>
  <PresentationFormat>On-screen Show (4:3)</PresentationFormat>
  <Paragraphs>252</Paragraphs>
  <Slides>44</Slides>
  <Notes>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Courier New</vt:lpstr>
      <vt:lpstr>Lato</vt:lpstr>
      <vt:lpstr>Times</vt:lpstr>
      <vt:lpstr>var(--fontBase)</vt:lpstr>
      <vt:lpstr>var(--fontText)</vt:lpstr>
      <vt:lpstr>Wingdings</vt:lpstr>
      <vt:lpstr>powerpoint_template_ki_plum_ENG</vt:lpstr>
      <vt:lpstr>EXCHANGE STUDIES Master’s programme in Bioentrepreneurship</vt:lpstr>
      <vt:lpstr>TODAY’S PROGRAM: </vt:lpstr>
      <vt:lpstr>EXCHANGE STUDIES </vt:lpstr>
      <vt:lpstr>Exchange agreements at KI</vt:lpstr>
      <vt:lpstr>Study abroad </vt:lpstr>
      <vt:lpstr>TRAVEL REPORTS   </vt:lpstr>
      <vt:lpstr>PowerPoint Presentation</vt:lpstr>
      <vt:lpstr>Where can you go?</vt:lpstr>
      <vt:lpstr>PowerPoint Presentation</vt:lpstr>
      <vt:lpstr>Eligibility </vt:lpstr>
      <vt:lpstr>Application process:</vt:lpstr>
      <vt:lpstr>Is it Difficult to be Nominated to Exchange Studies? </vt:lpstr>
      <vt:lpstr>PowerPoint Presentation</vt:lpstr>
      <vt:lpstr>PowerPoint Presentation</vt:lpstr>
      <vt:lpstr>PowerPoint Presentation</vt:lpstr>
      <vt:lpstr>PowerPoint Presentation</vt:lpstr>
      <vt:lpstr>PowerPoint Presentation</vt:lpstr>
      <vt:lpstr>Submission of application</vt:lpstr>
      <vt:lpstr>Selection, ranking and nomination mail</vt:lpstr>
      <vt:lpstr>Letter of acceptance</vt:lpstr>
      <vt:lpstr>Insurance</vt:lpstr>
      <vt:lpstr>Insurance STUDENT UT</vt:lpstr>
      <vt:lpstr>INK (bilateral agreements): Auckland </vt:lpstr>
      <vt:lpstr>EXTERNAL FUNDS </vt:lpstr>
      <vt:lpstr>During your exchange</vt:lpstr>
      <vt:lpstr>Blog During Your Exchange Studies </vt:lpstr>
      <vt:lpstr>AFTER YOUR EXCHANGE</vt:lpstr>
      <vt:lpstr>What you need to prepare and hand in latest by Friday January 26th 2024 if you want to go on exchange to the University of Auckland:</vt:lpstr>
      <vt:lpstr>FREEMOVERS/ERAMUS+ INTERNSHIPS</vt:lpstr>
      <vt:lpstr>Writing Your Thesis Abroad </vt:lpstr>
      <vt:lpstr>Eligibility </vt:lpstr>
      <vt:lpstr>Freemover during summer and after graduation</vt:lpstr>
      <vt:lpstr>KI SCHOLARSHIPS </vt:lpstr>
      <vt:lpstr>Erasmus+ specifics</vt:lpstr>
      <vt:lpstr>Extra inclusion support </vt:lpstr>
      <vt:lpstr>Coordinator for students with disabilities</vt:lpstr>
      <vt:lpstr>Extra support for Green travel</vt:lpstr>
      <vt:lpstr>INK (bilateral agreements) </vt:lpstr>
      <vt:lpstr>PowerPoint Presentation</vt:lpstr>
      <vt:lpstr>STIPENDS AND SCHOLARSHIPS</vt:lpstr>
      <vt:lpstr>EXTERNAL FUNDS </vt:lpstr>
      <vt:lpstr>Drop-in times </vt:lpstr>
      <vt:lpstr> Email: giulia.grillo.mikrut@ki.se Phone: +46 (0)8 524 867 90  Visiting address:                                    SOLNA   Berzelius väg 3, 5th floor FLEMINGSBERG  Alfred Nobels allè 10, 4th floor  (by appointment only)   Languages spoken:                                            </vt:lpstr>
      <vt:lpstr>Thank you for your attention! </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Karolinska Institutet</dc:creator>
  <cp:lastModifiedBy>Giulia Grillo Mikrut</cp:lastModifiedBy>
  <cp:revision>11</cp:revision>
  <cp:lastPrinted>2024-01-09T13:29:06Z</cp:lastPrinted>
  <dcterms:created xsi:type="dcterms:W3CDTF">2017-07-03T12:57:58Z</dcterms:created>
  <dcterms:modified xsi:type="dcterms:W3CDTF">2024-01-09T15:26:47Z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0x01010016D033D36CEFC74BB1CD4280A33B03AF</vt:lpwstr>
  </property>
</Properties>
</file>