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78" r:id="rId5"/>
  </p:sldIdLst>
  <p:sldSz cx="9144000" cy="6858000" type="screen4x3"/>
  <p:notesSz cx="6794500" cy="99314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E6DA"/>
    <a:srgbClr val="ED9827"/>
    <a:srgbClr val="F8DFA0"/>
    <a:srgbClr val="A7A0A2"/>
    <a:srgbClr val="FF7C80"/>
    <a:srgbClr val="00CC66"/>
    <a:srgbClr val="F2E9A6"/>
    <a:srgbClr val="C3DB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Mörkt format 1 - Dekorfärg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550" autoAdjust="0"/>
    <p:restoredTop sz="93231" autoAdjust="0"/>
  </p:normalViewPr>
  <p:slideViewPr>
    <p:cSldViewPr>
      <p:cViewPr varScale="1">
        <p:scale>
          <a:sx n="64" d="100"/>
          <a:sy n="64" d="100"/>
        </p:scale>
        <p:origin x="99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>
            <a:extLst>
              <a:ext uri="{FF2B5EF4-FFF2-40B4-BE49-F238E27FC236}">
                <a16:creationId xmlns:a16="http://schemas.microsoft.com/office/drawing/2014/main" id="{B4FF64AD-A67B-AE00-B226-C9D68013FA8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19811" name="Rectangle 3">
            <a:extLst>
              <a:ext uri="{FF2B5EF4-FFF2-40B4-BE49-F238E27FC236}">
                <a16:creationId xmlns:a16="http://schemas.microsoft.com/office/drawing/2014/main" id="{A67D8A2C-BD46-4EA4-C435-103C5936A6E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19812" name="Rectangle 4">
            <a:extLst>
              <a:ext uri="{FF2B5EF4-FFF2-40B4-BE49-F238E27FC236}">
                <a16:creationId xmlns:a16="http://schemas.microsoft.com/office/drawing/2014/main" id="{17D68716-C959-897A-7C60-3DEEC235D36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19813" name="Rectangle 5">
            <a:extLst>
              <a:ext uri="{FF2B5EF4-FFF2-40B4-BE49-F238E27FC236}">
                <a16:creationId xmlns:a16="http://schemas.microsoft.com/office/drawing/2014/main" id="{F3BB406A-0871-24C0-C1CC-725EDC346A2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1D82DD3-AD6F-4945-A146-3E07F239DC5C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05T12:43:44.34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05T12:43:45.063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E9EC4FB-E9DC-3913-B123-8D8345EDE99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defTabSz="955675">
              <a:defRPr sz="1300">
                <a:latin typeface="Times" pitchFamily="18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74B1EF2-8780-B023-35DA-A066E87A4A2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Times" pitchFamily="18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43E66211-A3B3-CC62-D543-8D510EFC9EF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60938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541B6C0D-08F5-FFCF-2F81-30925D332A5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1575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AB88D916-D3E6-1C48-0366-42ACF4745FF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610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defTabSz="955675">
              <a:defRPr sz="1300">
                <a:latin typeface="Times" pitchFamily="18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BE060713-44F8-593A-0E01-C41498C40D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610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pPr>
              <a:defRPr/>
            </a:pPr>
            <a:fld id="{A94F9766-81E0-4529-B5D1-9789F98938A3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latshållare för bildobjekt 1">
            <a:extLst>
              <a:ext uri="{FF2B5EF4-FFF2-40B4-BE49-F238E27FC236}">
                <a16:creationId xmlns:a16="http://schemas.microsoft.com/office/drawing/2014/main" id="{013E61F6-657F-360C-0331-7E646C11488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Platshållare för anteckningar 2">
            <a:extLst>
              <a:ext uri="{FF2B5EF4-FFF2-40B4-BE49-F238E27FC236}">
                <a16:creationId xmlns:a16="http://schemas.microsoft.com/office/drawing/2014/main" id="{EBC3ECD1-77F0-2974-0C22-ED7B7A059A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v-SE" altLang="sv-SE"/>
          </a:p>
        </p:txBody>
      </p:sp>
      <p:sp>
        <p:nvSpPr>
          <p:cNvPr id="6148" name="Platshållare för bildnummer 3">
            <a:extLst>
              <a:ext uri="{FF2B5EF4-FFF2-40B4-BE49-F238E27FC236}">
                <a16:creationId xmlns:a16="http://schemas.microsoft.com/office/drawing/2014/main" id="{267A0453-0DC2-540B-F3F4-6453163091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9556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9556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9556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9556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4FE7C11-2E0C-4417-B76F-5EF2DDC33ACB}" type="slidenum">
              <a:rPr lang="sv-SE" altLang="sv-SE" sz="1300" smtClean="0"/>
              <a:pPr/>
              <a:t>1</a:t>
            </a:fld>
            <a:endParaRPr lang="sv-SE" altLang="sv-SE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6">
            <a:extLst>
              <a:ext uri="{FF2B5EF4-FFF2-40B4-BE49-F238E27FC236}">
                <a16:creationId xmlns:a16="http://schemas.microsoft.com/office/drawing/2014/main" id="{2F98BBDB-4590-8EEE-1444-368B673DD5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266700"/>
            <a:ext cx="24669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1430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v-SE"/>
              <a:t>Klicka här för att ändra format på bakgrundsrubriken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743200"/>
            <a:ext cx="7772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format på underrubrik i bakgrunden</a:t>
            </a:r>
          </a:p>
        </p:txBody>
      </p:sp>
    </p:spTree>
    <p:extLst>
      <p:ext uri="{BB962C8B-B14F-4D97-AF65-F5344CB8AC3E}">
        <p14:creationId xmlns:p14="http://schemas.microsoft.com/office/powerpoint/2010/main" val="1531497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2E2C005-2A44-96A0-93FA-7A90B3BCE4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341B58-E977-4C66-AF5A-D2983108144D}" type="datetime1">
              <a:rPr lang="sv-SE"/>
              <a:pPr>
                <a:defRPr/>
              </a:pPr>
              <a:t>2025-01-23</a:t>
            </a:fld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B9B7F29-A4A5-E979-2DAA-4377BCDAC5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MPH, Jette Möller</a:t>
            </a:r>
            <a:endParaRPr 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65CB13-3384-2544-FB58-5609DDC620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9E4F9-F49F-4F39-8DA7-E7593808D4E9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762747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369050" y="1054100"/>
            <a:ext cx="1943100" cy="518160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539750" y="1054100"/>
            <a:ext cx="5676900" cy="518160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3996BA-A1AF-D585-EB40-8119C4717A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E8D911-8C14-4AD6-90F7-E9E9049CA6C3}" type="datetime1">
              <a:rPr lang="sv-SE"/>
              <a:pPr>
                <a:defRPr/>
              </a:pPr>
              <a:t>2025-01-23</a:t>
            </a:fld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B92B70-614E-9B4E-2F82-FF979EA844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MPH, Jette Möller</a:t>
            </a:r>
            <a:endParaRPr 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1D3AC8-2F07-3456-E5B5-FD5ECA845A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436E8-C41D-45F3-80E1-4A4BE6363261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896181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Rubrik och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9750" y="1054100"/>
            <a:ext cx="7772400" cy="1143000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abell 2"/>
          <p:cNvSpPr>
            <a:spLocks noGrp="1"/>
          </p:cNvSpPr>
          <p:nvPr>
            <p:ph type="tbl" idx="1"/>
          </p:nvPr>
        </p:nvSpPr>
        <p:spPr>
          <a:xfrm>
            <a:off x="539750" y="2120900"/>
            <a:ext cx="7772400" cy="4114800"/>
          </a:xfrm>
        </p:spPr>
        <p:txBody>
          <a:bodyPr/>
          <a:lstStyle/>
          <a:p>
            <a:pPr lvl="0"/>
            <a:endParaRPr lang="sv-SE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8F9E504-88C1-DF18-996D-697AA69BF0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D7F22-6E33-4B4C-9158-E19C0980A5CA}" type="datetime1">
              <a:rPr lang="sv-SE"/>
              <a:pPr>
                <a:defRPr/>
              </a:pPr>
              <a:t>2025-01-23</a:t>
            </a:fld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0E348C-806F-C65B-BAAB-01645E509C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MPH, Jette Möller</a:t>
            </a:r>
            <a:endParaRPr 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E8699A-036B-6C66-B101-EF2B2F6E29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68AF59-A0DF-4D9E-AD67-9D15A092FAD4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207606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A3E4DB8-3CC5-55C5-77D8-D8FDF64832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95585-D219-4866-9467-3749195CDBB2}" type="datetime1">
              <a:rPr lang="sv-SE"/>
              <a:pPr>
                <a:defRPr/>
              </a:pPr>
              <a:t>2025-01-23</a:t>
            </a:fld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8240A5-19AE-810D-491B-08EC055DC8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MPH, Jette Möller</a:t>
            </a:r>
            <a:endParaRPr 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BCFBC71-DEDB-0EA7-7AA2-FF277D1B35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0761C-3AD8-48E8-ADEF-3463767A7CCE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442323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E8C068-35FA-744A-25A6-B5CD6E9F61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B2A9E-0ABF-4018-A772-43F16178007F}" type="datetime1">
              <a:rPr lang="sv-SE"/>
              <a:pPr>
                <a:defRPr/>
              </a:pPr>
              <a:t>2025-01-23</a:t>
            </a:fld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D499E3-646A-0C23-9ECD-37FAFD432B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MPH, Jette Möller</a:t>
            </a:r>
            <a:endParaRPr 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4E59330-36B8-A7C9-1883-442DE482A8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7CC0A-24FA-4819-85D2-69F02BA1487F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570095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539750" y="21209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02150" y="21209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5380B5-4EA0-ED30-C6A6-F5CDD53DFE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05C74-A6FC-4860-88D9-7D46632649E5}" type="datetime1">
              <a:rPr lang="sv-SE"/>
              <a:pPr>
                <a:defRPr/>
              </a:pPr>
              <a:t>2025-01-23</a:t>
            </a:fld>
            <a:endParaRPr 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FF6DB3-B00E-1EE2-1908-BAF3F22E94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MPH, Jette Möller</a:t>
            </a:r>
            <a:endParaRPr lang="sv-S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83D8F4-7C89-C6F9-BE9E-4DAD5184B9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32E93-8686-4377-A58F-E5A120332494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227083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7B23A97-CAF8-1DA8-A7D5-701B3D1D7F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6DEF6-3D7D-49B4-801D-B9BF77C9A760}" type="datetime1">
              <a:rPr lang="sv-SE"/>
              <a:pPr>
                <a:defRPr/>
              </a:pPr>
              <a:t>2025-01-23</a:t>
            </a:fld>
            <a:endParaRPr lang="sv-S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459202B-9E4C-5E14-6CB9-B88EF9ACE5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MPH, Jette Möller</a:t>
            </a:r>
            <a:endParaRPr lang="sv-S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D40158D-2C4C-05DB-0EC4-20E340B73D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E5D3D-345A-4604-A3CA-D39A136A0374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85398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55C6AC7-4BC2-AF24-9EC9-158AA10D81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AC4DB-2F57-42EC-93A7-5438C2C60B26}" type="datetime1">
              <a:rPr lang="sv-SE"/>
              <a:pPr>
                <a:defRPr/>
              </a:pPr>
              <a:t>2025-01-23</a:t>
            </a:fld>
            <a:endParaRPr lang="sv-S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DF8CA42-7FA7-FA1C-CC9C-2E870009F0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MPH, Jette Möller</a:t>
            </a:r>
            <a:endParaRPr lang="sv-S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94C8ADE-D832-43EA-F9E9-034E2A79C3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76DA4-1565-4FB4-AE94-EDAE80A15D16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56512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D02BDE8-1621-D445-9793-C335D60556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8600A-694A-4D2F-A36D-3C7BC601C77A}" type="datetime1">
              <a:rPr lang="sv-SE"/>
              <a:pPr>
                <a:defRPr/>
              </a:pPr>
              <a:t>2025-01-23</a:t>
            </a:fld>
            <a:endParaRPr lang="sv-S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EFA41AA-EBA6-25F8-F134-C11C26601A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MPH, Jette Möller</a:t>
            </a:r>
            <a:endParaRPr lang="sv-S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F712B57-3125-7277-87E8-CBEE8731B2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6F3ED-B06F-420B-BC9C-47A9CA51680C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032914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51F3E1-3B50-0AC9-50FD-A6EAF36461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264E8D-1BBF-40C8-B04F-01C9C8F5419F}" type="datetime1">
              <a:rPr lang="sv-SE"/>
              <a:pPr>
                <a:defRPr/>
              </a:pPr>
              <a:t>2025-01-23</a:t>
            </a:fld>
            <a:endParaRPr 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29AF9B-22E2-1847-1E2D-31686F52AE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MPH, Jette Möller</a:t>
            </a:r>
            <a:endParaRPr lang="sv-S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CEC7455-EBAC-612E-F8DF-7DD6CD46C1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CAE43-E272-4305-BB0A-05371BFFF749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275696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0830BE-6153-C685-E8D4-8D071ED4A9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3BACC-EED7-4C36-9E1F-3B3BB5CEF221}" type="datetime1">
              <a:rPr lang="sv-SE"/>
              <a:pPr>
                <a:defRPr/>
              </a:pPr>
              <a:t>2025-01-23</a:t>
            </a:fld>
            <a:endParaRPr 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D0A76E-90E5-7703-6C17-F62D44A106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MPH, Jette Möller</a:t>
            </a:r>
            <a:endParaRPr lang="sv-S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B0000E-9BB5-4906-6A35-C74436AC8D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545F9B-FE5F-4698-88C2-30E31073416F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288994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>
            <a:extLst>
              <a:ext uri="{FF2B5EF4-FFF2-40B4-BE49-F238E27FC236}">
                <a16:creationId xmlns:a16="http://schemas.microsoft.com/office/drawing/2014/main" id="{5C38D309-258F-1839-BDB5-BF56C7D9F5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8675" y="182563"/>
            <a:ext cx="17272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1E0E250D-D3E2-CDE5-2C42-1BF0D85972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10541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bakgrundsrubriken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A11E2BF5-245F-8740-4169-89C4616428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21209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D93376A3-C2A7-0919-6B0E-75284A7BE12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4770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fld id="{D82AD7A4-C301-4631-946E-AC39408F2A5E}" type="datetime1">
              <a:rPr lang="sv-SE"/>
              <a:pPr>
                <a:defRPr/>
              </a:pPr>
              <a:t>2025-01-23</a:t>
            </a:fld>
            <a:endParaRPr lang="sv-S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E3E4499-D18F-9729-BDE1-8E5EE864F8E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4770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MPH, Jette Möller</a:t>
            </a:r>
            <a:endParaRPr lang="sv-S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D55DD8C-63F1-4E1F-B8C2-EB64C68138F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7700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1">
                <a:solidFill>
                  <a:schemeClr val="bg2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77709A7-0823-4DF7-8204-C077219D276A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  <p:sp>
        <p:nvSpPr>
          <p:cNvPr id="1032" name="Line 7">
            <a:extLst>
              <a:ext uri="{FF2B5EF4-FFF2-40B4-BE49-F238E27FC236}">
                <a16:creationId xmlns:a16="http://schemas.microsoft.com/office/drawing/2014/main" id="{56C39782-E99F-30D6-8999-F8A5EDDE271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57" r:id="rId1"/>
    <p:sldLayoutId id="2147484546" r:id="rId2"/>
    <p:sldLayoutId id="2147484547" r:id="rId3"/>
    <p:sldLayoutId id="2147484548" r:id="rId4"/>
    <p:sldLayoutId id="2147484549" r:id="rId5"/>
    <p:sldLayoutId id="2147484550" r:id="rId6"/>
    <p:sldLayoutId id="2147484551" r:id="rId7"/>
    <p:sldLayoutId id="2147484552" r:id="rId8"/>
    <p:sldLayoutId id="2147484553" r:id="rId9"/>
    <p:sldLayoutId id="2147484554" r:id="rId10"/>
    <p:sldLayoutId id="2147484555" r:id="rId11"/>
    <p:sldLayoutId id="2147484556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à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600">
          <a:solidFill>
            <a:schemeClr val="accent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à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customXml" Target="../ink/ink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ubrik 1">
            <a:extLst>
              <a:ext uri="{FF2B5EF4-FFF2-40B4-BE49-F238E27FC236}">
                <a16:creationId xmlns:a16="http://schemas.microsoft.com/office/drawing/2014/main" id="{E4C2DFA5-3CD4-0B24-F0FC-620633E7DF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4500" y="50800"/>
            <a:ext cx="7772400" cy="1143000"/>
          </a:xfrm>
        </p:spPr>
        <p:txBody>
          <a:bodyPr/>
          <a:lstStyle/>
          <a:p>
            <a:pPr eaLnBrk="1" hangingPunct="1"/>
            <a:r>
              <a:rPr lang="sv-SE" altLang="sv-SE" dirty="0"/>
              <a:t>Study plan 2025/2026</a:t>
            </a:r>
            <a:endParaRPr lang="sv-SE" altLang="sv-SE" sz="2000" dirty="0"/>
          </a:p>
        </p:txBody>
      </p:sp>
      <p:sp>
        <p:nvSpPr>
          <p:cNvPr id="5123" name="Platshållare för innehåll 2">
            <a:extLst>
              <a:ext uri="{FF2B5EF4-FFF2-40B4-BE49-F238E27FC236}">
                <a16:creationId xmlns:a16="http://schemas.microsoft.com/office/drawing/2014/main" id="{ACDB135B-99B3-7DCF-8F29-0F145457131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9750" y="1071563"/>
            <a:ext cx="7772400" cy="5164137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GB" altLang="sv-SE"/>
              <a:t> </a:t>
            </a:r>
          </a:p>
          <a:p>
            <a:pPr eaLnBrk="1" hangingPunct="1"/>
            <a:endParaRPr lang="sv-SE" alt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40AA460-7F8C-6379-2D00-4FA53DFA6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MPH, </a:t>
            </a:r>
            <a:r>
              <a:rPr lang="en-US" dirty="0" err="1"/>
              <a:t>Jette</a:t>
            </a:r>
            <a:r>
              <a:rPr lang="en-US" dirty="0"/>
              <a:t> </a:t>
            </a:r>
            <a:r>
              <a:rPr lang="en-US" dirty="0" err="1"/>
              <a:t>Möller</a:t>
            </a:r>
            <a:endParaRPr lang="sv-SE" dirty="0"/>
          </a:p>
        </p:txBody>
      </p:sp>
      <p:sp>
        <p:nvSpPr>
          <p:cNvPr id="5125" name="Platshållare för bildnummer 4">
            <a:extLst>
              <a:ext uri="{FF2B5EF4-FFF2-40B4-BE49-F238E27FC236}">
                <a16:creationId xmlns:a16="http://schemas.microsoft.com/office/drawing/2014/main" id="{8A4F38BF-F1D9-32B2-44AD-05048D690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à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>
                <a:solidFill>
                  <a:schemeClr val="accent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à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891961E-4114-483B-AD13-0B5B4DE603AC}" type="slidenum">
              <a:rPr lang="sv-SE" altLang="sv-SE" sz="800" smtClean="0">
                <a:solidFill>
                  <a:schemeClr val="bg2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sv-SE" altLang="sv-SE" sz="800">
              <a:solidFill>
                <a:schemeClr val="bg2"/>
              </a:solidFill>
            </a:endParaRP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69D3240-BC4F-7146-8A33-7ACA0283FDB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D1A265A-D86B-45CF-A932-7BB172610EC4}" type="datetime1">
              <a:rPr lang="sv-SE"/>
              <a:pPr>
                <a:defRPr/>
              </a:pPr>
              <a:t>2025-01-23</a:t>
            </a:fld>
            <a:endParaRPr lang="sv-SE" dirty="0"/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027DD3CC-6A19-7995-EFAF-14A8E4E7D7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016808"/>
              </p:ext>
            </p:extLst>
          </p:nvPr>
        </p:nvGraphicFramePr>
        <p:xfrm>
          <a:off x="467544" y="1071562"/>
          <a:ext cx="8352928" cy="56953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6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2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085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1214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Semester</a:t>
                      </a:r>
                      <a:endParaRPr lang="sv-SE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47" marR="39047" marT="19345" marB="1934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Public Health </a:t>
                      </a:r>
                      <a:r>
                        <a:rPr lang="sv-SE" sz="14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Epidemiology</a:t>
                      </a:r>
                      <a:endParaRPr lang="sv-SE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54" marR="7664" marT="30659" marB="0"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Health promotion and prevention</a:t>
                      </a:r>
                      <a:endParaRPr lang="sv-SE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54" marR="7664" marT="30659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204">
                <a:tc rowSpan="4">
                  <a:txBody>
                    <a:bodyPr/>
                    <a:lstStyle/>
                    <a:p>
                      <a:pPr marL="72000" algn="ctr" defTabSz="26987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br>
                        <a:rPr lang="sv-SE" sz="1200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200" dirty="0">
                          <a:effectLst/>
                          <a:latin typeface="Calibri" panose="020F0502020204030204" pitchFamily="34" charset="0"/>
                        </a:rPr>
                        <a:t>HT2025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47" marR="39047" marT="19345" marB="19345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4FH081 </a:t>
                      </a:r>
                      <a:r>
                        <a:rPr lang="en-GB" sz="1200" baseline="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Public health sciences – concepts and theories, 7.5 hp  </a:t>
                      </a:r>
                      <a:r>
                        <a:rPr lang="en-GB" sz="1200" i="1" dirty="0">
                          <a:effectLst/>
                          <a:latin typeface="Calibri" panose="020F0502020204030204" pitchFamily="34" charset="0"/>
                        </a:rPr>
                        <a:t>(Janne Agerholm) </a:t>
                      </a:r>
                      <a:r>
                        <a:rPr lang="en-GB" sz="1200" i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20250901-20251005</a:t>
                      </a:r>
                      <a:endParaRPr lang="sv-SE" sz="1200" i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54" marR="7664" marT="30659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204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4FH082 Methods for studying the distribution of health, 7.5 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hp </a:t>
                      </a:r>
                      <a:r>
                        <a:rPr lang="en-GB" sz="1200" i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sv-SE" sz="1200" i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Jeroen de Bont</a:t>
                      </a:r>
                      <a:r>
                        <a:rPr lang="en-GB" sz="1200" i="1" dirty="0">
                          <a:effectLst/>
                          <a:latin typeface="Calibri" panose="020F0502020204030204" pitchFamily="34" charset="0"/>
                        </a:rPr>
                        <a:t>, IMM) </a:t>
                      </a:r>
                      <a:r>
                        <a:rPr lang="en-GB" sz="1200" i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20251006-20251109</a:t>
                      </a:r>
                      <a:endParaRPr lang="sv-SE" sz="1200" i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54" marR="7664" marT="30659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1204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4FH083 </a:t>
                      </a:r>
                      <a:r>
                        <a:rPr lang="sv-SE" sz="1200" dirty="0" err="1">
                          <a:effectLst/>
                          <a:latin typeface="Calibri" panose="020F0502020204030204" pitchFamily="34" charset="0"/>
                        </a:rPr>
                        <a:t>Biostatistics</a:t>
                      </a:r>
                      <a:r>
                        <a:rPr lang="sv-SE" sz="1200" dirty="0">
                          <a:effectLst/>
                          <a:latin typeface="Calibri" panose="020F0502020204030204" pitchFamily="34" charset="0"/>
                        </a:rPr>
                        <a:t> 1, 7.5 </a:t>
                      </a:r>
                      <a:r>
                        <a:rPr lang="sv-SE" sz="1200" dirty="0" err="1">
                          <a:effectLst/>
                          <a:latin typeface="Calibri" panose="020F0502020204030204" pitchFamily="34" charset="0"/>
                        </a:rPr>
                        <a:t>hp</a:t>
                      </a:r>
                      <a:r>
                        <a:rPr lang="sv-SE" sz="120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sv-SE" sz="1200" i="1" dirty="0">
                          <a:effectLst/>
                          <a:latin typeface="Calibri" panose="020F0502020204030204" pitchFamily="34" charset="0"/>
                        </a:rPr>
                        <a:t>(Nicola Orsini) </a:t>
                      </a:r>
                      <a:r>
                        <a:rPr lang="sv-SE" sz="1200" i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20251110-20251214</a:t>
                      </a:r>
                      <a:endParaRPr lang="sv-SE" sz="1200" i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54" marR="7664" marT="30659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074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4FH084 Collecting and organizing epidemiological data, 7.5 hp </a:t>
                      </a:r>
                      <a:r>
                        <a:rPr lang="en-GB" sz="1200" i="1" dirty="0">
                          <a:effectLst/>
                          <a:latin typeface="Calibri" panose="020F0502020204030204" pitchFamily="34" charset="0"/>
                        </a:rPr>
                        <a:t>(Elin Larsson) </a:t>
                      </a:r>
                      <a:r>
                        <a:rPr lang="en-GB" sz="1200" i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20251215-20260118</a:t>
                      </a:r>
                      <a:endParaRPr lang="sv-SE" sz="1200" i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54" marR="7664" marT="30659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1204">
                <a:tc rowSpan="5"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br>
                        <a:rPr lang="en-GB" sz="1200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VT2026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47" marR="39047" marT="19345" marB="19345" anchor="ctr">
                    <a:solidFill>
                      <a:srgbClr val="D6E6DA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4FH090 Theories of Science, 2.5 hp </a:t>
                      </a:r>
                      <a:r>
                        <a:rPr lang="en-GB" sz="1200" i="1" dirty="0">
                          <a:effectLst/>
                          <a:latin typeface="Calibri" panose="020F0502020204030204" pitchFamily="34" charset="0"/>
                        </a:rPr>
                        <a:t>(Melody Almroth) </a:t>
                      </a:r>
                      <a:r>
                        <a:rPr lang="en-GB" sz="1200" i="1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20260119-20260128</a:t>
                      </a:r>
                      <a:endParaRPr lang="sv-SE" sz="1200" i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54" marR="5474" marT="30659" marB="0">
                    <a:solidFill>
                      <a:srgbClr val="D6E6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0557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4FH089 Applied epidemiology 1 – distribution </a:t>
                      </a:r>
                      <a:br>
                        <a:rPr lang="en-GB" sz="1200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of health, 5 hp </a:t>
                      </a:r>
                      <a:r>
                        <a:rPr lang="en-GB" sz="1200" i="1" dirty="0">
                          <a:effectLst/>
                          <a:latin typeface="Calibri" panose="020F0502020204030204" pitchFamily="34" charset="0"/>
                        </a:rPr>
                        <a:t>(Malachi Ochieng Arunda</a:t>
                      </a:r>
                      <a:r>
                        <a:rPr lang="en-GB" sz="1200" i="1" baseline="0" dirty="0">
                          <a:effectLst/>
                          <a:latin typeface="Calibri" panose="020F0502020204030204" pitchFamily="34" charset="0"/>
                        </a:rPr>
                        <a:t>) </a:t>
                      </a:r>
                      <a:br>
                        <a:rPr lang="en-GB" sz="1200" i="1" baseline="0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200" i="1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20260129-2026019</a:t>
                      </a:r>
                      <a:endParaRPr lang="sv-SE" sz="1200" i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54" marR="5474" marT="30659" marB="0">
                    <a:solidFill>
                      <a:srgbClr val="D6E6D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4FH098 Introduction to planning and program development, 5 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hp </a:t>
                      </a:r>
                      <a:r>
                        <a:rPr lang="en-GB" sz="1200" i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sv-SE" sz="1200" i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Anna </a:t>
                      </a:r>
                      <a:r>
                        <a:rPr lang="sv-SE" sz="1200" i="1" kern="1200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Toropova</a:t>
                      </a:r>
                      <a:r>
                        <a:rPr lang="en-GB" sz="1200" i="1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IMM) </a:t>
                      </a:r>
                      <a:r>
                        <a:rPr lang="en-GB" sz="1200" i="1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20260129-20260219</a:t>
                      </a:r>
                      <a:endParaRPr lang="sv-SE" sz="1200" i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54" marR="5474" marT="30659" marB="0">
                    <a:solidFill>
                      <a:srgbClr val="D6E6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5030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4FH087 </a:t>
                      </a:r>
                      <a:r>
                        <a:rPr lang="sv-SE" sz="1200" dirty="0" err="1">
                          <a:effectLst/>
                          <a:latin typeface="Calibri" panose="020F0502020204030204" pitchFamily="34" charset="0"/>
                        </a:rPr>
                        <a:t>Biostatistics</a:t>
                      </a:r>
                      <a:r>
                        <a:rPr lang="sv-SE" sz="1200" dirty="0">
                          <a:effectLst/>
                          <a:latin typeface="Calibri" panose="020F0502020204030204" pitchFamily="34" charset="0"/>
                        </a:rPr>
                        <a:t> 2, 7.5 </a:t>
                      </a:r>
                      <a:r>
                        <a:rPr lang="sv-SE" sz="1200" dirty="0" err="1">
                          <a:effectLst/>
                          <a:latin typeface="Calibri" panose="020F0502020204030204" pitchFamily="34" charset="0"/>
                        </a:rPr>
                        <a:t>hp</a:t>
                      </a:r>
                      <a:r>
                        <a:rPr lang="sv-SE" sz="120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sv-SE" sz="1200" i="1" dirty="0">
                          <a:effectLst/>
                          <a:latin typeface="Calibri" panose="020F0502020204030204" pitchFamily="34" charset="0"/>
                        </a:rPr>
                        <a:t>(Nicola Orsini)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GB" sz="1200" i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20260220-20260326</a:t>
                      </a:r>
                      <a:endParaRPr lang="sv-SE" sz="1200" i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54" marR="5474" marT="30659" marB="0">
                    <a:solidFill>
                      <a:srgbClr val="D6E6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1204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7200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4FH088 Qualitative methods, 7.5 hp </a:t>
                      </a:r>
                      <a:r>
                        <a:rPr lang="en-GB" sz="1200" i="1" dirty="0">
                          <a:effectLst/>
                          <a:latin typeface="Calibri" panose="020F0502020204030204" pitchFamily="34" charset="0"/>
                        </a:rPr>
                        <a:t>(Helle Mölsted Alvesson</a:t>
                      </a:r>
                      <a:r>
                        <a:rPr lang="en-GB" sz="1200" i="1">
                          <a:effectLst/>
                          <a:latin typeface="Calibri" panose="020F0502020204030204" pitchFamily="34" charset="0"/>
                        </a:rPr>
                        <a:t>) </a:t>
                      </a:r>
                      <a:r>
                        <a:rPr lang="en-GB" sz="1200" i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20260327-20260503</a:t>
                      </a:r>
                      <a:endParaRPr lang="sv-SE" sz="1200" i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54" marR="5474" marT="30659" marB="0">
                    <a:solidFill>
                      <a:srgbClr val="D6E6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0774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7200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4FH086 Epidemiological methods for studying determinants of health, 7.5 hp </a:t>
                      </a:r>
                      <a:r>
                        <a:rPr lang="en-GB" sz="1200" i="1" dirty="0">
                          <a:effectLst/>
                          <a:latin typeface="Calibri" panose="020F0502020204030204" pitchFamily="34" charset="0"/>
                        </a:rPr>
                        <a:t>(Karin Modig,</a:t>
                      </a:r>
                      <a:r>
                        <a:rPr lang="en-GB" sz="1200" i="1" baseline="0" dirty="0">
                          <a:effectLst/>
                          <a:latin typeface="Calibri" panose="020F0502020204030204" pitchFamily="34" charset="0"/>
                        </a:rPr>
                        <a:t> IMM) </a:t>
                      </a:r>
                      <a:br>
                        <a:rPr lang="en-GB" sz="1200" i="1" baseline="0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200" i="1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20260504-20260607</a:t>
                      </a:r>
                      <a:endParaRPr lang="sv-SE" sz="1200" i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54" marR="5474" marT="30659" marB="0">
                    <a:solidFill>
                      <a:srgbClr val="D6E6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1204">
                <a:tc rowSpan="4"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br>
                        <a:rPr lang="en-GB" sz="1200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HT2025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72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47" marR="39047" marT="19345" marB="19345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4FH092 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Project management, 3 hp </a:t>
                      </a:r>
                      <a:r>
                        <a:rPr lang="en-US" sz="1200" i="1" dirty="0"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sv-SE" sz="10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Claudia Hanson </a:t>
                      </a:r>
                      <a:r>
                        <a:rPr lang="en-US" sz="1200" i="1" baseline="0" dirty="0">
                          <a:effectLst/>
                          <a:latin typeface="Calibri" panose="020F0502020204030204" pitchFamily="34" charset="0"/>
                        </a:rPr>
                        <a:t>) </a:t>
                      </a:r>
                      <a:r>
                        <a:rPr lang="en-US" sz="1200" i="1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20250901-20250914</a:t>
                      </a:r>
                      <a:endParaRPr lang="sv-SE" sz="1200" i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54" marR="5474" marT="30659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2536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7200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4FH094 Epidemiological methods for outcome evaluation of public health interventions, 10 hp </a:t>
                      </a:r>
                      <a:r>
                        <a:rPr lang="en-GB" sz="1200" i="1" dirty="0">
                          <a:effectLst/>
                          <a:latin typeface="Calibri" panose="020F0502020204030204" pitchFamily="34" charset="0"/>
                        </a:rPr>
                        <a:t>(Johan Åhlén) </a:t>
                      </a:r>
                      <a:br>
                        <a:rPr lang="en-GB" sz="1200" i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200" i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20250915-20251029</a:t>
                      </a:r>
                      <a:endParaRPr lang="sv-SE" sz="1200" i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54" marR="5474" marT="30659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4FH096 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Theories and methods for implementation</a:t>
                      </a:r>
                      <a:br>
                        <a:rPr lang="en-US" sz="1200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and evaluation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, 7 hp </a:t>
                      </a:r>
                      <a:r>
                        <a:rPr lang="en-GB" sz="1200" i="1" dirty="0">
                          <a:effectLst/>
                          <a:latin typeface="Calibri" panose="020F0502020204030204" pitchFamily="34" charset="0"/>
                        </a:rPr>
                        <a:t>(Lise-Lott Schäfer-Elinder) </a:t>
                      </a:r>
                      <a:br>
                        <a:rPr lang="en-GB" sz="1200" i="1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200" i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20220912-20211012</a:t>
                      </a:r>
                      <a:endParaRPr lang="sv-SE" sz="1200" i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54" marR="5474" marT="30659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77248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4FH099 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Systematic review and meta-analysis, 3 hp </a:t>
                      </a:r>
                      <a:r>
                        <a:rPr lang="en-US" sz="1200" i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(Elizabeth Arkema, </a:t>
                      </a:r>
                      <a:r>
                        <a:rPr lang="en-US" sz="1200" i="1" kern="1200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MedS</a:t>
                      </a:r>
                      <a:r>
                        <a:rPr lang="en-US" sz="1200" i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) </a:t>
                      </a:r>
                      <a:r>
                        <a:rPr lang="sv-SE" sz="1200" i="1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sv-SE" sz="1200" i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20251030-20251112</a:t>
                      </a:r>
                      <a:r>
                        <a:rPr lang="sv-SE" sz="1200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  <a:r>
                        <a:rPr lang="sv-SE" sz="1200" i="1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L="30654" marR="5474" marT="30659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4FH096 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Theories and methods for implementation</a:t>
                      </a:r>
                      <a:b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</a:b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and evaluation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7 hp </a:t>
                      </a:r>
                      <a:r>
                        <a:rPr lang="en-GB" sz="1200" i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1200" i="1" kern="1200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LiseLotte</a:t>
                      </a:r>
                      <a:r>
                        <a:rPr lang="en-GB" sz="1200" i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Schäfer-Elinder) </a:t>
                      </a:r>
                      <a:br>
                        <a:rPr lang="en-GB" sz="1200" i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</a:br>
                      <a:r>
                        <a:rPr lang="en-GB" sz="1200" i="1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20251030- 20251201</a:t>
                      </a:r>
                      <a:endParaRPr lang="sv-SE" sz="1200" i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654" marR="5474" marT="30659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84598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4FH095 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Applied epidemiology 2 – determinants of health, 14 hp </a:t>
                      </a:r>
                      <a:r>
                        <a:rPr lang="en-US" sz="1200" i="1" dirty="0"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sv-SE" sz="1200" i="1" u="none" kern="1200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Yajun</a:t>
                      </a:r>
                      <a:r>
                        <a:rPr lang="sv-SE" sz="1200" i="1" u="non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Liang</a:t>
                      </a:r>
                      <a:r>
                        <a:rPr lang="en-US" sz="1200" i="1" dirty="0">
                          <a:effectLst/>
                          <a:latin typeface="Calibri" panose="020F0502020204030204" pitchFamily="34" charset="0"/>
                        </a:rPr>
                        <a:t>) </a:t>
                      </a:r>
                      <a:r>
                        <a:rPr lang="en-US" sz="1200" i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20251113-20260118</a:t>
                      </a:r>
                      <a:endParaRPr lang="sv-SE" sz="1200" i="1" dirty="0"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54" marR="5474" marT="30659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4FH097 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Applied health promotion and prevention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, 10 hp </a:t>
                      </a:r>
                      <a:r>
                        <a:rPr lang="en-GB" sz="1200" i="1" dirty="0">
                          <a:effectLst/>
                          <a:latin typeface="Calibri" panose="020F0502020204030204" pitchFamily="34" charset="0"/>
                        </a:rPr>
                        <a:t>(Ann</a:t>
                      </a:r>
                      <a:r>
                        <a:rPr lang="en-GB" sz="1200" i="1" baseline="0" dirty="0">
                          <a:effectLst/>
                          <a:latin typeface="Calibri" panose="020F0502020204030204" pitchFamily="34" charset="0"/>
                        </a:rPr>
                        <a:t> Liljas) </a:t>
                      </a:r>
                      <a:r>
                        <a:rPr lang="en-GB" sz="1200" i="1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20221129-20230113</a:t>
                      </a:r>
                      <a:endParaRPr lang="sv-SE" sz="1200" i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54" marR="5474" marT="30659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4FH097 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Applied health promotion and prevention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, 10 hp </a:t>
                      </a:r>
                      <a:r>
                        <a:rPr lang="en-GB" sz="1200" i="1" dirty="0">
                          <a:effectLst/>
                          <a:latin typeface="Calibri" panose="020F0502020204030204" pitchFamily="34" charset="0"/>
                        </a:rPr>
                        <a:t>(Ann</a:t>
                      </a:r>
                      <a:r>
                        <a:rPr lang="en-GB" sz="1200" i="1" baseline="0" dirty="0">
                          <a:effectLst/>
                          <a:latin typeface="Calibri" panose="020F0502020204030204" pitchFamily="34" charset="0"/>
                        </a:rPr>
                        <a:t> Liljas) </a:t>
                      </a:r>
                      <a:r>
                        <a:rPr lang="en-GB" sz="1200" i="1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20251202-20260118</a:t>
                      </a:r>
                      <a:endParaRPr lang="sv-SE" dirty="0"/>
                    </a:p>
                  </a:txBody>
                  <a:tcPr marL="30654" marR="5474" marT="30659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07104"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  <a:p>
                      <a:pPr marL="72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VT2026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47" marR="39047" marT="19345" marB="19345">
                    <a:solidFill>
                      <a:srgbClr val="D6E6DA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4FH100</a:t>
                      </a:r>
                      <a:r>
                        <a:rPr lang="en-GB" sz="1200" baseline="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</a:rPr>
                        <a:t>Degree project in Public Health Sciences, 30 hp </a:t>
                      </a:r>
                      <a:r>
                        <a:rPr lang="en-GB" sz="1200" i="1" dirty="0">
                          <a:effectLst/>
                          <a:latin typeface="Calibri" panose="020F0502020204030204" pitchFamily="34" charset="0"/>
                        </a:rPr>
                        <a:t>(Marie</a:t>
                      </a:r>
                      <a:r>
                        <a:rPr lang="en-GB" sz="1200" i="1" baseline="0" dirty="0">
                          <a:effectLst/>
                          <a:latin typeface="Calibri" panose="020F0502020204030204" pitchFamily="34" charset="0"/>
                        </a:rPr>
                        <a:t> Hasselberg, Jette Möller, Lene Lindberg, Lucie Laflamme) </a:t>
                      </a:r>
                      <a:r>
                        <a:rPr lang="en-GB" sz="1200" i="1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20260119-20260607</a:t>
                      </a:r>
                      <a:endParaRPr lang="sv-SE" sz="1200" i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54" marR="5474" marT="30659" marB="0">
                    <a:solidFill>
                      <a:srgbClr val="D6E6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3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AAF3BB46-5C32-58AA-1DC1-1211BE5EB355}"/>
                  </a:ext>
                </a:extLst>
              </p14:cNvPr>
              <p14:cNvContentPartPr/>
              <p14:nvPr/>
            </p14:nvContentPartPr>
            <p14:xfrm>
              <a:off x="942495" y="1571025"/>
              <a:ext cx="360" cy="36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AAF3BB46-5C32-58AA-1DC1-1211BE5EB35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24495" y="1463025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5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176F81EA-2E2E-EFF1-2CCE-B55E2699F171}"/>
                  </a:ext>
                </a:extLst>
              </p14:cNvPr>
              <p14:cNvContentPartPr/>
              <p14:nvPr/>
            </p14:nvContentPartPr>
            <p14:xfrm>
              <a:off x="1523535" y="1942545"/>
              <a:ext cx="360" cy="36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176F81EA-2E2E-EFF1-2CCE-B55E2699F171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505535" y="1834545"/>
                <a:ext cx="36000" cy="216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Standardformgivning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870052"/>
      </a:accent1>
      <a:accent2>
        <a:srgbClr val="9FE6E9"/>
      </a:accent2>
      <a:accent3>
        <a:srgbClr val="FFFFFF"/>
      </a:accent3>
      <a:accent4>
        <a:srgbClr val="000000"/>
      </a:accent4>
      <a:accent5>
        <a:srgbClr val="C3AAB3"/>
      </a:accent5>
      <a:accent6>
        <a:srgbClr val="90D0D3"/>
      </a:accent6>
      <a:hlink>
        <a:srgbClr val="D40963"/>
      </a:hlink>
      <a:folHlink>
        <a:srgbClr val="CBCBCB"/>
      </a:folHlink>
    </a:clrScheme>
    <a:fontScheme name="Standardformgivn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61B54"/>
        </a:accent1>
        <a:accent2>
          <a:srgbClr val="97D8DA"/>
        </a:accent2>
        <a:accent3>
          <a:srgbClr val="FFFFFF"/>
        </a:accent3>
        <a:accent4>
          <a:srgbClr val="000000"/>
        </a:accent4>
        <a:accent5>
          <a:srgbClr val="BDABB3"/>
        </a:accent5>
        <a:accent6>
          <a:srgbClr val="88C4C5"/>
        </a:accent6>
        <a:hlink>
          <a:srgbClr val="CF0063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05283BA9CB1004E9186B88C1C75230D" ma:contentTypeVersion="8" ma:contentTypeDescription="Skapa ett nytt dokument." ma:contentTypeScope="" ma:versionID="0b901ddd2dcf02733dc93f80c3d549c1">
  <xsd:schema xmlns:xsd="http://www.w3.org/2001/XMLSchema" xmlns:xs="http://www.w3.org/2001/XMLSchema" xmlns:p="http://schemas.microsoft.com/office/2006/metadata/properties" xmlns:ns3="21ce6d24-656f-49c7-9a07-442ed4b023d2" targetNamespace="http://schemas.microsoft.com/office/2006/metadata/properties" ma:root="true" ma:fieldsID="4247833908403b71d38bcf04daa5183a" ns3:_="">
    <xsd:import namespace="21ce6d24-656f-49c7-9a07-442ed4b023d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ce6d24-656f-49c7-9a07-442ed4b023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5C48241-7620-4DBC-967E-97D7CFF80C6C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21ce6d24-656f-49c7-9a07-442ed4b023d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B40C761-13D9-4970-BD20-A199A8326C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36FFDD-0C6C-44C4-B5BF-A7A7BE6CAE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ce6d24-656f-49c7-9a07-442ed4b023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20489</TotalTime>
  <Words>299</Words>
  <Application>Microsoft Office PowerPoint</Application>
  <PresentationFormat>Bildspel på skärmen (4:3)</PresentationFormat>
  <Paragraphs>32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Wingdings</vt:lpstr>
      <vt:lpstr>Standardformgivning</vt:lpstr>
      <vt:lpstr>Study plan 2025/2026</vt:lpstr>
    </vt:vector>
  </TitlesOfParts>
  <Company>뿿촐뿿챰ԗ烐Ȱ珬뿿��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Rubrik, Arial Bold 32 pt</dc:title>
  <dc:creator>Vivi-Ann Persson</dc:creator>
  <cp:lastModifiedBy>Anette Nilsson</cp:lastModifiedBy>
  <cp:revision>395</cp:revision>
  <cp:lastPrinted>2023-03-01T08:34:51Z</cp:lastPrinted>
  <dcterms:created xsi:type="dcterms:W3CDTF">2005-09-23T14:50:53Z</dcterms:created>
  <dcterms:modified xsi:type="dcterms:W3CDTF">2025-01-23T08:58:47Z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0x010100C05283BA9CB1004E9186B88C1C75230D</vt:lpwstr>
  </property>
</Properties>
</file>