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7" r:id="rId1"/>
  </p:sldMasterIdLst>
  <p:notesMasterIdLst>
    <p:notesMasterId r:id="rId9"/>
  </p:notesMasterIdLst>
  <p:sldIdLst>
    <p:sldId id="256" r:id="rId2"/>
    <p:sldId id="265" r:id="rId3"/>
    <p:sldId id="257" r:id="rId4"/>
    <p:sldId id="258" r:id="rId5"/>
    <p:sldId id="259" r:id="rId6"/>
    <p:sldId id="260" r:id="rId7"/>
    <p:sldId id="266" r:id="rId8"/>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5328" autoAdjust="0"/>
  </p:normalViewPr>
  <p:slideViewPr>
    <p:cSldViewPr snapToGrid="0">
      <p:cViewPr varScale="1">
        <p:scale>
          <a:sx n="48" d="100"/>
          <a:sy n="48" d="100"/>
        </p:scale>
        <p:origin x="1340" y="4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diagrams/_rels/data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colors1.xml><?xml version="1.0" encoding="utf-8"?>
<dgm:colorsDef xmlns:dgm="http://schemas.openxmlformats.org/drawingml/2006/diagram" xmlns:a="http://schemas.openxmlformats.org/drawingml/2006/main" uniqueId="urn:microsoft.com/office/officeart/2018/5/colors/Iconchunking_neutralicontext_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dgm:fillClrLst>
    <dgm:linClrLst meth="repeat">
      <a:schemeClr val="lt1">
        <a:alpha val="0"/>
      </a:schemeClr>
    </dgm:linClrLst>
    <dgm:effectClrLst/>
    <dgm:txLinClrLst/>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649905B-7F73-45E3-9813-4EEF3B76E5A8}" type="doc">
      <dgm:prSet loTypeId="urn:microsoft.com/office/officeart/2018/2/layout/IconVerticalSolidList" loCatId="icon" qsTypeId="urn:microsoft.com/office/officeart/2005/8/quickstyle/simple1" qsCatId="simple" csTypeId="urn:microsoft.com/office/officeart/2018/5/colors/Iconchunking_neutralicontext_accent2_2" csCatId="accent2" phldr="1"/>
      <dgm:spPr/>
      <dgm:t>
        <a:bodyPr/>
        <a:lstStyle/>
        <a:p>
          <a:endParaRPr lang="en-US"/>
        </a:p>
      </dgm:t>
    </dgm:pt>
    <dgm:pt modelId="{0C508BED-2B8D-4BCB-B1CF-EE93B2394435}">
      <dgm:prSet custT="1"/>
      <dgm:spPr/>
      <dgm:t>
        <a:bodyPr/>
        <a:lstStyle/>
        <a:p>
          <a:pPr>
            <a:lnSpc>
              <a:spcPct val="100000"/>
            </a:lnSpc>
          </a:pPr>
          <a:r>
            <a:rPr lang="en-US" sz="2500" dirty="0"/>
            <a:t>Team that meets regularly.</a:t>
          </a:r>
        </a:p>
      </dgm:t>
    </dgm:pt>
    <dgm:pt modelId="{C3C3C21E-6DD3-4DD0-AB7A-38DC516146F6}" type="parTrans" cxnId="{CCA96A7D-8531-4A63-B198-D2B4DE418C06}">
      <dgm:prSet/>
      <dgm:spPr/>
      <dgm:t>
        <a:bodyPr/>
        <a:lstStyle/>
        <a:p>
          <a:endParaRPr lang="en-US"/>
        </a:p>
      </dgm:t>
    </dgm:pt>
    <dgm:pt modelId="{7C81BB9D-0B01-4B16-8D12-1B3A4D54308D}" type="sibTrans" cxnId="{CCA96A7D-8531-4A63-B198-D2B4DE418C06}">
      <dgm:prSet/>
      <dgm:spPr/>
      <dgm:t>
        <a:bodyPr/>
        <a:lstStyle/>
        <a:p>
          <a:pPr>
            <a:lnSpc>
              <a:spcPct val="100000"/>
            </a:lnSpc>
          </a:pPr>
          <a:endParaRPr lang="en-US"/>
        </a:p>
      </dgm:t>
    </dgm:pt>
    <dgm:pt modelId="{FADD3A2B-2B35-4959-A02F-7D4B72D7096D}">
      <dgm:prSet/>
      <dgm:spPr/>
      <dgm:t>
        <a:bodyPr/>
        <a:lstStyle/>
        <a:p>
          <a:pPr>
            <a:lnSpc>
              <a:spcPct val="100000"/>
            </a:lnSpc>
          </a:pPr>
          <a:r>
            <a:rPr lang="en-US" dirty="0"/>
            <a:t>Consultation with more experienced colleagues.</a:t>
          </a:r>
        </a:p>
      </dgm:t>
    </dgm:pt>
    <dgm:pt modelId="{146B41D8-1302-481D-90A7-0E022FA16655}" type="parTrans" cxnId="{FD855115-9B7D-4E5A-80E8-26E0F41DA6B1}">
      <dgm:prSet/>
      <dgm:spPr/>
      <dgm:t>
        <a:bodyPr/>
        <a:lstStyle/>
        <a:p>
          <a:endParaRPr lang="en-US"/>
        </a:p>
      </dgm:t>
    </dgm:pt>
    <dgm:pt modelId="{D1223A4B-A9AF-4A21-B29F-A1C153727A18}" type="sibTrans" cxnId="{FD855115-9B7D-4E5A-80E8-26E0F41DA6B1}">
      <dgm:prSet/>
      <dgm:spPr/>
      <dgm:t>
        <a:bodyPr/>
        <a:lstStyle/>
        <a:p>
          <a:pPr>
            <a:lnSpc>
              <a:spcPct val="100000"/>
            </a:lnSpc>
          </a:pPr>
          <a:endParaRPr lang="en-US"/>
        </a:p>
      </dgm:t>
    </dgm:pt>
    <dgm:pt modelId="{0B22CD70-531E-48EE-88B1-CD19A641E51B}">
      <dgm:prSet/>
      <dgm:spPr/>
      <dgm:t>
        <a:bodyPr/>
        <a:lstStyle/>
        <a:p>
          <a:pPr>
            <a:lnSpc>
              <a:spcPct val="100000"/>
            </a:lnSpc>
          </a:pPr>
          <a:r>
            <a:rPr lang="en-US" dirty="0"/>
            <a:t>Follow-ups, clinically and by collecting data.</a:t>
          </a:r>
        </a:p>
      </dgm:t>
    </dgm:pt>
    <dgm:pt modelId="{F47EC4A0-F52B-4C8A-8352-AF5C87B798C8}" type="parTrans" cxnId="{B1B6AA19-5DDB-4223-A48A-3EAB94CAB784}">
      <dgm:prSet/>
      <dgm:spPr/>
      <dgm:t>
        <a:bodyPr/>
        <a:lstStyle/>
        <a:p>
          <a:endParaRPr lang="en-US"/>
        </a:p>
      </dgm:t>
    </dgm:pt>
    <dgm:pt modelId="{F547188F-C45F-49CB-B10E-221D98292610}" type="sibTrans" cxnId="{B1B6AA19-5DDB-4223-A48A-3EAB94CAB784}">
      <dgm:prSet/>
      <dgm:spPr/>
      <dgm:t>
        <a:bodyPr/>
        <a:lstStyle/>
        <a:p>
          <a:endParaRPr lang="en-US"/>
        </a:p>
      </dgm:t>
    </dgm:pt>
    <dgm:pt modelId="{03D4FEF4-0AF9-401A-A330-6EFAA9478AC8}" type="pres">
      <dgm:prSet presAssocID="{0649905B-7F73-45E3-9813-4EEF3B76E5A8}" presName="root" presStyleCnt="0">
        <dgm:presLayoutVars>
          <dgm:dir/>
          <dgm:resizeHandles val="exact"/>
        </dgm:presLayoutVars>
      </dgm:prSet>
      <dgm:spPr/>
    </dgm:pt>
    <dgm:pt modelId="{5E34172E-60D7-452A-9F8E-FF80F504908E}" type="pres">
      <dgm:prSet presAssocID="{0C508BED-2B8D-4BCB-B1CF-EE93B2394435}" presName="compNode" presStyleCnt="0"/>
      <dgm:spPr/>
    </dgm:pt>
    <dgm:pt modelId="{08998907-EB23-4D60-B543-3B152149A4B2}" type="pres">
      <dgm:prSet presAssocID="{0C508BED-2B8D-4BCB-B1CF-EE93B2394435}" presName="bgRect" presStyleLbl="bgShp" presStyleIdx="0" presStyleCnt="3" custLinFactNeighborX="-20881" custLinFactNeighborY="-7478"/>
      <dgm:spPr/>
    </dgm:pt>
    <dgm:pt modelId="{4C153AA1-2ACB-434A-AFB6-6806D413BD97}" type="pres">
      <dgm:prSet presAssocID="{0C508BED-2B8D-4BCB-B1CF-EE93B2394435}"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roup of People"/>
        </a:ext>
      </dgm:extLst>
    </dgm:pt>
    <dgm:pt modelId="{C68DED9F-458C-4EE0-B699-6FA5BFBAD590}" type="pres">
      <dgm:prSet presAssocID="{0C508BED-2B8D-4BCB-B1CF-EE93B2394435}" presName="spaceRect" presStyleCnt="0"/>
      <dgm:spPr/>
    </dgm:pt>
    <dgm:pt modelId="{A352B415-1AEF-49D1-9447-B491DA959430}" type="pres">
      <dgm:prSet presAssocID="{0C508BED-2B8D-4BCB-B1CF-EE93B2394435}" presName="parTx" presStyleLbl="revTx" presStyleIdx="0" presStyleCnt="3">
        <dgm:presLayoutVars>
          <dgm:chMax val="0"/>
          <dgm:chPref val="0"/>
        </dgm:presLayoutVars>
      </dgm:prSet>
      <dgm:spPr/>
    </dgm:pt>
    <dgm:pt modelId="{392AE273-E387-42E7-9DC8-11C117D6DC23}" type="pres">
      <dgm:prSet presAssocID="{7C81BB9D-0B01-4B16-8D12-1B3A4D54308D}" presName="sibTrans" presStyleCnt="0"/>
      <dgm:spPr/>
    </dgm:pt>
    <dgm:pt modelId="{75F2D431-636A-42F8-AC9C-FC7D21A6E7E7}" type="pres">
      <dgm:prSet presAssocID="{FADD3A2B-2B35-4959-A02F-7D4B72D7096D}" presName="compNode" presStyleCnt="0"/>
      <dgm:spPr/>
    </dgm:pt>
    <dgm:pt modelId="{16D68B08-7090-4207-BF70-43AAB0D250FF}" type="pres">
      <dgm:prSet presAssocID="{FADD3A2B-2B35-4959-A02F-7D4B72D7096D}" presName="bgRect" presStyleLbl="bgShp" presStyleIdx="1" presStyleCnt="3" custLinFactNeighborY="1556"/>
      <dgm:spPr/>
    </dgm:pt>
    <dgm:pt modelId="{210D66DC-7FA2-4A41-9AE9-23ABE4C4BE62}" type="pres">
      <dgm:prSet presAssocID="{FADD3A2B-2B35-4959-A02F-7D4B72D7096D}"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Sjukhus"/>
        </a:ext>
      </dgm:extLst>
    </dgm:pt>
    <dgm:pt modelId="{668A9548-AA1A-470A-8CEC-340F29890795}" type="pres">
      <dgm:prSet presAssocID="{FADD3A2B-2B35-4959-A02F-7D4B72D7096D}" presName="spaceRect" presStyleCnt="0"/>
      <dgm:spPr/>
    </dgm:pt>
    <dgm:pt modelId="{686C2918-5ADA-4592-B532-3CA884C7050B}" type="pres">
      <dgm:prSet presAssocID="{FADD3A2B-2B35-4959-A02F-7D4B72D7096D}" presName="parTx" presStyleLbl="revTx" presStyleIdx="1" presStyleCnt="3" custScaleY="73345">
        <dgm:presLayoutVars>
          <dgm:chMax val="0"/>
          <dgm:chPref val="0"/>
        </dgm:presLayoutVars>
      </dgm:prSet>
      <dgm:spPr/>
    </dgm:pt>
    <dgm:pt modelId="{49FC1A54-A877-4282-ABFA-5335BCD71004}" type="pres">
      <dgm:prSet presAssocID="{D1223A4B-A9AF-4A21-B29F-A1C153727A18}" presName="sibTrans" presStyleCnt="0"/>
      <dgm:spPr/>
    </dgm:pt>
    <dgm:pt modelId="{6246DED9-0FA8-4EA5-A11C-CEAB2582E28C}" type="pres">
      <dgm:prSet presAssocID="{0B22CD70-531E-48EE-88B1-CD19A641E51B}" presName="compNode" presStyleCnt="0"/>
      <dgm:spPr/>
    </dgm:pt>
    <dgm:pt modelId="{E17B33E6-2D49-46C4-9174-F5F064752279}" type="pres">
      <dgm:prSet presAssocID="{0B22CD70-531E-48EE-88B1-CD19A641E51B}" presName="bgRect" presStyleLbl="bgShp" presStyleIdx="2" presStyleCnt="3"/>
      <dgm:spPr/>
    </dgm:pt>
    <dgm:pt modelId="{47BAE0A7-AED9-4159-A0D8-82B544FC507B}" type="pres">
      <dgm:prSet presAssocID="{0B22CD70-531E-48EE-88B1-CD19A641E51B}"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Statistik"/>
        </a:ext>
      </dgm:extLst>
    </dgm:pt>
    <dgm:pt modelId="{21A21A47-608D-4E1F-BD28-D79BA4A596C8}" type="pres">
      <dgm:prSet presAssocID="{0B22CD70-531E-48EE-88B1-CD19A641E51B}" presName="spaceRect" presStyleCnt="0"/>
      <dgm:spPr/>
    </dgm:pt>
    <dgm:pt modelId="{73D0D4A0-881B-4DA5-97C9-8A2A681F5859}" type="pres">
      <dgm:prSet presAssocID="{0B22CD70-531E-48EE-88B1-CD19A641E51B}" presName="parTx" presStyleLbl="revTx" presStyleIdx="2" presStyleCnt="3" custScaleY="105181" custLinFactNeighborY="-2986">
        <dgm:presLayoutVars>
          <dgm:chMax val="0"/>
          <dgm:chPref val="0"/>
        </dgm:presLayoutVars>
      </dgm:prSet>
      <dgm:spPr/>
    </dgm:pt>
  </dgm:ptLst>
  <dgm:cxnLst>
    <dgm:cxn modelId="{FD855115-9B7D-4E5A-80E8-26E0F41DA6B1}" srcId="{0649905B-7F73-45E3-9813-4EEF3B76E5A8}" destId="{FADD3A2B-2B35-4959-A02F-7D4B72D7096D}" srcOrd="1" destOrd="0" parTransId="{146B41D8-1302-481D-90A7-0E022FA16655}" sibTransId="{D1223A4B-A9AF-4A21-B29F-A1C153727A18}"/>
    <dgm:cxn modelId="{B1B6AA19-5DDB-4223-A48A-3EAB94CAB784}" srcId="{0649905B-7F73-45E3-9813-4EEF3B76E5A8}" destId="{0B22CD70-531E-48EE-88B1-CD19A641E51B}" srcOrd="2" destOrd="0" parTransId="{F47EC4A0-F52B-4C8A-8352-AF5C87B798C8}" sibTransId="{F547188F-C45F-49CB-B10E-221D98292610}"/>
    <dgm:cxn modelId="{3066E842-4FC5-4253-AA00-E95286BB28B9}" type="presOf" srcId="{0C508BED-2B8D-4BCB-B1CF-EE93B2394435}" destId="{A352B415-1AEF-49D1-9447-B491DA959430}" srcOrd="0" destOrd="0" presId="urn:microsoft.com/office/officeart/2018/2/layout/IconVerticalSolidList"/>
    <dgm:cxn modelId="{90422E4C-8B91-4B93-BBFE-A0BF550BE23F}" type="presOf" srcId="{FADD3A2B-2B35-4959-A02F-7D4B72D7096D}" destId="{686C2918-5ADA-4592-B532-3CA884C7050B}" srcOrd="0" destOrd="0" presId="urn:microsoft.com/office/officeart/2018/2/layout/IconVerticalSolidList"/>
    <dgm:cxn modelId="{31F4DB6C-E2E9-4AFA-9C58-88B5025EA47A}" type="presOf" srcId="{0649905B-7F73-45E3-9813-4EEF3B76E5A8}" destId="{03D4FEF4-0AF9-401A-A330-6EFAA9478AC8}" srcOrd="0" destOrd="0" presId="urn:microsoft.com/office/officeart/2018/2/layout/IconVerticalSolidList"/>
    <dgm:cxn modelId="{02923C78-9DD5-403D-8AB5-35159879249F}" type="presOf" srcId="{0B22CD70-531E-48EE-88B1-CD19A641E51B}" destId="{73D0D4A0-881B-4DA5-97C9-8A2A681F5859}" srcOrd="0" destOrd="0" presId="urn:microsoft.com/office/officeart/2018/2/layout/IconVerticalSolidList"/>
    <dgm:cxn modelId="{CCA96A7D-8531-4A63-B198-D2B4DE418C06}" srcId="{0649905B-7F73-45E3-9813-4EEF3B76E5A8}" destId="{0C508BED-2B8D-4BCB-B1CF-EE93B2394435}" srcOrd="0" destOrd="0" parTransId="{C3C3C21E-6DD3-4DD0-AB7A-38DC516146F6}" sibTransId="{7C81BB9D-0B01-4B16-8D12-1B3A4D54308D}"/>
    <dgm:cxn modelId="{851B5AE7-EEE5-4259-BC69-290112B0E86D}" type="presParOf" srcId="{03D4FEF4-0AF9-401A-A330-6EFAA9478AC8}" destId="{5E34172E-60D7-452A-9F8E-FF80F504908E}" srcOrd="0" destOrd="0" presId="urn:microsoft.com/office/officeart/2018/2/layout/IconVerticalSolidList"/>
    <dgm:cxn modelId="{621D9476-7548-44BA-BE67-FBFFD9EA0FAF}" type="presParOf" srcId="{5E34172E-60D7-452A-9F8E-FF80F504908E}" destId="{08998907-EB23-4D60-B543-3B152149A4B2}" srcOrd="0" destOrd="0" presId="urn:microsoft.com/office/officeart/2018/2/layout/IconVerticalSolidList"/>
    <dgm:cxn modelId="{589FC0CD-5335-48E1-A3CB-37C8C1493738}" type="presParOf" srcId="{5E34172E-60D7-452A-9F8E-FF80F504908E}" destId="{4C153AA1-2ACB-434A-AFB6-6806D413BD97}" srcOrd="1" destOrd="0" presId="urn:microsoft.com/office/officeart/2018/2/layout/IconVerticalSolidList"/>
    <dgm:cxn modelId="{00DFC5AC-17C8-40EA-AFBE-B64A2281764C}" type="presParOf" srcId="{5E34172E-60D7-452A-9F8E-FF80F504908E}" destId="{C68DED9F-458C-4EE0-B699-6FA5BFBAD590}" srcOrd="2" destOrd="0" presId="urn:microsoft.com/office/officeart/2018/2/layout/IconVerticalSolidList"/>
    <dgm:cxn modelId="{4FCD2CF8-DC76-4145-8804-68885D74CB9A}" type="presParOf" srcId="{5E34172E-60D7-452A-9F8E-FF80F504908E}" destId="{A352B415-1AEF-49D1-9447-B491DA959430}" srcOrd="3" destOrd="0" presId="urn:microsoft.com/office/officeart/2018/2/layout/IconVerticalSolidList"/>
    <dgm:cxn modelId="{ABAE45CA-5764-41AA-A535-F238831A64EA}" type="presParOf" srcId="{03D4FEF4-0AF9-401A-A330-6EFAA9478AC8}" destId="{392AE273-E387-42E7-9DC8-11C117D6DC23}" srcOrd="1" destOrd="0" presId="urn:microsoft.com/office/officeart/2018/2/layout/IconVerticalSolidList"/>
    <dgm:cxn modelId="{7A7B08F7-D3A5-4579-8EDE-9E99986CA69F}" type="presParOf" srcId="{03D4FEF4-0AF9-401A-A330-6EFAA9478AC8}" destId="{75F2D431-636A-42F8-AC9C-FC7D21A6E7E7}" srcOrd="2" destOrd="0" presId="urn:microsoft.com/office/officeart/2018/2/layout/IconVerticalSolidList"/>
    <dgm:cxn modelId="{D11A128C-8339-4237-AF9D-FF8616929489}" type="presParOf" srcId="{75F2D431-636A-42F8-AC9C-FC7D21A6E7E7}" destId="{16D68B08-7090-4207-BF70-43AAB0D250FF}" srcOrd="0" destOrd="0" presId="urn:microsoft.com/office/officeart/2018/2/layout/IconVerticalSolidList"/>
    <dgm:cxn modelId="{D0BF2928-3E92-47FB-A5BC-E8D31097EE57}" type="presParOf" srcId="{75F2D431-636A-42F8-AC9C-FC7D21A6E7E7}" destId="{210D66DC-7FA2-4A41-9AE9-23ABE4C4BE62}" srcOrd="1" destOrd="0" presId="urn:microsoft.com/office/officeart/2018/2/layout/IconVerticalSolidList"/>
    <dgm:cxn modelId="{C842F1E0-948D-4233-B64C-863FFDC7ACBE}" type="presParOf" srcId="{75F2D431-636A-42F8-AC9C-FC7D21A6E7E7}" destId="{668A9548-AA1A-470A-8CEC-340F29890795}" srcOrd="2" destOrd="0" presId="urn:microsoft.com/office/officeart/2018/2/layout/IconVerticalSolidList"/>
    <dgm:cxn modelId="{834EFD8E-35B2-4816-B5AA-580A76E730FF}" type="presParOf" srcId="{75F2D431-636A-42F8-AC9C-FC7D21A6E7E7}" destId="{686C2918-5ADA-4592-B532-3CA884C7050B}" srcOrd="3" destOrd="0" presId="urn:microsoft.com/office/officeart/2018/2/layout/IconVerticalSolidList"/>
    <dgm:cxn modelId="{10844F19-1591-4843-943A-C3540DA1100D}" type="presParOf" srcId="{03D4FEF4-0AF9-401A-A330-6EFAA9478AC8}" destId="{49FC1A54-A877-4282-ABFA-5335BCD71004}" srcOrd="3" destOrd="0" presId="urn:microsoft.com/office/officeart/2018/2/layout/IconVerticalSolidList"/>
    <dgm:cxn modelId="{1BE8E666-4AF4-486C-AC93-1C51BD493CD3}" type="presParOf" srcId="{03D4FEF4-0AF9-401A-A330-6EFAA9478AC8}" destId="{6246DED9-0FA8-4EA5-A11C-CEAB2582E28C}" srcOrd="4" destOrd="0" presId="urn:microsoft.com/office/officeart/2018/2/layout/IconVerticalSolidList"/>
    <dgm:cxn modelId="{411882B0-44BE-465C-92F9-A67F878259C0}" type="presParOf" srcId="{6246DED9-0FA8-4EA5-A11C-CEAB2582E28C}" destId="{E17B33E6-2D49-46C4-9174-F5F064752279}" srcOrd="0" destOrd="0" presId="urn:microsoft.com/office/officeart/2018/2/layout/IconVerticalSolidList"/>
    <dgm:cxn modelId="{C7E4541D-0D82-4FAC-BAA5-059D020FFA05}" type="presParOf" srcId="{6246DED9-0FA8-4EA5-A11C-CEAB2582E28C}" destId="{47BAE0A7-AED9-4159-A0D8-82B544FC507B}" srcOrd="1" destOrd="0" presId="urn:microsoft.com/office/officeart/2018/2/layout/IconVerticalSolidList"/>
    <dgm:cxn modelId="{36189E76-B9F2-434C-B1CA-45DFBABB9C7C}" type="presParOf" srcId="{6246DED9-0FA8-4EA5-A11C-CEAB2582E28C}" destId="{21A21A47-608D-4E1F-BD28-D79BA4A596C8}" srcOrd="2" destOrd="0" presId="urn:microsoft.com/office/officeart/2018/2/layout/IconVerticalSolidList"/>
    <dgm:cxn modelId="{DD9DC32E-1E24-463E-A7BB-457A395BC051}" type="presParOf" srcId="{6246DED9-0FA8-4EA5-A11C-CEAB2582E28C}" destId="{73D0D4A0-881B-4DA5-97C9-8A2A681F5859}"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D8E5B46-7789-4DC3-B449-149904280FF5}"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7A3DDB99-2D2C-4545-9B78-1444CA5B1AB8}">
      <dgm:prSet custT="1"/>
      <dgm:spPr/>
      <dgm:t>
        <a:bodyPr/>
        <a:lstStyle/>
        <a:p>
          <a:r>
            <a:rPr lang="en-AU" sz="2400" dirty="0"/>
            <a:t>GPM is a freer format than what we are used to</a:t>
          </a:r>
          <a:r>
            <a:rPr lang="en-AU" sz="2600" dirty="0"/>
            <a:t>.</a:t>
          </a:r>
          <a:endParaRPr lang="en-US" sz="2600" dirty="0"/>
        </a:p>
      </dgm:t>
    </dgm:pt>
    <dgm:pt modelId="{D923A56F-330D-4424-B20C-AC47AA5350CD}" type="parTrans" cxnId="{28FD76C6-BB29-45D6-B41E-06E419EF3BDB}">
      <dgm:prSet/>
      <dgm:spPr/>
      <dgm:t>
        <a:bodyPr/>
        <a:lstStyle/>
        <a:p>
          <a:endParaRPr lang="en-US"/>
        </a:p>
      </dgm:t>
    </dgm:pt>
    <dgm:pt modelId="{9C687FCB-3137-439F-A11A-6C72CFE7AA6F}" type="sibTrans" cxnId="{28FD76C6-BB29-45D6-B41E-06E419EF3BDB}">
      <dgm:prSet/>
      <dgm:spPr/>
      <dgm:t>
        <a:bodyPr/>
        <a:lstStyle/>
        <a:p>
          <a:endParaRPr lang="en-US"/>
        </a:p>
      </dgm:t>
    </dgm:pt>
    <dgm:pt modelId="{5668C713-E82A-4499-A239-ADDBB17E0BD0}">
      <dgm:prSet custT="1"/>
      <dgm:spPr/>
      <dgm:t>
        <a:bodyPr/>
        <a:lstStyle/>
        <a:p>
          <a:r>
            <a:rPr lang="en-AU" sz="2400" dirty="0"/>
            <a:t>What is the actual difference between GPM and regular outpatient care? </a:t>
          </a:r>
          <a:endParaRPr lang="en-US" sz="2400" dirty="0"/>
        </a:p>
      </dgm:t>
    </dgm:pt>
    <dgm:pt modelId="{B7188AC1-7C47-4693-BA9B-BD2B361352DB}" type="parTrans" cxnId="{DAB772DA-E7A4-4977-A6E6-16D793F0B67C}">
      <dgm:prSet/>
      <dgm:spPr/>
      <dgm:t>
        <a:bodyPr/>
        <a:lstStyle/>
        <a:p>
          <a:endParaRPr lang="en-US"/>
        </a:p>
      </dgm:t>
    </dgm:pt>
    <dgm:pt modelId="{AD8E5AA4-DB32-426B-9971-44333F2C9A71}" type="sibTrans" cxnId="{DAB772DA-E7A4-4977-A6E6-16D793F0B67C}">
      <dgm:prSet/>
      <dgm:spPr/>
      <dgm:t>
        <a:bodyPr/>
        <a:lstStyle/>
        <a:p>
          <a:endParaRPr lang="en-US"/>
        </a:p>
      </dgm:t>
    </dgm:pt>
    <dgm:pt modelId="{CD58276B-0EA1-46BF-A896-27E3D8DDD583}">
      <dgm:prSet custT="1"/>
      <dgm:spPr/>
      <dgm:t>
        <a:bodyPr/>
        <a:lstStyle/>
        <a:p>
          <a:r>
            <a:rPr lang="en-AU" sz="2400" dirty="0"/>
            <a:t>Stigma surrounding personality disorder persists.</a:t>
          </a:r>
          <a:endParaRPr lang="en-US" sz="2400" dirty="0"/>
        </a:p>
      </dgm:t>
    </dgm:pt>
    <dgm:pt modelId="{24F7B95F-A4D6-4333-BE04-4C23E54D0D05}" type="parTrans" cxnId="{173D3FA1-5149-4195-A26D-42AEC8B722BE}">
      <dgm:prSet/>
      <dgm:spPr/>
      <dgm:t>
        <a:bodyPr/>
        <a:lstStyle/>
        <a:p>
          <a:endParaRPr lang="en-US"/>
        </a:p>
      </dgm:t>
    </dgm:pt>
    <dgm:pt modelId="{CD050290-6CE3-425A-B0E4-D3955A83AFD7}" type="sibTrans" cxnId="{173D3FA1-5149-4195-A26D-42AEC8B722BE}">
      <dgm:prSet/>
      <dgm:spPr/>
      <dgm:t>
        <a:bodyPr/>
        <a:lstStyle/>
        <a:p>
          <a:endParaRPr lang="en-US"/>
        </a:p>
      </dgm:t>
    </dgm:pt>
    <dgm:pt modelId="{BD821403-72E1-40BD-A6BF-F44B69B07B60}" type="pres">
      <dgm:prSet presAssocID="{CD8E5B46-7789-4DC3-B449-149904280FF5}" presName="linear" presStyleCnt="0">
        <dgm:presLayoutVars>
          <dgm:animLvl val="lvl"/>
          <dgm:resizeHandles val="exact"/>
        </dgm:presLayoutVars>
      </dgm:prSet>
      <dgm:spPr/>
    </dgm:pt>
    <dgm:pt modelId="{7E7BFEA4-EC2A-4D55-B74E-9FE049E726D4}" type="pres">
      <dgm:prSet presAssocID="{7A3DDB99-2D2C-4545-9B78-1444CA5B1AB8}" presName="parentText" presStyleLbl="node1" presStyleIdx="0" presStyleCnt="3">
        <dgm:presLayoutVars>
          <dgm:chMax val="0"/>
          <dgm:bulletEnabled val="1"/>
        </dgm:presLayoutVars>
      </dgm:prSet>
      <dgm:spPr/>
    </dgm:pt>
    <dgm:pt modelId="{B28DE15B-5E23-4819-B9EF-704D2935F2C8}" type="pres">
      <dgm:prSet presAssocID="{9C687FCB-3137-439F-A11A-6C72CFE7AA6F}" presName="spacer" presStyleCnt="0"/>
      <dgm:spPr/>
    </dgm:pt>
    <dgm:pt modelId="{D6D03215-4FAA-4C25-A0F9-DB0D8C426D9F}" type="pres">
      <dgm:prSet presAssocID="{5668C713-E82A-4499-A239-ADDBB17E0BD0}" presName="parentText" presStyleLbl="node1" presStyleIdx="1" presStyleCnt="3" custLinFactNeighborX="696" custLinFactNeighborY="-29371">
        <dgm:presLayoutVars>
          <dgm:chMax val="0"/>
          <dgm:bulletEnabled val="1"/>
        </dgm:presLayoutVars>
      </dgm:prSet>
      <dgm:spPr/>
    </dgm:pt>
    <dgm:pt modelId="{B1C8DA8C-1EB5-4AA9-A182-16339AEC4469}" type="pres">
      <dgm:prSet presAssocID="{AD8E5AA4-DB32-426B-9971-44333F2C9A71}" presName="spacer" presStyleCnt="0"/>
      <dgm:spPr/>
    </dgm:pt>
    <dgm:pt modelId="{73FC3119-F41A-4104-A36C-057E6F7917BA}" type="pres">
      <dgm:prSet presAssocID="{CD58276B-0EA1-46BF-A896-27E3D8DDD583}" presName="parentText" presStyleLbl="node1" presStyleIdx="2" presStyleCnt="3" custLinFactNeighborX="-493" custLinFactNeighborY="-50151">
        <dgm:presLayoutVars>
          <dgm:chMax val="0"/>
          <dgm:bulletEnabled val="1"/>
        </dgm:presLayoutVars>
      </dgm:prSet>
      <dgm:spPr/>
    </dgm:pt>
  </dgm:ptLst>
  <dgm:cxnLst>
    <dgm:cxn modelId="{F1A2394B-804D-4D3D-B931-34E22B96C5E4}" type="presOf" srcId="{CD58276B-0EA1-46BF-A896-27E3D8DDD583}" destId="{73FC3119-F41A-4104-A36C-057E6F7917BA}" srcOrd="0" destOrd="0" presId="urn:microsoft.com/office/officeart/2005/8/layout/vList2"/>
    <dgm:cxn modelId="{173D3FA1-5149-4195-A26D-42AEC8B722BE}" srcId="{CD8E5B46-7789-4DC3-B449-149904280FF5}" destId="{CD58276B-0EA1-46BF-A896-27E3D8DDD583}" srcOrd="2" destOrd="0" parTransId="{24F7B95F-A4D6-4333-BE04-4C23E54D0D05}" sibTransId="{CD050290-6CE3-425A-B0E4-D3955A83AFD7}"/>
    <dgm:cxn modelId="{5B8490BE-2E48-4C5C-AED8-5E6CD6541F23}" type="presOf" srcId="{7A3DDB99-2D2C-4545-9B78-1444CA5B1AB8}" destId="{7E7BFEA4-EC2A-4D55-B74E-9FE049E726D4}" srcOrd="0" destOrd="0" presId="urn:microsoft.com/office/officeart/2005/8/layout/vList2"/>
    <dgm:cxn modelId="{28FD76C6-BB29-45D6-B41E-06E419EF3BDB}" srcId="{CD8E5B46-7789-4DC3-B449-149904280FF5}" destId="{7A3DDB99-2D2C-4545-9B78-1444CA5B1AB8}" srcOrd="0" destOrd="0" parTransId="{D923A56F-330D-4424-B20C-AC47AA5350CD}" sibTransId="{9C687FCB-3137-439F-A11A-6C72CFE7AA6F}"/>
    <dgm:cxn modelId="{DAB772DA-E7A4-4977-A6E6-16D793F0B67C}" srcId="{CD8E5B46-7789-4DC3-B449-149904280FF5}" destId="{5668C713-E82A-4499-A239-ADDBB17E0BD0}" srcOrd="1" destOrd="0" parTransId="{B7188AC1-7C47-4693-BA9B-BD2B361352DB}" sibTransId="{AD8E5AA4-DB32-426B-9971-44333F2C9A71}"/>
    <dgm:cxn modelId="{232BF5E0-5B81-4D9A-BE5E-D6D6A298444E}" type="presOf" srcId="{5668C713-E82A-4499-A239-ADDBB17E0BD0}" destId="{D6D03215-4FAA-4C25-A0F9-DB0D8C426D9F}" srcOrd="0" destOrd="0" presId="urn:microsoft.com/office/officeart/2005/8/layout/vList2"/>
    <dgm:cxn modelId="{54BF51E4-C593-4A86-B644-3FFE7A04DCBF}" type="presOf" srcId="{CD8E5B46-7789-4DC3-B449-149904280FF5}" destId="{BD821403-72E1-40BD-A6BF-F44B69B07B60}" srcOrd="0" destOrd="0" presId="urn:microsoft.com/office/officeart/2005/8/layout/vList2"/>
    <dgm:cxn modelId="{A7455BBB-0AF1-46B1-9DF3-B9D6E675718F}" type="presParOf" srcId="{BD821403-72E1-40BD-A6BF-F44B69B07B60}" destId="{7E7BFEA4-EC2A-4D55-B74E-9FE049E726D4}" srcOrd="0" destOrd="0" presId="urn:microsoft.com/office/officeart/2005/8/layout/vList2"/>
    <dgm:cxn modelId="{E0620F42-435C-48FA-A234-6E2AFDF3465A}" type="presParOf" srcId="{BD821403-72E1-40BD-A6BF-F44B69B07B60}" destId="{B28DE15B-5E23-4819-B9EF-704D2935F2C8}" srcOrd="1" destOrd="0" presId="urn:microsoft.com/office/officeart/2005/8/layout/vList2"/>
    <dgm:cxn modelId="{55C5F05C-0C54-423E-ABD8-D4558432A545}" type="presParOf" srcId="{BD821403-72E1-40BD-A6BF-F44B69B07B60}" destId="{D6D03215-4FAA-4C25-A0F9-DB0D8C426D9F}" srcOrd="2" destOrd="0" presId="urn:microsoft.com/office/officeart/2005/8/layout/vList2"/>
    <dgm:cxn modelId="{0C3C65E1-5B51-4051-92B9-D5D896F6A6BB}" type="presParOf" srcId="{BD821403-72E1-40BD-A6BF-F44B69B07B60}" destId="{B1C8DA8C-1EB5-4AA9-A182-16339AEC4469}" srcOrd="3" destOrd="0" presId="urn:microsoft.com/office/officeart/2005/8/layout/vList2"/>
    <dgm:cxn modelId="{F9CE7544-B794-4FBC-B787-51E60473BE05}" type="presParOf" srcId="{BD821403-72E1-40BD-A6BF-F44B69B07B60}" destId="{73FC3119-F41A-4104-A36C-057E6F7917BA}"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998907-EB23-4D60-B543-3B152149A4B2}">
      <dsp:nvSpPr>
        <dsp:cNvPr id="0" name=""/>
        <dsp:cNvSpPr/>
      </dsp:nvSpPr>
      <dsp:spPr>
        <a:xfrm>
          <a:off x="0" y="0"/>
          <a:ext cx="10261599" cy="874964"/>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C153AA1-2ACB-434A-AFB6-6806D413BD97}">
      <dsp:nvSpPr>
        <dsp:cNvPr id="0" name=""/>
        <dsp:cNvSpPr/>
      </dsp:nvSpPr>
      <dsp:spPr>
        <a:xfrm>
          <a:off x="264676" y="196887"/>
          <a:ext cx="481230" cy="48123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A352B415-1AEF-49D1-9447-B491DA959430}">
      <dsp:nvSpPr>
        <dsp:cNvPr id="0" name=""/>
        <dsp:cNvSpPr/>
      </dsp:nvSpPr>
      <dsp:spPr>
        <a:xfrm>
          <a:off x="1010584" y="19"/>
          <a:ext cx="9251015" cy="87496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600" tIns="92600" rIns="92600" bIns="92600" numCol="1" spcCol="1270" anchor="ctr" anchorCtr="0">
          <a:noAutofit/>
        </a:bodyPr>
        <a:lstStyle/>
        <a:p>
          <a:pPr marL="0" lvl="0" indent="0" algn="l" defTabSz="1111250">
            <a:lnSpc>
              <a:spcPct val="100000"/>
            </a:lnSpc>
            <a:spcBef>
              <a:spcPct val="0"/>
            </a:spcBef>
            <a:spcAft>
              <a:spcPct val="35000"/>
            </a:spcAft>
            <a:buNone/>
          </a:pPr>
          <a:r>
            <a:rPr lang="en-US" sz="2500" kern="1200" dirty="0"/>
            <a:t>Team that meets regularly.</a:t>
          </a:r>
        </a:p>
      </dsp:txBody>
      <dsp:txXfrm>
        <a:off x="1010584" y="19"/>
        <a:ext cx="9251015" cy="874964"/>
      </dsp:txXfrm>
    </dsp:sp>
    <dsp:sp modelId="{16D68B08-7090-4207-BF70-43AAB0D250FF}">
      <dsp:nvSpPr>
        <dsp:cNvPr id="0" name=""/>
        <dsp:cNvSpPr/>
      </dsp:nvSpPr>
      <dsp:spPr>
        <a:xfrm>
          <a:off x="0" y="1107340"/>
          <a:ext cx="10261599" cy="874964"/>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10D66DC-7FA2-4A41-9AE9-23ABE4C4BE62}">
      <dsp:nvSpPr>
        <dsp:cNvPr id="0" name=""/>
        <dsp:cNvSpPr/>
      </dsp:nvSpPr>
      <dsp:spPr>
        <a:xfrm>
          <a:off x="264676" y="1290592"/>
          <a:ext cx="481230" cy="48123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686C2918-5ADA-4592-B532-3CA884C7050B}">
      <dsp:nvSpPr>
        <dsp:cNvPr id="0" name=""/>
        <dsp:cNvSpPr/>
      </dsp:nvSpPr>
      <dsp:spPr>
        <a:xfrm>
          <a:off x="1010584" y="1210336"/>
          <a:ext cx="9251015" cy="6417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600" tIns="92600" rIns="92600" bIns="92600" numCol="1" spcCol="1270" anchor="ctr" anchorCtr="0">
          <a:noAutofit/>
        </a:bodyPr>
        <a:lstStyle/>
        <a:p>
          <a:pPr marL="0" lvl="0" indent="0" algn="l" defTabSz="1111250">
            <a:lnSpc>
              <a:spcPct val="100000"/>
            </a:lnSpc>
            <a:spcBef>
              <a:spcPct val="0"/>
            </a:spcBef>
            <a:spcAft>
              <a:spcPct val="35000"/>
            </a:spcAft>
            <a:buNone/>
          </a:pPr>
          <a:r>
            <a:rPr lang="en-US" sz="2500" kern="1200" dirty="0"/>
            <a:t>Consultation with more experienced colleagues.</a:t>
          </a:r>
        </a:p>
      </dsp:txBody>
      <dsp:txXfrm>
        <a:off x="1010584" y="1210336"/>
        <a:ext cx="9251015" cy="641742"/>
      </dsp:txXfrm>
    </dsp:sp>
    <dsp:sp modelId="{E17B33E6-2D49-46C4-9174-F5F064752279}">
      <dsp:nvSpPr>
        <dsp:cNvPr id="0" name=""/>
        <dsp:cNvSpPr/>
      </dsp:nvSpPr>
      <dsp:spPr>
        <a:xfrm>
          <a:off x="0" y="2210097"/>
          <a:ext cx="10261599" cy="874964"/>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7BAE0A7-AED9-4159-A0D8-82B544FC507B}">
      <dsp:nvSpPr>
        <dsp:cNvPr id="0" name=""/>
        <dsp:cNvSpPr/>
      </dsp:nvSpPr>
      <dsp:spPr>
        <a:xfrm>
          <a:off x="264676" y="2406964"/>
          <a:ext cx="481230" cy="48123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ln>
        <a:effectLst/>
      </dsp:spPr>
      <dsp:style>
        <a:lnRef idx="2">
          <a:scrgbClr r="0" g="0" b="0"/>
        </a:lnRef>
        <a:fillRef idx="1">
          <a:scrgbClr r="0" g="0" b="0"/>
        </a:fillRef>
        <a:effectRef idx="0">
          <a:scrgbClr r="0" g="0" b="0"/>
        </a:effectRef>
        <a:fontRef idx="minor">
          <a:schemeClr val="lt1"/>
        </a:fontRef>
      </dsp:style>
    </dsp:sp>
    <dsp:sp modelId="{73D0D4A0-881B-4DA5-97C9-8A2A681F5859}">
      <dsp:nvSpPr>
        <dsp:cNvPr id="0" name=""/>
        <dsp:cNvSpPr/>
      </dsp:nvSpPr>
      <dsp:spPr>
        <a:xfrm>
          <a:off x="1010584" y="2161305"/>
          <a:ext cx="9251015" cy="9202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2600" tIns="92600" rIns="92600" bIns="92600" numCol="1" spcCol="1270" anchor="ctr" anchorCtr="0">
          <a:noAutofit/>
        </a:bodyPr>
        <a:lstStyle/>
        <a:p>
          <a:pPr marL="0" lvl="0" indent="0" algn="l" defTabSz="1111250">
            <a:lnSpc>
              <a:spcPct val="100000"/>
            </a:lnSpc>
            <a:spcBef>
              <a:spcPct val="0"/>
            </a:spcBef>
            <a:spcAft>
              <a:spcPct val="35000"/>
            </a:spcAft>
            <a:buNone/>
          </a:pPr>
          <a:r>
            <a:rPr lang="en-US" sz="2500" kern="1200" dirty="0"/>
            <a:t>Follow-ups, clinically and by collecting data.</a:t>
          </a:r>
        </a:p>
      </dsp:txBody>
      <dsp:txXfrm>
        <a:off x="1010584" y="2161305"/>
        <a:ext cx="9251015" cy="9202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7BFEA4-EC2A-4D55-B74E-9FE049E726D4}">
      <dsp:nvSpPr>
        <dsp:cNvPr id="0" name=""/>
        <dsp:cNvSpPr/>
      </dsp:nvSpPr>
      <dsp:spPr>
        <a:xfrm>
          <a:off x="0" y="28502"/>
          <a:ext cx="10020852" cy="8798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AU" sz="2400" kern="1200" dirty="0"/>
            <a:t>GPM is a freer format than what we are used to</a:t>
          </a:r>
          <a:r>
            <a:rPr lang="en-AU" sz="2600" kern="1200" dirty="0"/>
            <a:t>.</a:t>
          </a:r>
          <a:endParaRPr lang="en-US" sz="2600" kern="1200" dirty="0"/>
        </a:p>
      </dsp:txBody>
      <dsp:txXfrm>
        <a:off x="42950" y="71452"/>
        <a:ext cx="9934952" cy="793940"/>
      </dsp:txXfrm>
    </dsp:sp>
    <dsp:sp modelId="{D6D03215-4FAA-4C25-A0F9-DB0D8C426D9F}">
      <dsp:nvSpPr>
        <dsp:cNvPr id="0" name=""/>
        <dsp:cNvSpPr/>
      </dsp:nvSpPr>
      <dsp:spPr>
        <a:xfrm>
          <a:off x="0" y="1003945"/>
          <a:ext cx="10020852" cy="87984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AU" sz="2400" kern="1200" dirty="0"/>
            <a:t>What is the actual difference between GPM and regular outpatient care? </a:t>
          </a:r>
          <a:endParaRPr lang="en-US" sz="2400" kern="1200" dirty="0"/>
        </a:p>
      </dsp:txBody>
      <dsp:txXfrm>
        <a:off x="42950" y="1046895"/>
        <a:ext cx="9934952" cy="793940"/>
      </dsp:txXfrm>
    </dsp:sp>
    <dsp:sp modelId="{73FC3119-F41A-4104-A36C-057E6F7917BA}">
      <dsp:nvSpPr>
        <dsp:cNvPr id="0" name=""/>
        <dsp:cNvSpPr/>
      </dsp:nvSpPr>
      <dsp:spPr>
        <a:xfrm>
          <a:off x="0" y="1991018"/>
          <a:ext cx="10020852" cy="87984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AU" sz="2400" kern="1200" dirty="0"/>
            <a:t>Stigma surrounding personality disorder persists.</a:t>
          </a:r>
          <a:endParaRPr lang="en-US" sz="2400" kern="1200" dirty="0"/>
        </a:p>
      </dsp:txBody>
      <dsp:txXfrm>
        <a:off x="42950" y="2033968"/>
        <a:ext cx="9934952" cy="79394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06769714-9C8B-4B86-B2D2-6410C3C5D6F3}" type="datetimeFigureOut">
              <a:rPr lang="sv-SE" smtClean="0"/>
              <a:t>2026-04-30</a:t>
            </a:fld>
            <a:endParaRPr lang="sv-SE"/>
          </a:p>
        </p:txBody>
      </p:sp>
      <p:sp>
        <p:nvSpPr>
          <p:cNvPr id="4" name="Platshållare för bildobjekt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8ECD9B49-DCE8-49DF-8C9D-11D531F6034B}" type="slidenum">
              <a:rPr lang="sv-SE" smtClean="0"/>
              <a:t>‹#›</a:t>
            </a:fld>
            <a:endParaRPr lang="sv-SE"/>
          </a:p>
        </p:txBody>
      </p:sp>
    </p:spTree>
    <p:extLst>
      <p:ext uri="{BB962C8B-B14F-4D97-AF65-F5344CB8AC3E}">
        <p14:creationId xmlns:p14="http://schemas.microsoft.com/office/powerpoint/2010/main" val="1933926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We work at a newly opened out-patient clinic here in central Stockholm, and although there are some challenges with being a newly opened clinic, there are also opportunities. For example, it is easier than usual to try new ways of working. We have taken this into account when it comes to diagnosing and treating personality disorder. We have recently started diagnosing according to ICD11 and we offer GPM to everyone who receives a diagnosis. We have access to DBT but the waiting time for that intervention is up to 2 years, why everyone will start with GPM, and only those who do not respond to GPM will be offered DBT. </a:t>
            </a:r>
            <a:br>
              <a:rPr lang="en-US" sz="1200" b="1" kern="1200" dirty="0">
                <a:solidFill>
                  <a:schemeClr val="tx1"/>
                </a:solidFill>
                <a:effectLst/>
                <a:latin typeface="+mn-lt"/>
                <a:ea typeface="+mn-ea"/>
                <a:cs typeface="+mn-cs"/>
              </a:rPr>
            </a:br>
            <a:endParaRPr lang="en-US" sz="1200" b="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We will now share with you how we’ve started to develop our treatment according to GPM.</a:t>
            </a:r>
            <a:br>
              <a:rPr lang="en-US" sz="1200" b="0" kern="1200" dirty="0">
                <a:solidFill>
                  <a:schemeClr val="tx1"/>
                </a:solidFill>
                <a:effectLst/>
                <a:latin typeface="+mn-lt"/>
                <a:ea typeface="+mn-ea"/>
                <a:cs typeface="+mn-cs"/>
              </a:rPr>
            </a:br>
            <a:r>
              <a:rPr lang="en-US" sz="1200" b="0" kern="1200" dirty="0">
                <a:solidFill>
                  <a:schemeClr val="tx1"/>
                </a:solidFill>
                <a:effectLst/>
                <a:latin typeface="+mn-lt"/>
                <a:ea typeface="+mn-ea"/>
                <a:cs typeface="+mn-cs"/>
              </a:rPr>
              <a:t>But please keep in mind that we have just started, we are in a learning process and the way we are doing it is constantly evolving.</a:t>
            </a:r>
          </a:p>
        </p:txBody>
      </p:sp>
      <p:sp>
        <p:nvSpPr>
          <p:cNvPr id="4" name="Platshållare för bildnummer 3"/>
          <p:cNvSpPr>
            <a:spLocks noGrp="1"/>
          </p:cNvSpPr>
          <p:nvPr>
            <p:ph type="sldNum" sz="quarter" idx="5"/>
          </p:nvPr>
        </p:nvSpPr>
        <p:spPr/>
        <p:txBody>
          <a:bodyPr/>
          <a:lstStyle/>
          <a:p>
            <a:fld id="{8ECD9B49-DCE8-49DF-8C9D-11D531F6034B}" type="slidenum">
              <a:rPr lang="sv-SE" smtClean="0"/>
              <a:t>1</a:t>
            </a:fld>
            <a:endParaRPr lang="sv-SE"/>
          </a:p>
        </p:txBody>
      </p:sp>
    </p:spTree>
    <p:extLst>
      <p:ext uri="{BB962C8B-B14F-4D97-AF65-F5344CB8AC3E}">
        <p14:creationId xmlns:p14="http://schemas.microsoft.com/office/powerpoint/2010/main" val="2276281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1 </a:t>
            </a:r>
            <a:r>
              <a:rPr lang="en-US" sz="1200" b="0" kern="1200" dirty="0">
                <a:solidFill>
                  <a:schemeClr val="tx1"/>
                </a:solidFill>
                <a:effectLst/>
                <a:latin typeface="+mn-lt"/>
                <a:ea typeface="+mn-ea"/>
                <a:cs typeface="+mn-cs"/>
              </a:rPr>
              <a:t>We are a team of 3 psychologists, 2 psychiatrists and one nurse who meet every other week to support each other in our </a:t>
            </a:r>
            <a:r>
              <a:rPr lang="en-US" sz="1200" b="0" u="none" kern="1200" dirty="0">
                <a:solidFill>
                  <a:schemeClr val="tx1"/>
                </a:solidFill>
                <a:effectLst/>
                <a:latin typeface="+mn-lt"/>
                <a:ea typeface="+mn-ea"/>
                <a:cs typeface="+mn-cs"/>
              </a:rPr>
              <a:t>assessments</a:t>
            </a:r>
            <a:r>
              <a:rPr lang="en-US" sz="1200" b="0" kern="1200" dirty="0">
                <a:solidFill>
                  <a:schemeClr val="tx1"/>
                </a:solidFill>
                <a:effectLst/>
                <a:latin typeface="+mn-lt"/>
                <a:ea typeface="+mn-ea"/>
                <a:cs typeface="+mn-cs"/>
              </a:rPr>
              <a:t> and in designing care plans according to GPM.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a:t>
            </a:r>
            <a:r>
              <a:rPr lang="en-US" sz="1200" b="0" kern="1200" dirty="0">
                <a:solidFill>
                  <a:schemeClr val="tx1"/>
                </a:solidFill>
                <a:effectLst/>
                <a:latin typeface="+mn-lt"/>
                <a:ea typeface="+mn-ea"/>
                <a:cs typeface="+mn-cs"/>
              </a:rPr>
              <a:t>And when needed we consult Niki Sundström, who has a lot of experience with GPM, and is one of the organizers of this congress.</a:t>
            </a:r>
            <a:endParaRPr lang="en-US" sz="1200" b="1"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3</a:t>
            </a:r>
            <a:r>
              <a:rPr lang="en-US" sz="1200" kern="1200" dirty="0">
                <a:solidFill>
                  <a:schemeClr val="tx1"/>
                </a:solidFill>
                <a:effectLst/>
                <a:latin typeface="+mn-lt"/>
                <a:ea typeface="+mn-ea"/>
                <a:cs typeface="+mn-cs"/>
              </a:rPr>
              <a:t> And now f</a:t>
            </a:r>
            <a:r>
              <a:rPr lang="en-US" sz="1200" b="0" kern="1200" dirty="0">
                <a:solidFill>
                  <a:schemeClr val="tx1"/>
                </a:solidFill>
                <a:effectLst/>
                <a:latin typeface="+mn-lt"/>
                <a:ea typeface="+mn-ea"/>
                <a:cs typeface="+mn-cs"/>
              </a:rPr>
              <a:t>or at least the first year, in addition to the clinical follow-ups, we’re collecting data on daily occupation and work, symptom improvement, frequency of suicidal and non-suicidal self-injuries, emergency department visits and psychiatric hospital days.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kern="1200" dirty="0">
              <a:solidFill>
                <a:schemeClr val="tx1"/>
              </a:solidFill>
              <a:effectLst/>
              <a:latin typeface="+mn-lt"/>
              <a:ea typeface="+mn-ea"/>
              <a:cs typeface="+mn-cs"/>
            </a:endParaRPr>
          </a:p>
          <a:p>
            <a:endParaRPr lang="sv-SE" dirty="0"/>
          </a:p>
        </p:txBody>
      </p:sp>
      <p:sp>
        <p:nvSpPr>
          <p:cNvPr id="4" name="Platshållare för bildnummer 3"/>
          <p:cNvSpPr>
            <a:spLocks noGrp="1"/>
          </p:cNvSpPr>
          <p:nvPr>
            <p:ph type="sldNum" sz="quarter" idx="5"/>
          </p:nvPr>
        </p:nvSpPr>
        <p:spPr/>
        <p:txBody>
          <a:bodyPr/>
          <a:lstStyle/>
          <a:p>
            <a:fld id="{8ECD9B49-DCE8-49DF-8C9D-11D531F6034B}" type="slidenum">
              <a:rPr lang="sv-SE" smtClean="0"/>
              <a:t>2</a:t>
            </a:fld>
            <a:endParaRPr lang="sv-SE"/>
          </a:p>
        </p:txBody>
      </p:sp>
    </p:spTree>
    <p:extLst>
      <p:ext uri="{BB962C8B-B14F-4D97-AF65-F5344CB8AC3E}">
        <p14:creationId xmlns:p14="http://schemas.microsoft.com/office/powerpoint/2010/main" val="16639657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kern="1200" dirty="0">
              <a:solidFill>
                <a:schemeClr val="tx1"/>
              </a:solidFill>
              <a:effectLst/>
              <a:latin typeface="+mn-lt"/>
              <a:ea typeface="+mn-ea"/>
              <a:cs typeface="+mn-cs"/>
            </a:endParaRPr>
          </a:p>
          <a:p>
            <a:pPr rtl="0"/>
            <a:r>
              <a:rPr lang="en-US" sz="1200" b="1" i="0" kern="1200" dirty="0">
                <a:solidFill>
                  <a:schemeClr val="tx1"/>
                </a:solidFill>
                <a:effectLst/>
                <a:latin typeface="+mn-lt"/>
                <a:ea typeface="+mn-ea"/>
                <a:cs typeface="+mn-cs"/>
              </a:rPr>
              <a:t>1</a:t>
            </a:r>
            <a:r>
              <a:rPr lang="en-US" sz="1200" b="0" i="0" kern="1200" dirty="0">
                <a:solidFill>
                  <a:schemeClr val="tx1"/>
                </a:solidFill>
                <a:effectLst/>
                <a:latin typeface="+mn-lt"/>
                <a:ea typeface="+mn-ea"/>
                <a:cs typeface="+mn-cs"/>
              </a:rPr>
              <a:t> We begin treatment with GPM in parallel with the assessment, through an early psychoeducational element. When the assessment starts, the patient receives general information about what personality disorder is. </a:t>
            </a:r>
          </a:p>
          <a:p>
            <a:pPr rtl="0"/>
            <a:r>
              <a:rPr lang="en-US" sz="1200" b="1" i="0" kern="1200" dirty="0">
                <a:solidFill>
                  <a:schemeClr val="tx1"/>
                </a:solidFill>
                <a:effectLst/>
                <a:latin typeface="+mn-lt"/>
                <a:ea typeface="+mn-ea"/>
                <a:cs typeface="+mn-cs"/>
              </a:rPr>
              <a:t>2</a:t>
            </a:r>
            <a:r>
              <a:rPr lang="en-US" sz="1200" b="0" i="0" kern="1200" dirty="0">
                <a:solidFill>
                  <a:schemeClr val="tx1"/>
                </a:solidFill>
                <a:effectLst/>
                <a:latin typeface="+mn-lt"/>
                <a:ea typeface="+mn-ea"/>
                <a:cs typeface="+mn-cs"/>
              </a:rPr>
              <a:t> Then if the patient receives a diagnosis a careful conceptualization is given, including how the criteria are met and the model of interpersonal hypersensitivity and affective dysregulation.</a:t>
            </a:r>
          </a:p>
          <a:p>
            <a:pPr rtl="0"/>
            <a:r>
              <a:rPr lang="en-US" sz="1200" b="1" i="0" kern="1200" dirty="0">
                <a:solidFill>
                  <a:schemeClr val="tx1"/>
                </a:solidFill>
                <a:effectLst/>
                <a:latin typeface="+mn-lt"/>
                <a:ea typeface="+mn-ea"/>
                <a:cs typeface="+mn-cs"/>
              </a:rPr>
              <a:t>3 +4 </a:t>
            </a:r>
            <a:r>
              <a:rPr lang="en-US" sz="1200" b="0" i="0" kern="1200" dirty="0">
                <a:solidFill>
                  <a:schemeClr val="tx1"/>
                </a:solidFill>
                <a:effectLst/>
                <a:latin typeface="+mn-lt"/>
                <a:ea typeface="+mn-ea"/>
                <a:cs typeface="+mn-cs"/>
              </a:rPr>
              <a:t>If the patient accepts the diagnosis, a rationale for GPM is given, and if the pat also accepts this, a new appointment is booked to begin developing a care plan.</a:t>
            </a:r>
          </a:p>
          <a:p>
            <a:pPr rtl="0"/>
            <a:r>
              <a:rPr lang="en-US" sz="1200" kern="1200" dirty="0">
                <a:solidFill>
                  <a:schemeClr val="tx1"/>
                </a:solidFill>
                <a:effectLst/>
                <a:latin typeface="+mn-lt"/>
                <a:ea typeface="+mn-ea"/>
                <a:cs typeface="+mn-cs"/>
              </a:rPr>
              <a:t>(Basic principles of GPM; psychoeducation, construct of interpersonal hypersensitivity, focus on life outside of treatment, change and accountability are expected. Change by learning to “think first” social rehabilitation –work before love, corrective experiences. D</a:t>
            </a:r>
            <a:r>
              <a:rPr lang="en-US" sz="1200" b="0" i="0" kern="1200" dirty="0">
                <a:solidFill>
                  <a:schemeClr val="tx1"/>
                </a:solidFill>
                <a:effectLst/>
                <a:latin typeface="+mn-lt"/>
                <a:ea typeface="+mn-ea"/>
                <a:cs typeface="+mn-cs"/>
              </a:rPr>
              <a:t>uration of GPM- pragmatic –as long as useful.)</a:t>
            </a:r>
            <a:r>
              <a:rPr lang="en-US" sz="1200" kern="1200" dirty="0">
                <a:solidFill>
                  <a:schemeClr val="tx1"/>
                </a:solidFill>
                <a:effectLst/>
                <a:latin typeface="+mn-lt"/>
                <a:ea typeface="+mn-ea"/>
                <a:cs typeface="+mn-cs"/>
              </a:rPr>
              <a:t> </a:t>
            </a:r>
            <a:endParaRPr lang="en-US" sz="1200" b="0" i="0" kern="1200" dirty="0">
              <a:solidFill>
                <a:schemeClr val="tx1"/>
              </a:solidFill>
              <a:effectLst/>
              <a:latin typeface="+mn-lt"/>
              <a:ea typeface="+mn-ea"/>
              <a:cs typeface="+mn-cs"/>
            </a:endParaRPr>
          </a:p>
          <a:p>
            <a:pPr rtl="0"/>
            <a:br>
              <a:rPr lang="en-US" sz="1200" kern="1200" dirty="0">
                <a:solidFill>
                  <a:schemeClr val="tx1"/>
                </a:solidFill>
                <a:effectLst/>
                <a:latin typeface="+mn-lt"/>
                <a:ea typeface="+mn-ea"/>
                <a:cs typeface="+mn-cs"/>
              </a:rPr>
            </a:br>
            <a:endParaRPr lang="sv-SE" dirty="0"/>
          </a:p>
        </p:txBody>
      </p:sp>
      <p:sp>
        <p:nvSpPr>
          <p:cNvPr id="4" name="Platshållare för bildnummer 3"/>
          <p:cNvSpPr>
            <a:spLocks noGrp="1"/>
          </p:cNvSpPr>
          <p:nvPr>
            <p:ph type="sldNum" sz="quarter" idx="5"/>
          </p:nvPr>
        </p:nvSpPr>
        <p:spPr/>
        <p:txBody>
          <a:bodyPr/>
          <a:lstStyle/>
          <a:p>
            <a:fld id="{8ECD9B49-DCE8-49DF-8C9D-11D531F6034B}" type="slidenum">
              <a:rPr lang="sv-SE" smtClean="0"/>
              <a:t>3</a:t>
            </a:fld>
            <a:endParaRPr lang="sv-SE"/>
          </a:p>
        </p:txBody>
      </p:sp>
    </p:spTree>
    <p:extLst>
      <p:ext uri="{BB962C8B-B14F-4D97-AF65-F5344CB8AC3E}">
        <p14:creationId xmlns:p14="http://schemas.microsoft.com/office/powerpoint/2010/main" val="26626480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sz="1200" b="1" kern="1200" dirty="0">
                <a:solidFill>
                  <a:schemeClr val="tx1"/>
                </a:solidFill>
                <a:effectLst/>
                <a:latin typeface="+mn-lt"/>
                <a:ea typeface="+mn-ea"/>
                <a:cs typeface="+mn-cs"/>
              </a:rPr>
              <a:t>1</a:t>
            </a:r>
            <a:r>
              <a:rPr lang="en-US" sz="1200" b="0" kern="1200" dirty="0">
                <a:solidFill>
                  <a:schemeClr val="tx1"/>
                </a:solidFill>
                <a:effectLst/>
                <a:latin typeface="+mn-lt"/>
                <a:ea typeface="+mn-ea"/>
                <a:cs typeface="+mn-cs"/>
              </a:rPr>
              <a:t> The psychologist or psychiatrist who diagnosed the pat, is responsible for developing the care plan and ensuring careful follow-ups.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2</a:t>
            </a:r>
            <a:r>
              <a:rPr lang="en-US" sz="1200" b="0" kern="1200" dirty="0">
                <a:solidFill>
                  <a:schemeClr val="tx1"/>
                </a:solidFill>
                <a:effectLst/>
                <a:latin typeface="+mn-lt"/>
                <a:ea typeface="+mn-ea"/>
                <a:cs typeface="+mn-cs"/>
              </a:rPr>
              <a:t> We create the care plan according to GPM</a:t>
            </a:r>
            <a:r>
              <a:rPr lang="en-US" sz="1200" b="0" i="0" kern="1200" dirty="0">
                <a:solidFill>
                  <a:schemeClr val="tx1"/>
                </a:solidFill>
                <a:effectLst/>
                <a:latin typeface="+mn-lt"/>
                <a:ea typeface="+mn-ea"/>
                <a:cs typeface="+mn-cs"/>
              </a:rPr>
              <a:t>, with spit treatment and different modalities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3</a:t>
            </a:r>
            <a:r>
              <a:rPr lang="en-US" sz="1200" b="0" kern="1200" dirty="0">
                <a:solidFill>
                  <a:schemeClr val="tx1"/>
                </a:solidFill>
                <a:effectLst/>
                <a:latin typeface="+mn-lt"/>
                <a:ea typeface="+mn-ea"/>
                <a:cs typeface="+mn-cs"/>
              </a:rPr>
              <a:t> When writing the care plan, we take the entire clinic's resources, both internal and external, into account, and tailor it to fit every patient's individual needs. </a:t>
            </a:r>
          </a:p>
          <a:p>
            <a:r>
              <a:rPr lang="en-US" sz="1200" b="1" kern="1200" dirty="0">
                <a:solidFill>
                  <a:schemeClr val="tx1"/>
                </a:solidFill>
                <a:effectLst/>
                <a:latin typeface="+mn-lt"/>
                <a:ea typeface="+mn-ea"/>
                <a:cs typeface="+mn-cs"/>
              </a:rPr>
              <a:t>4</a:t>
            </a:r>
            <a:r>
              <a:rPr lang="en-US" sz="1200" b="0" kern="1200" dirty="0">
                <a:solidFill>
                  <a:schemeClr val="tx1"/>
                </a:solidFill>
                <a:effectLst/>
                <a:latin typeface="+mn-lt"/>
                <a:ea typeface="+mn-ea"/>
                <a:cs typeface="+mn-cs"/>
              </a:rPr>
              <a:t> The care plan can be completed in one visit, but since it is important that it is individualized and includes concrete, measurable goals, why two visits often are needed. </a:t>
            </a:r>
          </a:p>
          <a:p>
            <a:pPr rtl="0"/>
            <a:r>
              <a:rPr lang="en-US" sz="1200" b="1" i="0" kern="1200" dirty="0">
                <a:solidFill>
                  <a:schemeClr val="tx1"/>
                </a:solidFill>
                <a:effectLst/>
                <a:latin typeface="+mn-lt"/>
                <a:ea typeface="+mn-ea"/>
                <a:cs typeface="+mn-cs"/>
              </a:rPr>
              <a:t>5</a:t>
            </a:r>
            <a:r>
              <a:rPr lang="en-US" sz="1200" b="0" i="0" kern="1200" dirty="0">
                <a:solidFill>
                  <a:schemeClr val="tx1"/>
                </a:solidFill>
                <a:effectLst/>
                <a:latin typeface="+mn-lt"/>
                <a:ea typeface="+mn-ea"/>
                <a:cs typeface="+mn-cs"/>
              </a:rPr>
              <a:t> We have a follow- up already after 3-5 visits, to ensure the patient is motivated. And we schedule follow- ups at 3 and 6 months- to evaluate whether the treatment is working. If no progress is made towards the goals, we assess whether there are obstacles that can be overcome. If not, the treatment is ended</a:t>
            </a:r>
            <a:r>
              <a:rPr lang="en-US" sz="1200" b="0" i="0" kern="1200" dirty="0">
                <a:solidFill>
                  <a:srgbClr val="FF0000"/>
                </a:solidFill>
                <a:effectLst/>
                <a:latin typeface="+mn-lt"/>
                <a:ea typeface="+mn-ea"/>
                <a:cs typeface="+mn-cs"/>
              </a:rPr>
              <a:t>.</a:t>
            </a:r>
            <a:endParaRPr lang="sv-SE" b="0" dirty="0"/>
          </a:p>
        </p:txBody>
      </p:sp>
      <p:sp>
        <p:nvSpPr>
          <p:cNvPr id="4" name="Platshållare för bildnummer 3"/>
          <p:cNvSpPr>
            <a:spLocks noGrp="1"/>
          </p:cNvSpPr>
          <p:nvPr>
            <p:ph type="sldNum" sz="quarter" idx="5"/>
          </p:nvPr>
        </p:nvSpPr>
        <p:spPr/>
        <p:txBody>
          <a:bodyPr/>
          <a:lstStyle/>
          <a:p>
            <a:fld id="{8ECD9B49-DCE8-49DF-8C9D-11D531F6034B}" type="slidenum">
              <a:rPr lang="sv-SE" smtClean="0"/>
              <a:t>4</a:t>
            </a:fld>
            <a:endParaRPr lang="sv-SE"/>
          </a:p>
        </p:txBody>
      </p:sp>
    </p:spTree>
    <p:extLst>
      <p:ext uri="{BB962C8B-B14F-4D97-AF65-F5344CB8AC3E}">
        <p14:creationId xmlns:p14="http://schemas.microsoft.com/office/powerpoint/2010/main" val="10547681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rtl="0"/>
            <a:r>
              <a:rPr lang="en-US" sz="1200" b="0" i="0" kern="1200" dirty="0">
                <a:solidFill>
                  <a:schemeClr val="tx1"/>
                </a:solidFill>
                <a:effectLst/>
                <a:latin typeface="+mn-lt"/>
                <a:ea typeface="+mn-ea"/>
                <a:cs typeface="+mn-cs"/>
              </a:rPr>
              <a:t>In order to achieve the treatment goals, the internal and external resources needed in each individual case are planned and documented in the care plan. </a:t>
            </a:r>
          </a:p>
          <a:p>
            <a:pPr rtl="0"/>
            <a:r>
              <a:rPr lang="en-US" sz="1200" b="1" i="0" kern="1200" dirty="0">
                <a:solidFill>
                  <a:schemeClr val="tx1"/>
                </a:solidFill>
                <a:effectLst/>
                <a:latin typeface="+mn-lt"/>
                <a:ea typeface="+mn-ea"/>
                <a:cs typeface="+mn-cs"/>
              </a:rPr>
              <a:t>1</a:t>
            </a:r>
            <a:r>
              <a:rPr lang="en-US" sz="1200" b="0" i="0" kern="1200" dirty="0">
                <a:solidFill>
                  <a:schemeClr val="tx1"/>
                </a:solidFill>
                <a:effectLst/>
                <a:latin typeface="+mn-lt"/>
                <a:ea typeface="+mn-ea"/>
                <a:cs typeface="+mn-cs"/>
              </a:rPr>
              <a:t> The parts that always are offered include patient- and family education and some form of therapy. </a:t>
            </a:r>
          </a:p>
          <a:p>
            <a:pPr rtl="0"/>
            <a:r>
              <a:rPr lang="en-US" sz="1200" b="1" i="0" kern="1200" dirty="0">
                <a:solidFill>
                  <a:schemeClr val="tx1"/>
                </a:solidFill>
                <a:effectLst/>
                <a:latin typeface="+mn-lt"/>
                <a:ea typeface="+mn-ea"/>
                <a:cs typeface="+mn-cs"/>
              </a:rPr>
              <a:t>2</a:t>
            </a:r>
            <a:r>
              <a:rPr lang="en-US" sz="1200" b="0" i="0" kern="1200" dirty="0">
                <a:solidFill>
                  <a:schemeClr val="tx1"/>
                </a:solidFill>
                <a:effectLst/>
                <a:latin typeface="+mn-lt"/>
                <a:ea typeface="+mn-ea"/>
                <a:cs typeface="+mn-cs"/>
              </a:rPr>
              <a:t> Most patients meet with a psychiatrist and a nurse for medical optimization, and if needed assessment and treatment of comorbidities. </a:t>
            </a:r>
          </a:p>
          <a:p>
            <a:pPr rtl="0"/>
            <a:r>
              <a:rPr lang="en-US" sz="1200" b="1" i="0" kern="1200" dirty="0">
                <a:solidFill>
                  <a:schemeClr val="tx1"/>
                </a:solidFill>
                <a:effectLst/>
                <a:latin typeface="+mn-lt"/>
                <a:ea typeface="+mn-ea"/>
                <a:cs typeface="+mn-cs"/>
              </a:rPr>
              <a:t>3</a:t>
            </a:r>
            <a:r>
              <a:rPr lang="en-US" sz="1200" b="0" i="0" kern="1200" dirty="0">
                <a:solidFill>
                  <a:schemeClr val="tx1"/>
                </a:solidFill>
                <a:effectLst/>
                <a:latin typeface="+mn-lt"/>
                <a:ea typeface="+mn-ea"/>
                <a:cs typeface="+mn-cs"/>
              </a:rPr>
              <a:t> Nurses are often responsible for the important work with the safety plan. And if needed take a role more of a case manager.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4</a:t>
            </a:r>
            <a:r>
              <a:rPr lang="en-US" sz="1200" b="0" i="0" kern="1200" dirty="0">
                <a:solidFill>
                  <a:schemeClr val="tx1"/>
                </a:solidFill>
                <a:effectLst/>
                <a:latin typeface="+mn-lt"/>
                <a:ea typeface="+mn-ea"/>
                <a:cs typeface="+mn-cs"/>
              </a:rPr>
              <a:t> Our rehab coordinator, social worker and occupational therapist do their own assessments and after that often collaborate with several external recourses to support life outside of psychiatry, with focus on daily occupation and work</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0" kern="1200" dirty="0">
                <a:solidFill>
                  <a:schemeClr val="tx1"/>
                </a:solidFill>
                <a:effectLst/>
                <a:latin typeface="+mn-lt"/>
                <a:ea typeface="+mn-ea"/>
                <a:cs typeface="+mn-cs"/>
              </a:rPr>
              <a:t>5</a:t>
            </a:r>
            <a:r>
              <a:rPr lang="en-US" sz="1200" b="0" i="0" kern="1200" dirty="0">
                <a:solidFill>
                  <a:schemeClr val="tx1"/>
                </a:solidFill>
                <a:effectLst/>
                <a:latin typeface="+mn-lt"/>
                <a:ea typeface="+mn-ea"/>
                <a:cs typeface="+mn-cs"/>
              </a:rPr>
              <a:t> The most common external resources includes the welfare agencies, and a</a:t>
            </a:r>
            <a:r>
              <a:rPr lang="en-US" sz="1200" b="0" dirty="0">
                <a:solidFill>
                  <a:srgbClr val="404040"/>
                </a:solidFill>
              </a:rPr>
              <a:t>ddiction- and primary care.</a:t>
            </a:r>
            <a:endParaRPr lang="sv-SE" sz="1200" b="0" dirty="0">
              <a:solidFill>
                <a:srgbClr val="404040"/>
              </a:solidFill>
            </a:endParaRPr>
          </a:p>
          <a:p>
            <a:pPr rtl="0"/>
            <a:endParaRPr lang="en-US" sz="1200" b="0" i="0" kern="1200" dirty="0">
              <a:solidFill>
                <a:schemeClr val="tx1"/>
              </a:solidFill>
              <a:effectLst/>
              <a:latin typeface="+mn-lt"/>
              <a:ea typeface="+mn-ea"/>
              <a:cs typeface="+mn-cs"/>
            </a:endParaRPr>
          </a:p>
          <a:p>
            <a:pPr rtl="0"/>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sv-SE" dirty="0"/>
          </a:p>
        </p:txBody>
      </p:sp>
      <p:sp>
        <p:nvSpPr>
          <p:cNvPr id="4" name="Platshållare för bildnummer 3"/>
          <p:cNvSpPr>
            <a:spLocks noGrp="1"/>
          </p:cNvSpPr>
          <p:nvPr>
            <p:ph type="sldNum" sz="quarter" idx="5"/>
          </p:nvPr>
        </p:nvSpPr>
        <p:spPr/>
        <p:txBody>
          <a:bodyPr/>
          <a:lstStyle/>
          <a:p>
            <a:fld id="{8ECD9B49-DCE8-49DF-8C9D-11D531F6034B}" type="slidenum">
              <a:rPr lang="sv-SE" smtClean="0"/>
              <a:t>5</a:t>
            </a:fld>
            <a:endParaRPr lang="sv-SE"/>
          </a:p>
        </p:txBody>
      </p:sp>
    </p:spTree>
    <p:extLst>
      <p:ext uri="{BB962C8B-B14F-4D97-AF65-F5344CB8AC3E}">
        <p14:creationId xmlns:p14="http://schemas.microsoft.com/office/powerpoint/2010/main" val="20712071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AU" b="0" noProof="0" dirty="0"/>
              <a:t>This is an example of how a care plan according to GPM can look like in our unit, at this stage. These are the main headings we use; the patient s wishes, the main problems, goals and then under specific planning -what we re planning to do to reach those goals.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Then of course the goals need to be broken down into smaller sub-goals within each intervention. Since our approach is split treatment, we need to consult each other frequently, we have set aside time for this several times a week.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AU" b="0" noProof="0" dirty="0"/>
          </a:p>
          <a:p>
            <a:r>
              <a:rPr lang="en-AU" b="0" noProof="0" dirty="0"/>
              <a:t>We believe that the work we do before creating the care plan is just as important as the care plan itself- perhaps even more so. This includes the assessment, the disclosure of the diagnosis and the conceptualization. We therefore try to revisit and incorporate these elements in different ways across all interventions included in the care plan.</a:t>
            </a:r>
          </a:p>
        </p:txBody>
      </p:sp>
      <p:sp>
        <p:nvSpPr>
          <p:cNvPr id="4" name="Platshållare för bildnummer 3"/>
          <p:cNvSpPr>
            <a:spLocks noGrp="1"/>
          </p:cNvSpPr>
          <p:nvPr>
            <p:ph type="sldNum" sz="quarter" idx="5"/>
          </p:nvPr>
        </p:nvSpPr>
        <p:spPr/>
        <p:txBody>
          <a:bodyPr/>
          <a:lstStyle/>
          <a:p>
            <a:fld id="{8ECD9B49-DCE8-49DF-8C9D-11D531F6034B}" type="slidenum">
              <a:rPr lang="sv-SE" smtClean="0"/>
              <a:t>6</a:t>
            </a:fld>
            <a:endParaRPr lang="sv-SE"/>
          </a:p>
        </p:txBody>
      </p:sp>
    </p:spTree>
    <p:extLst>
      <p:ext uri="{BB962C8B-B14F-4D97-AF65-F5344CB8AC3E}">
        <p14:creationId xmlns:p14="http://schemas.microsoft.com/office/powerpoint/2010/main" val="41157070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AU" noProof="0" dirty="0"/>
              <a:t>We find it exciting to have gotten started with GPM, but it can be challenging at times. Here are some of our reflections.</a:t>
            </a:r>
          </a:p>
          <a:p>
            <a:r>
              <a:rPr lang="en-AU" b="1" noProof="0" dirty="0"/>
              <a:t>1</a:t>
            </a:r>
            <a:r>
              <a:rPr lang="en-AU" noProof="0" dirty="0"/>
              <a:t> It can be difficult to adapt to the freer form that GPM represents, compared to, for example, our care programs or treatment manuals for depression. One way we find helpful is to dedicate time to the care plan and make it as clear as possible.</a:t>
            </a:r>
          </a:p>
          <a:p>
            <a:r>
              <a:rPr lang="en-AU" b="1" noProof="0" dirty="0"/>
              <a:t>2</a:t>
            </a:r>
            <a:r>
              <a:rPr lang="en-AU" noProof="0" dirty="0"/>
              <a:t> Regarding the challenges of understanding what GPM actually is and what distinguishes it from regular outpatient care, we believe the key differences are that we set the right diagnosis and put a lot of care in the conceptualization. The care plan itself is standard in psychiatric outpatient care, when it’s good.</a:t>
            </a:r>
          </a:p>
          <a:p>
            <a:r>
              <a:rPr lang="en-AU" b="1" noProof="0" dirty="0"/>
              <a:t>3</a:t>
            </a:r>
            <a:r>
              <a:rPr lang="en-AU" noProof="0" dirty="0"/>
              <a:t> The stigma around personality disorder often remains an obstacle when initiating assessment, but the more we work with it the better we become at explaining it in an educational way and reducing the stigma.</a:t>
            </a:r>
          </a:p>
          <a:p>
            <a:endParaRPr lang="en-AU" noProof="0" dirty="0"/>
          </a:p>
          <a:p>
            <a:r>
              <a:rPr lang="en-AU" noProof="0" dirty="0"/>
              <a:t>We wanted to share these reflections because we believe many of you will recognize them as barriers to getting started with GPM. Our message is: that you can begin anyway, without having all the answers. It takes a little courage and curiosity, but once you’re underway it’s a lot of fun. </a:t>
            </a:r>
          </a:p>
          <a:p>
            <a:r>
              <a:rPr lang="sv-SE" sz="1200" b="0" i="0" kern="1200" dirty="0">
                <a:solidFill>
                  <a:schemeClr val="tx1"/>
                </a:solidFill>
                <a:effectLst/>
                <a:latin typeface="+mn-lt"/>
                <a:ea typeface="+mn-ea"/>
                <a:cs typeface="+mn-cs"/>
              </a:rPr>
              <a:t>W</a:t>
            </a:r>
            <a:r>
              <a:rPr lang="en-US" sz="1200" b="0" i="0" kern="1200" dirty="0">
                <a:solidFill>
                  <a:schemeClr val="tx1"/>
                </a:solidFill>
                <a:effectLst/>
                <a:latin typeface="+mn-lt"/>
                <a:ea typeface="+mn-ea"/>
                <a:cs typeface="+mn-cs"/>
              </a:rPr>
              <a:t>e hope that this short presentation has contributed with some inspiration and a desire to explore GPM further in your clinics.</a:t>
            </a:r>
          </a:p>
        </p:txBody>
      </p:sp>
      <p:sp>
        <p:nvSpPr>
          <p:cNvPr id="4" name="Platshållare för bildnummer 3"/>
          <p:cNvSpPr>
            <a:spLocks noGrp="1"/>
          </p:cNvSpPr>
          <p:nvPr>
            <p:ph type="sldNum" sz="quarter" idx="5"/>
          </p:nvPr>
        </p:nvSpPr>
        <p:spPr/>
        <p:txBody>
          <a:bodyPr/>
          <a:lstStyle/>
          <a:p>
            <a:fld id="{8ECD9B49-DCE8-49DF-8C9D-11D531F6034B}" type="slidenum">
              <a:rPr lang="sv-SE" smtClean="0"/>
              <a:t>7</a:t>
            </a:fld>
            <a:endParaRPr lang="sv-SE"/>
          </a:p>
        </p:txBody>
      </p:sp>
    </p:spTree>
    <p:extLst>
      <p:ext uri="{BB962C8B-B14F-4D97-AF65-F5344CB8AC3E}">
        <p14:creationId xmlns:p14="http://schemas.microsoft.com/office/powerpoint/2010/main" val="20386423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sv-SE"/>
              <a:t>Klicka här för att ändra mall för rubrikformat</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dirty="0"/>
          </a:p>
        </p:txBody>
      </p:sp>
      <p:sp>
        <p:nvSpPr>
          <p:cNvPr id="7" name="Date Placeholder 6"/>
          <p:cNvSpPr>
            <a:spLocks noGrp="1"/>
          </p:cNvSpPr>
          <p:nvPr>
            <p:ph type="dt" sz="half" idx="10"/>
          </p:nvPr>
        </p:nvSpPr>
        <p:spPr/>
        <p:txBody>
          <a:bodyPr/>
          <a:lstStyle/>
          <a:p>
            <a:fld id="{B05D30FF-E1BD-4F58-AB6A-03E253B1288D}" type="datetimeFigureOut">
              <a:rPr lang="sv-SE" smtClean="0"/>
              <a:t>2026-04-30</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39F8F911-0EB3-4E60-ADE5-FC19766198D8}" type="slidenum">
              <a:rPr lang="sv-SE" smtClean="0"/>
              <a:t>‹#›</a:t>
            </a:fld>
            <a:endParaRPr lang="sv-SE"/>
          </a:p>
        </p:txBody>
      </p:sp>
    </p:spTree>
    <p:extLst>
      <p:ext uri="{BB962C8B-B14F-4D97-AF65-F5344CB8AC3E}">
        <p14:creationId xmlns:p14="http://schemas.microsoft.com/office/powerpoint/2010/main" val="321534410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05D30FF-E1BD-4F58-AB6A-03E253B1288D}" type="datetimeFigureOut">
              <a:rPr lang="sv-SE" smtClean="0"/>
              <a:t>2026-04-30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9F8F911-0EB3-4E60-ADE5-FC19766198D8}" type="slidenum">
              <a:rPr lang="sv-SE" smtClean="0"/>
              <a:t>‹#›</a:t>
            </a:fld>
            <a:endParaRPr lang="sv-SE"/>
          </a:p>
        </p:txBody>
      </p:sp>
    </p:spTree>
    <p:extLst>
      <p:ext uri="{BB962C8B-B14F-4D97-AF65-F5344CB8AC3E}">
        <p14:creationId xmlns:p14="http://schemas.microsoft.com/office/powerpoint/2010/main" val="2746301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05D30FF-E1BD-4F58-AB6A-03E253B1288D}" type="datetimeFigureOut">
              <a:rPr lang="sv-SE" smtClean="0"/>
              <a:t>2026-04-30</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39F8F911-0EB3-4E60-ADE5-FC19766198D8}" type="slidenum">
              <a:rPr lang="sv-SE" smtClean="0"/>
              <a:t>‹#›</a:t>
            </a:fld>
            <a:endParaRPr lang="sv-SE"/>
          </a:p>
        </p:txBody>
      </p:sp>
    </p:spTree>
    <p:extLst>
      <p:ext uri="{BB962C8B-B14F-4D97-AF65-F5344CB8AC3E}">
        <p14:creationId xmlns:p14="http://schemas.microsoft.com/office/powerpoint/2010/main" val="4272799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B05D30FF-E1BD-4F58-AB6A-03E253B1288D}" type="datetimeFigureOut">
              <a:rPr lang="sv-SE" smtClean="0"/>
              <a:t>2026-04-30</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39F8F911-0EB3-4E60-ADE5-FC19766198D8}" type="slidenum">
              <a:rPr lang="sv-SE" smtClean="0"/>
              <a:t>‹#›</a:t>
            </a:fld>
            <a:endParaRPr lang="sv-SE"/>
          </a:p>
        </p:txBody>
      </p:sp>
    </p:spTree>
    <p:extLst>
      <p:ext uri="{BB962C8B-B14F-4D97-AF65-F5344CB8AC3E}">
        <p14:creationId xmlns:p14="http://schemas.microsoft.com/office/powerpoint/2010/main" val="97474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sv-SE"/>
              <a:t>Klicka här för att ändra mall för rubrikformat</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7" name="Date Placeholder 6"/>
          <p:cNvSpPr>
            <a:spLocks noGrp="1"/>
          </p:cNvSpPr>
          <p:nvPr>
            <p:ph type="dt" sz="half" idx="10"/>
          </p:nvPr>
        </p:nvSpPr>
        <p:spPr/>
        <p:txBody>
          <a:bodyPr/>
          <a:lstStyle/>
          <a:p>
            <a:fld id="{B05D30FF-E1BD-4F58-AB6A-03E253B1288D}" type="datetimeFigureOut">
              <a:rPr lang="sv-SE" smtClean="0"/>
              <a:t>2026-04-30</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39F8F911-0EB3-4E60-ADE5-FC19766198D8}" type="slidenum">
              <a:rPr lang="sv-SE" smtClean="0"/>
              <a:t>‹#›</a:t>
            </a:fld>
            <a:endParaRPr lang="sv-SE"/>
          </a:p>
        </p:txBody>
      </p:sp>
    </p:spTree>
    <p:extLst>
      <p:ext uri="{BB962C8B-B14F-4D97-AF65-F5344CB8AC3E}">
        <p14:creationId xmlns:p14="http://schemas.microsoft.com/office/powerpoint/2010/main" val="273863757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8" name="Date Placeholder 7"/>
          <p:cNvSpPr>
            <a:spLocks noGrp="1"/>
          </p:cNvSpPr>
          <p:nvPr>
            <p:ph type="dt" sz="half" idx="10"/>
          </p:nvPr>
        </p:nvSpPr>
        <p:spPr/>
        <p:txBody>
          <a:bodyPr/>
          <a:lstStyle/>
          <a:p>
            <a:fld id="{B05D30FF-E1BD-4F58-AB6A-03E253B1288D}" type="datetimeFigureOut">
              <a:rPr lang="sv-SE" smtClean="0"/>
              <a:t>2026-04-30</a:t>
            </a:fld>
            <a:endParaRPr lang="sv-SE"/>
          </a:p>
        </p:txBody>
      </p:sp>
      <p:sp>
        <p:nvSpPr>
          <p:cNvPr id="9" name="Footer Placeholder 8"/>
          <p:cNvSpPr>
            <a:spLocks noGrp="1"/>
          </p:cNvSpPr>
          <p:nvPr>
            <p:ph type="ftr" sz="quarter" idx="11"/>
          </p:nvPr>
        </p:nvSpPr>
        <p:spPr/>
        <p:txBody>
          <a:bodyPr/>
          <a:lstStyle/>
          <a:p>
            <a:endParaRPr lang="sv-SE"/>
          </a:p>
        </p:txBody>
      </p:sp>
      <p:sp>
        <p:nvSpPr>
          <p:cNvPr id="10" name="Slide Number Placeholder 9"/>
          <p:cNvSpPr>
            <a:spLocks noGrp="1"/>
          </p:cNvSpPr>
          <p:nvPr>
            <p:ph type="sldNum" sz="quarter" idx="12"/>
          </p:nvPr>
        </p:nvSpPr>
        <p:spPr/>
        <p:txBody>
          <a:bodyPr/>
          <a:lstStyle/>
          <a:p>
            <a:fld id="{39F8F911-0EB3-4E60-ADE5-FC19766198D8}" type="slidenum">
              <a:rPr lang="sv-SE" smtClean="0"/>
              <a:t>‹#›</a:t>
            </a:fld>
            <a:endParaRPr lang="sv-SE"/>
          </a:p>
        </p:txBody>
      </p:sp>
    </p:spTree>
    <p:extLst>
      <p:ext uri="{BB962C8B-B14F-4D97-AF65-F5344CB8AC3E}">
        <p14:creationId xmlns:p14="http://schemas.microsoft.com/office/powerpoint/2010/main" val="3261003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1583436" y="3143250"/>
            <a:ext cx="4270248" cy="259677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7" name="Date Placeholder 6"/>
          <p:cNvSpPr>
            <a:spLocks noGrp="1"/>
          </p:cNvSpPr>
          <p:nvPr>
            <p:ph type="dt" sz="half" idx="10"/>
          </p:nvPr>
        </p:nvSpPr>
        <p:spPr/>
        <p:txBody>
          <a:bodyPr/>
          <a:lstStyle/>
          <a:p>
            <a:fld id="{B05D30FF-E1BD-4F58-AB6A-03E253B1288D}" type="datetimeFigureOut">
              <a:rPr lang="sv-SE" smtClean="0"/>
              <a:t>2026-04-30</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39F8F911-0EB3-4E60-ADE5-FC19766198D8}" type="slidenum">
              <a:rPr lang="sv-SE" smtClean="0"/>
              <a:t>‹#›</a:t>
            </a:fld>
            <a:endParaRPr lang="sv-SE"/>
          </a:p>
        </p:txBody>
      </p:sp>
      <p:sp>
        <p:nvSpPr>
          <p:cNvPr id="10" name="Title 9"/>
          <p:cNvSpPr>
            <a:spLocks noGrp="1"/>
          </p:cNvSpPr>
          <p:nvPr>
            <p:ph type="title"/>
          </p:nvPr>
        </p:nvSpPr>
        <p:spPr/>
        <p:txBody>
          <a:bodyPr/>
          <a:lstStyle/>
          <a:p>
            <a:r>
              <a:rPr lang="sv-SE"/>
              <a:t>Klicka här för att ändra mall för rubrikformat</a:t>
            </a:r>
            <a:endParaRPr lang="en-US" dirty="0"/>
          </a:p>
        </p:txBody>
      </p:sp>
    </p:spTree>
    <p:extLst>
      <p:ext uri="{BB962C8B-B14F-4D97-AF65-F5344CB8AC3E}">
        <p14:creationId xmlns:p14="http://schemas.microsoft.com/office/powerpoint/2010/main" val="735059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B05D30FF-E1BD-4F58-AB6A-03E253B1288D}" type="datetimeFigureOut">
              <a:rPr lang="sv-SE" smtClean="0"/>
              <a:t>2026-04-30</a:t>
            </a:fld>
            <a:endParaRPr lang="sv-SE"/>
          </a:p>
        </p:txBody>
      </p:sp>
      <p:sp>
        <p:nvSpPr>
          <p:cNvPr id="4" name="Footer Placeholder 3"/>
          <p:cNvSpPr>
            <a:spLocks noGrp="1"/>
          </p:cNvSpPr>
          <p:nvPr>
            <p:ph type="ftr" sz="quarter" idx="11"/>
          </p:nvPr>
        </p:nvSpPr>
        <p:spPr/>
        <p:txBody>
          <a:bodyPr/>
          <a:lstStyle/>
          <a:p>
            <a:endParaRPr lang="sv-SE"/>
          </a:p>
        </p:txBody>
      </p:sp>
      <p:sp>
        <p:nvSpPr>
          <p:cNvPr id="5" name="Slide Number Placeholder 4"/>
          <p:cNvSpPr>
            <a:spLocks noGrp="1"/>
          </p:cNvSpPr>
          <p:nvPr>
            <p:ph type="sldNum" sz="quarter" idx="12"/>
          </p:nvPr>
        </p:nvSpPr>
        <p:spPr/>
        <p:txBody>
          <a:bodyPr/>
          <a:lstStyle/>
          <a:p>
            <a:fld id="{39F8F911-0EB3-4E60-ADE5-FC19766198D8}" type="slidenum">
              <a:rPr lang="sv-SE" smtClean="0"/>
              <a:t>‹#›</a:t>
            </a:fld>
            <a:endParaRPr lang="sv-SE"/>
          </a:p>
        </p:txBody>
      </p:sp>
    </p:spTree>
    <p:extLst>
      <p:ext uri="{BB962C8B-B14F-4D97-AF65-F5344CB8AC3E}">
        <p14:creationId xmlns:p14="http://schemas.microsoft.com/office/powerpoint/2010/main" val="4088185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D30FF-E1BD-4F58-AB6A-03E253B1288D}" type="datetimeFigureOut">
              <a:rPr lang="sv-SE" smtClean="0"/>
              <a:t>2026-04-30</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39F8F911-0EB3-4E60-ADE5-FC19766198D8}" type="slidenum">
              <a:rPr lang="sv-SE" smtClean="0"/>
              <a:t>‹#›</a:t>
            </a:fld>
            <a:endParaRPr lang="sv-SE"/>
          </a:p>
        </p:txBody>
      </p:sp>
    </p:spTree>
    <p:extLst>
      <p:ext uri="{BB962C8B-B14F-4D97-AF65-F5344CB8AC3E}">
        <p14:creationId xmlns:p14="http://schemas.microsoft.com/office/powerpoint/2010/main" val="601970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sv-SE"/>
              <a:t>Klicka här för att ändra mall för rubrikformat</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9" name="Date Placeholder 8"/>
          <p:cNvSpPr>
            <a:spLocks noGrp="1"/>
          </p:cNvSpPr>
          <p:nvPr>
            <p:ph type="dt" sz="half" idx="10"/>
          </p:nvPr>
        </p:nvSpPr>
        <p:spPr/>
        <p:txBody>
          <a:bodyPr/>
          <a:lstStyle/>
          <a:p>
            <a:fld id="{B05D30FF-E1BD-4F58-AB6A-03E253B1288D}" type="datetimeFigureOut">
              <a:rPr lang="sv-SE" smtClean="0"/>
              <a:t>2026-04-30</a:t>
            </a:fld>
            <a:endParaRPr lang="sv-SE"/>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sv-SE"/>
          </a:p>
        </p:txBody>
      </p:sp>
      <p:sp>
        <p:nvSpPr>
          <p:cNvPr id="11" name="Slide Number Placeholder 10"/>
          <p:cNvSpPr>
            <a:spLocks noGrp="1"/>
          </p:cNvSpPr>
          <p:nvPr>
            <p:ph type="sldNum" sz="quarter" idx="12"/>
          </p:nvPr>
        </p:nvSpPr>
        <p:spPr/>
        <p:txBody>
          <a:bodyPr/>
          <a:lstStyle/>
          <a:p>
            <a:fld id="{39F8F911-0EB3-4E60-ADE5-FC19766198D8}" type="slidenum">
              <a:rPr lang="sv-SE" smtClean="0"/>
              <a:t>‹#›</a:t>
            </a:fld>
            <a:endParaRPr lang="sv-SE"/>
          </a:p>
        </p:txBody>
      </p:sp>
    </p:spTree>
    <p:extLst>
      <p:ext uri="{BB962C8B-B14F-4D97-AF65-F5344CB8AC3E}">
        <p14:creationId xmlns:p14="http://schemas.microsoft.com/office/powerpoint/2010/main" val="16248222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05D30FF-E1BD-4F58-AB6A-03E253B1288D}" type="datetimeFigureOut">
              <a:rPr lang="sv-SE" smtClean="0"/>
              <a:t>2026-04-30</a:t>
            </a:fld>
            <a:endParaRPr lang="sv-SE"/>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sv-SE"/>
          </a:p>
        </p:txBody>
      </p:sp>
      <p:sp>
        <p:nvSpPr>
          <p:cNvPr id="10" name="Slide Number Placeholder 9"/>
          <p:cNvSpPr>
            <a:spLocks noGrp="1"/>
          </p:cNvSpPr>
          <p:nvPr>
            <p:ph type="sldNum" sz="quarter" idx="12"/>
          </p:nvPr>
        </p:nvSpPr>
        <p:spPr/>
        <p:txBody>
          <a:bodyPr/>
          <a:lstStyle/>
          <a:p>
            <a:fld id="{39F8F911-0EB3-4E60-ADE5-FC19766198D8}" type="slidenum">
              <a:rPr lang="sv-SE" smtClean="0"/>
              <a:t>‹#›</a:t>
            </a:fld>
            <a:endParaRPr lang="sv-SE"/>
          </a:p>
        </p:txBody>
      </p:sp>
    </p:spTree>
    <p:extLst>
      <p:ext uri="{BB962C8B-B14F-4D97-AF65-F5344CB8AC3E}">
        <p14:creationId xmlns:p14="http://schemas.microsoft.com/office/powerpoint/2010/main" val="836303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05D30FF-E1BD-4F58-AB6A-03E253B1288D}" type="datetimeFigureOut">
              <a:rPr lang="sv-SE" smtClean="0"/>
              <a:t>2026-04-30</a:t>
            </a:fld>
            <a:endParaRPr lang="sv-SE"/>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sv-SE"/>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39F8F911-0EB3-4E60-ADE5-FC19766198D8}" type="slidenum">
              <a:rPr lang="sv-SE" smtClean="0"/>
              <a:t>‹#›</a:t>
            </a:fld>
            <a:endParaRPr lang="sv-SE"/>
          </a:p>
        </p:txBody>
      </p:sp>
    </p:spTree>
    <p:extLst>
      <p:ext uri="{BB962C8B-B14F-4D97-AF65-F5344CB8AC3E}">
        <p14:creationId xmlns:p14="http://schemas.microsoft.com/office/powerpoint/2010/main" val="3238220613"/>
      </p:ext>
    </p:extLst>
  </p:cSld>
  <p:clrMap bg1="lt1" tx1="dk1" bg2="lt2" tx2="dk2" accent1="accent1" accent2="accent2" accent3="accent3" accent4="accent4" accent5="accent5" accent6="accent6" hlink="hlink" folHlink="folHlink"/>
  <p:sldLayoutIdLst>
    <p:sldLayoutId id="2147483888" r:id="rId1"/>
    <p:sldLayoutId id="2147483889" r:id="rId2"/>
    <p:sldLayoutId id="2147483890" r:id="rId3"/>
    <p:sldLayoutId id="2147483891" r:id="rId4"/>
    <p:sldLayoutId id="2147483892" r:id="rId5"/>
    <p:sldLayoutId id="2147483893" r:id="rId6"/>
    <p:sldLayoutId id="2147483894" r:id="rId7"/>
    <p:sldLayoutId id="2147483895" r:id="rId8"/>
    <p:sldLayoutId id="2147483896" r:id="rId9"/>
    <p:sldLayoutId id="2147483897" r:id="rId10"/>
    <p:sldLayoutId id="2147483898"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1" name="Rectangle 12">
            <a:extLst>
              <a:ext uri="{FF2B5EF4-FFF2-40B4-BE49-F238E27FC236}">
                <a16:creationId xmlns:a16="http://schemas.microsoft.com/office/drawing/2014/main" id="{6AD85578-1E4B-4014-9D52-E768947503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438656" cy="6858000"/>
          </a:xfrm>
          <a:prstGeom prst="rect">
            <a:avLst/>
          </a:prstGeom>
          <a:solidFill>
            <a:schemeClr val="accent2">
              <a:alpha val="50000"/>
            </a:schemeClr>
          </a:solidFill>
          <a:ln>
            <a:no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endParaRPr lang="en-US">
              <a:solidFill>
                <a:schemeClr val="accent2"/>
              </a:solidFill>
            </a:endParaRPr>
          </a:p>
        </p:txBody>
      </p:sp>
      <p:sp>
        <p:nvSpPr>
          <p:cNvPr id="22" name="Rectangle 14">
            <a:extLst>
              <a:ext uri="{FF2B5EF4-FFF2-40B4-BE49-F238E27FC236}">
                <a16:creationId xmlns:a16="http://schemas.microsoft.com/office/drawing/2014/main" id="{48550B3F-9390-4CA1-B3C8-91529289DC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38656" y="0"/>
            <a:ext cx="4653776"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AB6D3876-8CB4-7EA0-2EA7-9B27C7BEAFA2}"/>
              </a:ext>
            </a:extLst>
          </p:cNvPr>
          <p:cNvSpPr>
            <a:spLocks noGrp="1"/>
          </p:cNvSpPr>
          <p:nvPr>
            <p:ph type="ctrTitle"/>
          </p:nvPr>
        </p:nvSpPr>
        <p:spPr>
          <a:xfrm>
            <a:off x="1669773" y="1524000"/>
            <a:ext cx="3962401" cy="4274162"/>
          </a:xfrm>
          <a:noFill/>
          <a:ln>
            <a:noFill/>
          </a:ln>
        </p:spPr>
        <p:txBody>
          <a:bodyPr vert="horz" lIns="182880" tIns="182880" rIns="182880" bIns="182880" rtlCol="0" anchor="ctr">
            <a:normAutofit/>
          </a:bodyPr>
          <a:lstStyle/>
          <a:p>
            <a:br>
              <a:rPr lang="en-US" sz="2400" dirty="0">
                <a:solidFill>
                  <a:schemeClr val="bg1"/>
                </a:solidFill>
                <a:latin typeface="ADLaM Display" panose="02010000000000000000" pitchFamily="2" charset="0"/>
                <a:ea typeface="ADLaM Display" panose="02010000000000000000" pitchFamily="2" charset="0"/>
                <a:cs typeface="ADLaM Display" panose="02010000000000000000" pitchFamily="2" charset="0"/>
              </a:rPr>
            </a:br>
            <a:r>
              <a:rPr lang="en-US" sz="2400" dirty="0">
                <a:solidFill>
                  <a:schemeClr val="bg1"/>
                </a:solidFill>
                <a:ea typeface="ADLaM Display" panose="02010000000000000000" pitchFamily="2" charset="0"/>
                <a:cs typeface="ADLaM Display" panose="02010000000000000000" pitchFamily="2" charset="0"/>
              </a:rPr>
              <a:t>Getting started </a:t>
            </a:r>
            <a:br>
              <a:rPr lang="en-US" sz="2400" dirty="0">
                <a:solidFill>
                  <a:schemeClr val="bg1"/>
                </a:solidFill>
                <a:ea typeface="ADLaM Display" panose="02010000000000000000" pitchFamily="2" charset="0"/>
                <a:cs typeface="ADLaM Display" panose="02010000000000000000" pitchFamily="2" charset="0"/>
              </a:rPr>
            </a:br>
            <a:br>
              <a:rPr lang="en-US" sz="2400" dirty="0">
                <a:solidFill>
                  <a:schemeClr val="bg1"/>
                </a:solidFill>
                <a:ea typeface="ADLaM Display" panose="02010000000000000000" pitchFamily="2" charset="0"/>
                <a:cs typeface="ADLaM Display" panose="02010000000000000000" pitchFamily="2" charset="0"/>
              </a:rPr>
            </a:br>
            <a:r>
              <a:rPr lang="en-US" sz="2400" kern="1200" cap="all" spc="200" dirty="0">
                <a:solidFill>
                  <a:schemeClr val="bg1"/>
                </a:solidFill>
                <a:ea typeface="ADLaM Display" panose="02010000000000000000" pitchFamily="2" charset="0"/>
                <a:cs typeface="ADLaM Display" panose="02010000000000000000" pitchFamily="2" charset="0"/>
              </a:rPr>
              <a:t>GPM IN General Psychiatry</a:t>
            </a:r>
            <a:br>
              <a:rPr lang="en-US" sz="2400" kern="1200" cap="all" spc="200" baseline="0" dirty="0">
                <a:solidFill>
                  <a:schemeClr val="bg1"/>
                </a:solidFill>
                <a:latin typeface="Abadi" panose="020B0604020104020204" pitchFamily="34" charset="0"/>
              </a:rPr>
            </a:br>
            <a:br>
              <a:rPr lang="en-US" sz="2400" kern="1200" cap="all" spc="200" baseline="0" dirty="0">
                <a:solidFill>
                  <a:schemeClr val="bg1"/>
                </a:solidFill>
              </a:rPr>
            </a:br>
            <a:r>
              <a:rPr lang="en-US" sz="2400" kern="1200" cap="all" spc="200" baseline="0" dirty="0">
                <a:solidFill>
                  <a:schemeClr val="bg1"/>
                </a:solidFill>
              </a:rPr>
              <a:t> </a:t>
            </a:r>
            <a:br>
              <a:rPr lang="en-US" sz="2400" kern="1200" cap="all" spc="200" baseline="0" dirty="0">
                <a:solidFill>
                  <a:schemeClr val="bg1"/>
                </a:solidFill>
              </a:rPr>
            </a:br>
            <a:endParaRPr lang="en-US" sz="2400" kern="1200" cap="all" spc="200" baseline="0" dirty="0">
              <a:solidFill>
                <a:schemeClr val="bg1"/>
              </a:solidFill>
            </a:endParaRPr>
          </a:p>
        </p:txBody>
      </p:sp>
      <p:sp>
        <p:nvSpPr>
          <p:cNvPr id="3" name="Underrubrik 2">
            <a:extLst>
              <a:ext uri="{FF2B5EF4-FFF2-40B4-BE49-F238E27FC236}">
                <a16:creationId xmlns:a16="http://schemas.microsoft.com/office/drawing/2014/main" id="{E395B44F-EDA6-38D6-0B44-45F561DF22B5}"/>
              </a:ext>
            </a:extLst>
          </p:cNvPr>
          <p:cNvSpPr>
            <a:spLocks noGrp="1"/>
          </p:cNvSpPr>
          <p:nvPr>
            <p:ph type="subTitle" idx="1"/>
          </p:nvPr>
        </p:nvSpPr>
        <p:spPr>
          <a:xfrm>
            <a:off x="6679109" y="1059838"/>
            <a:ext cx="4665397" cy="4738323"/>
          </a:xfrm>
        </p:spPr>
        <p:txBody>
          <a:bodyPr vert="horz" lIns="91440" tIns="45720" rIns="91440" bIns="45720" rtlCol="0" anchor="ctr">
            <a:normAutofit/>
          </a:bodyPr>
          <a:lstStyle/>
          <a:p>
            <a:pPr indent="-228600" algn="l">
              <a:buFont typeface="Arial" panose="020B0604020202020204" pitchFamily="34" charset="0"/>
              <a:buChar char="•"/>
            </a:pPr>
            <a:endParaRPr lang="en-US" dirty="0">
              <a:solidFill>
                <a:schemeClr val="tx1">
                  <a:lumMod val="85000"/>
                  <a:lumOff val="15000"/>
                </a:schemeClr>
              </a:solidFill>
            </a:endParaRPr>
          </a:p>
          <a:p>
            <a:pPr indent="-228600" algn="l">
              <a:buFont typeface="Arial" panose="020B0604020202020204" pitchFamily="34" charset="0"/>
              <a:buChar char="•"/>
            </a:pPr>
            <a:endParaRPr lang="en-US" dirty="0">
              <a:solidFill>
                <a:schemeClr val="tx1">
                  <a:lumMod val="85000"/>
                  <a:lumOff val="15000"/>
                </a:schemeClr>
              </a:solidFill>
            </a:endParaRPr>
          </a:p>
          <a:p>
            <a:pPr indent="-228600" algn="l">
              <a:buFont typeface="Arial" panose="020B0604020202020204" pitchFamily="34" charset="0"/>
              <a:buChar char="•"/>
            </a:pPr>
            <a:endParaRPr lang="en-US" dirty="0">
              <a:solidFill>
                <a:schemeClr val="tx1">
                  <a:lumMod val="85000"/>
                  <a:lumOff val="15000"/>
                </a:schemeClr>
              </a:solidFill>
            </a:endParaRPr>
          </a:p>
          <a:p>
            <a:pPr indent="-228600" algn="l">
              <a:buFont typeface="Arial" panose="020B0604020202020204" pitchFamily="34" charset="0"/>
              <a:buChar char="•"/>
            </a:pPr>
            <a:endParaRPr lang="en-US" dirty="0">
              <a:solidFill>
                <a:schemeClr val="tx1">
                  <a:lumMod val="85000"/>
                  <a:lumOff val="15000"/>
                </a:schemeClr>
              </a:solidFill>
            </a:endParaRPr>
          </a:p>
          <a:p>
            <a:pPr indent="-228600" algn="l">
              <a:buFont typeface="Arial" panose="020B0604020202020204" pitchFamily="34" charset="0"/>
              <a:buChar char="•"/>
            </a:pPr>
            <a:endParaRPr lang="en-US" dirty="0">
              <a:solidFill>
                <a:schemeClr val="tx1">
                  <a:lumMod val="85000"/>
                  <a:lumOff val="15000"/>
                </a:schemeClr>
              </a:solidFill>
            </a:endParaRPr>
          </a:p>
          <a:p>
            <a:pPr indent="-228600" algn="l">
              <a:buFont typeface="Arial" panose="020B0604020202020204" pitchFamily="34" charset="0"/>
              <a:buChar char="•"/>
            </a:pPr>
            <a:endParaRPr lang="en-US" dirty="0">
              <a:solidFill>
                <a:schemeClr val="tx1">
                  <a:lumMod val="85000"/>
                  <a:lumOff val="15000"/>
                </a:schemeClr>
              </a:solidFill>
            </a:endParaRPr>
          </a:p>
        </p:txBody>
      </p:sp>
      <p:sp>
        <p:nvSpPr>
          <p:cNvPr id="4" name="Rektangel 3">
            <a:extLst>
              <a:ext uri="{FF2B5EF4-FFF2-40B4-BE49-F238E27FC236}">
                <a16:creationId xmlns:a16="http://schemas.microsoft.com/office/drawing/2014/main" id="{0EFD236C-CD27-4767-4F82-5A9D33ACF892}"/>
              </a:ext>
            </a:extLst>
          </p:cNvPr>
          <p:cNvSpPr/>
          <p:nvPr/>
        </p:nvSpPr>
        <p:spPr>
          <a:xfrm>
            <a:off x="7531088" y="4770782"/>
            <a:ext cx="3963045" cy="137571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spcAft>
                <a:spcPts val="600"/>
              </a:spcAft>
            </a:pPr>
            <a:r>
              <a:rPr lang="sv-SE" sz="1600" b="1" dirty="0"/>
              <a:t>Hanna Rösman,</a:t>
            </a:r>
            <a:r>
              <a:rPr lang="sv-SE" sz="1600" dirty="0"/>
              <a:t> </a:t>
            </a:r>
            <a:r>
              <a:rPr lang="sv-SE" sz="1600" dirty="0" err="1"/>
              <a:t>consultant</a:t>
            </a:r>
            <a:r>
              <a:rPr lang="sv-SE" sz="1600" dirty="0"/>
              <a:t> </a:t>
            </a:r>
            <a:r>
              <a:rPr lang="sv-SE" sz="1600" dirty="0" err="1"/>
              <a:t>Psychiatrist</a:t>
            </a:r>
            <a:r>
              <a:rPr lang="sv-SE" sz="1600" dirty="0"/>
              <a:t>, </a:t>
            </a:r>
            <a:r>
              <a:rPr lang="sv-SE" sz="1600" dirty="0" err="1"/>
              <a:t>clinical</a:t>
            </a:r>
            <a:r>
              <a:rPr lang="sv-SE" sz="1600" dirty="0"/>
              <a:t> </a:t>
            </a:r>
            <a:r>
              <a:rPr lang="sv-SE" sz="1600" dirty="0" err="1"/>
              <a:t>lead</a:t>
            </a:r>
            <a:r>
              <a:rPr lang="sv-SE" sz="1600" dirty="0"/>
              <a:t>,  </a:t>
            </a:r>
            <a:r>
              <a:rPr lang="sv-SE" sz="1600" dirty="0" err="1"/>
              <a:t>out</a:t>
            </a:r>
            <a:r>
              <a:rPr lang="sv-SE" sz="1600" dirty="0"/>
              <a:t>-patient </a:t>
            </a:r>
            <a:r>
              <a:rPr lang="sv-SE" sz="1600" dirty="0" err="1"/>
              <a:t>clinic</a:t>
            </a:r>
            <a:r>
              <a:rPr lang="sv-SE" sz="1600" dirty="0"/>
              <a:t> 8, Norra Stockholms Psykiatri</a:t>
            </a:r>
            <a:br>
              <a:rPr lang="sv-SE" sz="1600" dirty="0"/>
            </a:br>
            <a:r>
              <a:rPr lang="sv-SE" sz="1600" b="1" dirty="0"/>
              <a:t>Lo Edberg</a:t>
            </a:r>
            <a:r>
              <a:rPr lang="sv-SE" sz="1600" dirty="0"/>
              <a:t>, </a:t>
            </a:r>
            <a:r>
              <a:rPr lang="sv-SE" sz="1600" dirty="0" err="1"/>
              <a:t>Psychologist</a:t>
            </a:r>
            <a:r>
              <a:rPr lang="sv-SE" sz="1600" dirty="0"/>
              <a:t>, </a:t>
            </a:r>
            <a:r>
              <a:rPr lang="sv-SE" sz="1600" dirty="0" err="1"/>
              <a:t>out</a:t>
            </a:r>
            <a:r>
              <a:rPr lang="sv-SE" sz="1600" dirty="0"/>
              <a:t>-patient </a:t>
            </a:r>
            <a:r>
              <a:rPr lang="sv-SE" sz="1600" dirty="0" err="1"/>
              <a:t>clinic</a:t>
            </a:r>
            <a:r>
              <a:rPr lang="sv-SE" sz="1600" dirty="0"/>
              <a:t> 8, Norra Stockholms Psykiatri</a:t>
            </a:r>
            <a:r>
              <a:rPr lang="sv-SE" dirty="0"/>
              <a:t>.</a:t>
            </a:r>
          </a:p>
        </p:txBody>
      </p:sp>
    </p:spTree>
    <p:extLst>
      <p:ext uri="{BB962C8B-B14F-4D97-AF65-F5344CB8AC3E}">
        <p14:creationId xmlns:p14="http://schemas.microsoft.com/office/powerpoint/2010/main" val="207223409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aphicFrame>
        <p:nvGraphicFramePr>
          <p:cNvPr id="5" name="Platshållare för innehåll 2">
            <a:extLst>
              <a:ext uri="{FF2B5EF4-FFF2-40B4-BE49-F238E27FC236}">
                <a16:creationId xmlns:a16="http://schemas.microsoft.com/office/drawing/2014/main" id="{4178C8A4-C321-DF1B-9D26-C6CD101AC90A}"/>
              </a:ext>
            </a:extLst>
          </p:cNvPr>
          <p:cNvGraphicFramePr>
            <a:graphicFrameLocks noGrp="1"/>
          </p:cNvGraphicFramePr>
          <p:nvPr>
            <p:ph idx="1"/>
            <p:extLst>
              <p:ext uri="{D42A27DB-BD31-4B8C-83A1-F6EECF244321}">
                <p14:modId xmlns:p14="http://schemas.microsoft.com/office/powerpoint/2010/main" val="3701016798"/>
              </p:ext>
            </p:extLst>
          </p:nvPr>
        </p:nvGraphicFramePr>
        <p:xfrm>
          <a:off x="965200" y="2638425"/>
          <a:ext cx="10261600" cy="31077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861989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3" name="Oval 32">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77894" y="1443035"/>
            <a:ext cx="3971932" cy="3971930"/>
          </a:xfrm>
          <a:prstGeom prst="ellipse">
            <a:avLst/>
          </a:prstGeom>
          <a:solidFill>
            <a:srgbClr val="FFFFFF"/>
          </a:solidFill>
          <a:ln w="317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16B1B52-B15F-B9F2-E578-6A714CFB1C21}"/>
              </a:ext>
            </a:extLst>
          </p:cNvPr>
          <p:cNvSpPr>
            <a:spLocks noGrp="1"/>
          </p:cNvSpPr>
          <p:nvPr>
            <p:ph type="title"/>
          </p:nvPr>
        </p:nvSpPr>
        <p:spPr>
          <a:xfrm>
            <a:off x="1121344" y="1586484"/>
            <a:ext cx="3685032" cy="3685032"/>
          </a:xfrm>
          <a:prstGeom prst="ellipse">
            <a:avLst/>
          </a:prstGeom>
          <a:solidFill>
            <a:schemeClr val="accent2"/>
          </a:solidFill>
          <a:ln>
            <a:noFill/>
          </a:ln>
        </p:spPr>
        <p:txBody>
          <a:bodyPr>
            <a:normAutofit/>
          </a:bodyPr>
          <a:lstStyle/>
          <a:p>
            <a:r>
              <a:rPr lang="sv-SE" sz="1800" dirty="0" err="1">
                <a:solidFill>
                  <a:srgbClr val="FFFFFF"/>
                </a:solidFill>
              </a:rPr>
              <a:t>Assessment</a:t>
            </a:r>
            <a:r>
              <a:rPr lang="sv-SE" sz="1800" dirty="0">
                <a:solidFill>
                  <a:srgbClr val="FFFFFF"/>
                </a:solidFill>
              </a:rPr>
              <a:t> and  Start </a:t>
            </a:r>
            <a:r>
              <a:rPr lang="sv-SE" sz="1800" dirty="0" err="1">
                <a:solidFill>
                  <a:srgbClr val="FFFFFF"/>
                </a:solidFill>
              </a:rPr>
              <a:t>of</a:t>
            </a:r>
            <a:r>
              <a:rPr lang="sv-SE" sz="1800" dirty="0">
                <a:solidFill>
                  <a:srgbClr val="FFFFFF"/>
                </a:solidFill>
              </a:rPr>
              <a:t> GPM</a:t>
            </a:r>
          </a:p>
        </p:txBody>
      </p:sp>
      <p:sp>
        <p:nvSpPr>
          <p:cNvPr id="35" name="Rectangle 34">
            <a:extLst>
              <a:ext uri="{FF2B5EF4-FFF2-40B4-BE49-F238E27FC236}">
                <a16:creationId xmlns:a16="http://schemas.microsoft.com/office/drawing/2014/main" id="{5E5436DB-4E8B-43A5-AE55-1C527B62E2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18743" y="797433"/>
            <a:ext cx="5934456" cy="5263134"/>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Rectangle 36">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83335" y="960120"/>
            <a:ext cx="5605272" cy="493776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10C42139-8390-A023-887C-5698DB7EA3DB}"/>
              </a:ext>
            </a:extLst>
          </p:cNvPr>
          <p:cNvSpPr>
            <a:spLocks noGrp="1"/>
          </p:cNvSpPr>
          <p:nvPr>
            <p:ph idx="1"/>
          </p:nvPr>
        </p:nvSpPr>
        <p:spPr>
          <a:xfrm>
            <a:off x="6259551" y="1444752"/>
            <a:ext cx="4652840" cy="3968496"/>
          </a:xfrm>
        </p:spPr>
        <p:txBody>
          <a:bodyPr anchor="ctr">
            <a:normAutofit/>
          </a:bodyPr>
          <a:lstStyle/>
          <a:p>
            <a:r>
              <a:rPr lang="en-AU" sz="2000" dirty="0">
                <a:solidFill>
                  <a:srgbClr val="404040"/>
                </a:solidFill>
              </a:rPr>
              <a:t>Assessment</a:t>
            </a:r>
            <a:r>
              <a:rPr lang="en-AU" sz="2000" noProof="0" dirty="0">
                <a:solidFill>
                  <a:srgbClr val="404040"/>
                </a:solidFill>
              </a:rPr>
              <a:t> and psychoeducation</a:t>
            </a:r>
          </a:p>
          <a:p>
            <a:r>
              <a:rPr lang="en-AU" sz="2000" dirty="0">
                <a:solidFill>
                  <a:srgbClr val="404040"/>
                </a:solidFill>
              </a:rPr>
              <a:t>Disclosure of the diagnosis. Conceptualisation including the theory of interpersonal hypersensitivity.</a:t>
            </a:r>
          </a:p>
          <a:p>
            <a:r>
              <a:rPr lang="en-AU" sz="2000" dirty="0">
                <a:solidFill>
                  <a:srgbClr val="404040"/>
                </a:solidFill>
              </a:rPr>
              <a:t>Rationale for GPM  - Learning to “think first”, social rehabilitation and corrective experiences.  Change is expected, accountability, careful follow-ups.</a:t>
            </a:r>
          </a:p>
          <a:p>
            <a:r>
              <a:rPr lang="en-AU" sz="2000" noProof="0" dirty="0">
                <a:solidFill>
                  <a:srgbClr val="404040"/>
                </a:solidFill>
              </a:rPr>
              <a:t>If the patient accepts the diagnosis and GPM, we book a new appointment to start developing a care plan.</a:t>
            </a:r>
          </a:p>
        </p:txBody>
      </p:sp>
    </p:spTree>
    <p:extLst>
      <p:ext uri="{BB962C8B-B14F-4D97-AF65-F5344CB8AC3E}">
        <p14:creationId xmlns:p14="http://schemas.microsoft.com/office/powerpoint/2010/main" val="333542666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17" name="Oval 16">
            <a:extLst>
              <a:ext uri="{FF2B5EF4-FFF2-40B4-BE49-F238E27FC236}">
                <a16:creationId xmlns:a16="http://schemas.microsoft.com/office/drawing/2014/main" id="{BAC87F6E-526A-49B5-995D-42DB656594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77894" y="1443035"/>
            <a:ext cx="3971932" cy="3971930"/>
          </a:xfrm>
          <a:prstGeom prst="ellipse">
            <a:avLst/>
          </a:prstGeom>
          <a:solidFill>
            <a:srgbClr val="FFFFFF"/>
          </a:solidFill>
          <a:ln w="317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A359A816-66B9-1729-E7D0-C7914F355781}"/>
              </a:ext>
            </a:extLst>
          </p:cNvPr>
          <p:cNvSpPr>
            <a:spLocks noGrp="1"/>
          </p:cNvSpPr>
          <p:nvPr>
            <p:ph type="title"/>
          </p:nvPr>
        </p:nvSpPr>
        <p:spPr>
          <a:xfrm>
            <a:off x="1121344" y="1586484"/>
            <a:ext cx="3685032" cy="3685032"/>
          </a:xfrm>
          <a:prstGeom prst="ellipse">
            <a:avLst/>
          </a:prstGeom>
          <a:solidFill>
            <a:schemeClr val="accent2"/>
          </a:solidFill>
          <a:ln>
            <a:noFill/>
          </a:ln>
        </p:spPr>
        <p:txBody>
          <a:bodyPr>
            <a:normAutofit/>
          </a:bodyPr>
          <a:lstStyle/>
          <a:p>
            <a:r>
              <a:rPr lang="sv-SE" sz="2400" dirty="0">
                <a:solidFill>
                  <a:srgbClr val="FFFFFF"/>
                </a:solidFill>
              </a:rPr>
              <a:t>Care PLAN</a:t>
            </a:r>
          </a:p>
        </p:txBody>
      </p:sp>
      <p:sp>
        <p:nvSpPr>
          <p:cNvPr id="19" name="Rectangle 18">
            <a:extLst>
              <a:ext uri="{FF2B5EF4-FFF2-40B4-BE49-F238E27FC236}">
                <a16:creationId xmlns:a16="http://schemas.microsoft.com/office/drawing/2014/main" id="{5E5436DB-4E8B-43A5-AE55-1C527B62E2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18743" y="797433"/>
            <a:ext cx="5934456" cy="5263134"/>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0D65299F-028F-4AFC-B46A-8DB33E20FE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83335" y="960120"/>
            <a:ext cx="5605272" cy="493776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9D5E40CB-0C90-3899-C126-8BC6EEC4368C}"/>
              </a:ext>
            </a:extLst>
          </p:cNvPr>
          <p:cNvSpPr>
            <a:spLocks noGrp="1"/>
          </p:cNvSpPr>
          <p:nvPr>
            <p:ph idx="1"/>
          </p:nvPr>
        </p:nvSpPr>
        <p:spPr>
          <a:xfrm>
            <a:off x="6259551" y="1757311"/>
            <a:ext cx="4652840" cy="3968496"/>
          </a:xfrm>
        </p:spPr>
        <p:txBody>
          <a:bodyPr anchor="ctr">
            <a:normAutofit/>
          </a:bodyPr>
          <a:lstStyle/>
          <a:p>
            <a:r>
              <a:rPr lang="en-AU" sz="2000" dirty="0">
                <a:solidFill>
                  <a:srgbClr val="404040"/>
                </a:solidFill>
              </a:rPr>
              <a:t>The p</a:t>
            </a:r>
            <a:r>
              <a:rPr lang="en-AU" sz="2000" noProof="0" dirty="0" err="1">
                <a:solidFill>
                  <a:srgbClr val="404040"/>
                </a:solidFill>
              </a:rPr>
              <a:t>sychologist</a:t>
            </a:r>
            <a:r>
              <a:rPr lang="en-AU" sz="2000" noProof="0" dirty="0">
                <a:solidFill>
                  <a:srgbClr val="404040"/>
                </a:solidFill>
              </a:rPr>
              <a:t> or psychiatrist who made </a:t>
            </a:r>
            <a:r>
              <a:rPr lang="en-AU" sz="2000" dirty="0">
                <a:solidFill>
                  <a:srgbClr val="404040"/>
                </a:solidFill>
              </a:rPr>
              <a:t>the diagnosis is responsible for the care plan. </a:t>
            </a:r>
          </a:p>
          <a:p>
            <a:r>
              <a:rPr lang="en-AU" sz="2000" dirty="0">
                <a:solidFill>
                  <a:srgbClr val="404040"/>
                </a:solidFill>
              </a:rPr>
              <a:t>Care plan according </a:t>
            </a:r>
            <a:r>
              <a:rPr lang="en-AU" sz="2000" noProof="0" dirty="0">
                <a:solidFill>
                  <a:srgbClr val="404040"/>
                </a:solidFill>
              </a:rPr>
              <a:t>to GPM. S</a:t>
            </a:r>
            <a:r>
              <a:rPr lang="en-AU" sz="2000" dirty="0" err="1">
                <a:solidFill>
                  <a:srgbClr val="404040"/>
                </a:solidFill>
              </a:rPr>
              <a:t>plit</a:t>
            </a:r>
            <a:r>
              <a:rPr lang="en-AU" sz="2000" dirty="0">
                <a:solidFill>
                  <a:srgbClr val="404040"/>
                </a:solidFill>
              </a:rPr>
              <a:t> treatments, different modalities.</a:t>
            </a:r>
            <a:endParaRPr lang="en-AU" sz="2000" noProof="0" dirty="0">
              <a:solidFill>
                <a:srgbClr val="404040"/>
              </a:solidFill>
            </a:endParaRPr>
          </a:p>
          <a:p>
            <a:r>
              <a:rPr lang="en-AU" sz="2000" noProof="0" dirty="0">
                <a:solidFill>
                  <a:srgbClr val="404040"/>
                </a:solidFill>
              </a:rPr>
              <a:t>Use of internal and external resources.</a:t>
            </a:r>
          </a:p>
          <a:p>
            <a:r>
              <a:rPr lang="en-AU" sz="2000" noProof="0" dirty="0">
                <a:solidFill>
                  <a:srgbClr val="404040"/>
                </a:solidFill>
              </a:rPr>
              <a:t>Goals that </a:t>
            </a:r>
            <a:r>
              <a:rPr lang="en-AU" sz="2000" dirty="0">
                <a:solidFill>
                  <a:srgbClr val="404040"/>
                </a:solidFill>
              </a:rPr>
              <a:t>are</a:t>
            </a:r>
            <a:r>
              <a:rPr lang="en-AU" sz="2000" noProof="0" dirty="0">
                <a:solidFill>
                  <a:srgbClr val="404040"/>
                </a:solidFill>
              </a:rPr>
              <a:t> concrete, measurable, </a:t>
            </a:r>
            <a:r>
              <a:rPr lang="en-AU" sz="2000" dirty="0">
                <a:solidFill>
                  <a:srgbClr val="404040"/>
                </a:solidFill>
              </a:rPr>
              <a:t>achievable</a:t>
            </a:r>
            <a:r>
              <a:rPr lang="en-AU" sz="2000" noProof="0" dirty="0">
                <a:solidFill>
                  <a:srgbClr val="404040"/>
                </a:solidFill>
              </a:rPr>
              <a:t>. </a:t>
            </a:r>
          </a:p>
          <a:p>
            <a:r>
              <a:rPr lang="en-AU" sz="2000" noProof="0" dirty="0">
                <a:solidFill>
                  <a:srgbClr val="404040"/>
                </a:solidFill>
              </a:rPr>
              <a:t>Follow-up after 3-5 visits</a:t>
            </a:r>
            <a:r>
              <a:rPr lang="en-AU" sz="2000" dirty="0">
                <a:solidFill>
                  <a:srgbClr val="404040"/>
                </a:solidFill>
              </a:rPr>
              <a:t> and </a:t>
            </a:r>
            <a:r>
              <a:rPr lang="en-AU" sz="2000" noProof="0" dirty="0">
                <a:solidFill>
                  <a:srgbClr val="404040"/>
                </a:solidFill>
              </a:rPr>
              <a:t>after 3 and 6 months. Yearly follow-up.</a:t>
            </a:r>
          </a:p>
          <a:p>
            <a:endParaRPr lang="sv-SE" dirty="0">
              <a:solidFill>
                <a:srgbClr val="404040"/>
              </a:solidFill>
            </a:endParaRPr>
          </a:p>
        </p:txBody>
      </p:sp>
    </p:spTree>
    <p:extLst>
      <p:ext uri="{BB962C8B-B14F-4D97-AF65-F5344CB8AC3E}">
        <p14:creationId xmlns:p14="http://schemas.microsoft.com/office/powerpoint/2010/main" val="423002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C33976D1-3430-450C-A978-87A9A6E8E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5" name="Rectangle 34">
            <a:extLst>
              <a:ext uri="{FF2B5EF4-FFF2-40B4-BE49-F238E27FC236}">
                <a16:creationId xmlns:a16="http://schemas.microsoft.com/office/drawing/2014/main" id="{7D6AAC78-7D86-415A-ADC1-2B47480796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9680" y="1248156"/>
            <a:ext cx="969264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37" name="Rectangle 36">
            <a:extLst>
              <a:ext uri="{FF2B5EF4-FFF2-40B4-BE49-F238E27FC236}">
                <a16:creationId xmlns:a16="http://schemas.microsoft.com/office/drawing/2014/main" id="{F2A658D9-F185-44F1-BA33-D50320D1D0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2228" y="1060704"/>
            <a:ext cx="10067544"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Rubrik 1">
            <a:extLst>
              <a:ext uri="{FF2B5EF4-FFF2-40B4-BE49-F238E27FC236}">
                <a16:creationId xmlns:a16="http://schemas.microsoft.com/office/drawing/2014/main" id="{C9B8D35F-43F7-C788-BB78-CB093C5E8614}"/>
              </a:ext>
            </a:extLst>
          </p:cNvPr>
          <p:cNvSpPr>
            <a:spLocks noGrp="1"/>
          </p:cNvSpPr>
          <p:nvPr>
            <p:ph type="title"/>
          </p:nvPr>
        </p:nvSpPr>
        <p:spPr>
          <a:xfrm>
            <a:off x="2230954" y="562450"/>
            <a:ext cx="7729728" cy="591980"/>
          </a:xfrm>
          <a:solidFill>
            <a:srgbClr val="FFFFFF"/>
          </a:solidFill>
        </p:spPr>
        <p:txBody>
          <a:bodyPr>
            <a:normAutofit fontScale="90000"/>
          </a:bodyPr>
          <a:lstStyle/>
          <a:p>
            <a:r>
              <a:rPr lang="en-US" sz="2000" noProof="0" dirty="0"/>
              <a:t>Examples OF Internal and external Resources</a:t>
            </a:r>
          </a:p>
        </p:txBody>
      </p:sp>
      <p:sp>
        <p:nvSpPr>
          <p:cNvPr id="38" name="Platshållare för innehåll 2">
            <a:extLst>
              <a:ext uri="{FF2B5EF4-FFF2-40B4-BE49-F238E27FC236}">
                <a16:creationId xmlns:a16="http://schemas.microsoft.com/office/drawing/2014/main" id="{C54D3FE1-4D51-1FDF-3EE4-A3B3FCBB0068}"/>
              </a:ext>
            </a:extLst>
          </p:cNvPr>
          <p:cNvSpPr>
            <a:spLocks noGrp="1"/>
          </p:cNvSpPr>
          <p:nvPr>
            <p:ph idx="1"/>
          </p:nvPr>
        </p:nvSpPr>
        <p:spPr>
          <a:xfrm>
            <a:off x="1373595" y="1291325"/>
            <a:ext cx="9444446" cy="4016864"/>
          </a:xfrm>
        </p:spPr>
        <p:txBody>
          <a:bodyPr>
            <a:noAutofit/>
          </a:bodyPr>
          <a:lstStyle/>
          <a:p>
            <a:pPr marL="0" indent="0">
              <a:lnSpc>
                <a:spcPct val="90000"/>
              </a:lnSpc>
              <a:buNone/>
            </a:pPr>
            <a:r>
              <a:rPr lang="en-US" b="1" noProof="0" dirty="0">
                <a:solidFill>
                  <a:srgbClr val="404040"/>
                </a:solidFill>
              </a:rPr>
              <a:t>    Internal Resources</a:t>
            </a:r>
          </a:p>
          <a:p>
            <a:pPr>
              <a:lnSpc>
                <a:spcPct val="90000"/>
              </a:lnSpc>
            </a:pPr>
            <a:r>
              <a:rPr lang="en-US" dirty="0">
                <a:solidFill>
                  <a:srgbClr val="404040"/>
                </a:solidFill>
              </a:rPr>
              <a:t>Psychologists; patient- and family education and therapeutic treatment. Group treatment -skill training and ERGT.  Individual therapy.</a:t>
            </a:r>
          </a:p>
          <a:p>
            <a:pPr>
              <a:lnSpc>
                <a:spcPct val="90000"/>
              </a:lnSpc>
            </a:pPr>
            <a:r>
              <a:rPr lang="en-US" dirty="0">
                <a:solidFill>
                  <a:srgbClr val="404040"/>
                </a:solidFill>
              </a:rPr>
              <a:t>Psychiatrists; medical optimization. Diagnostics and treatment of co-morbidities. Collaborate with colleagues to support function and work ability with the goal to end sick leave. Prescribe preventive sick leave. Referral to neighboring care units. </a:t>
            </a:r>
          </a:p>
          <a:p>
            <a:pPr>
              <a:lnSpc>
                <a:spcPct val="90000"/>
              </a:lnSpc>
            </a:pPr>
            <a:r>
              <a:rPr lang="en-US" dirty="0">
                <a:solidFill>
                  <a:srgbClr val="404040"/>
                </a:solidFill>
              </a:rPr>
              <a:t>Nurses: collaborate with psychiatrists regarding medication management. Work with the safety plan. Structured conversation about e.g., lifestyle, physical activity, harmful use of alcohol. </a:t>
            </a:r>
          </a:p>
          <a:p>
            <a:pPr>
              <a:lnSpc>
                <a:spcPct val="90000"/>
              </a:lnSpc>
            </a:pPr>
            <a:r>
              <a:rPr lang="en-US" dirty="0">
                <a:solidFill>
                  <a:srgbClr val="404040"/>
                </a:solidFill>
              </a:rPr>
              <a:t>Rehab coordinator, social worker, occupational therapist; assessments, interventions and collaborations to support life outside of psychiatry, with focus on daily occupation and work. Facilitate contact with the municipality for e.g. debt relief, family counseling.</a:t>
            </a:r>
          </a:p>
          <a:p>
            <a:pPr marL="0" indent="0">
              <a:lnSpc>
                <a:spcPct val="90000"/>
              </a:lnSpc>
              <a:buNone/>
            </a:pPr>
            <a:r>
              <a:rPr lang="en-US" dirty="0">
                <a:solidFill>
                  <a:srgbClr val="404040"/>
                </a:solidFill>
              </a:rPr>
              <a:t>    </a:t>
            </a:r>
            <a:r>
              <a:rPr lang="en-US" b="1" dirty="0">
                <a:solidFill>
                  <a:srgbClr val="404040"/>
                </a:solidFill>
              </a:rPr>
              <a:t>External Resources</a:t>
            </a:r>
          </a:p>
          <a:p>
            <a:pPr>
              <a:lnSpc>
                <a:spcPct val="90000"/>
              </a:lnSpc>
            </a:pPr>
            <a:r>
              <a:rPr lang="en-US" dirty="0">
                <a:solidFill>
                  <a:srgbClr val="404040"/>
                </a:solidFill>
              </a:rPr>
              <a:t>Social Insurance Agency,  Public Employment Service,  Social Services.  Addiction and primary care.</a:t>
            </a:r>
          </a:p>
        </p:txBody>
      </p:sp>
    </p:spTree>
    <p:extLst>
      <p:ext uri="{BB962C8B-B14F-4D97-AF65-F5344CB8AC3E}">
        <p14:creationId xmlns:p14="http://schemas.microsoft.com/office/powerpoint/2010/main" val="352424092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7">
            <a:extLst>
              <a:ext uri="{FF2B5EF4-FFF2-40B4-BE49-F238E27FC236}">
                <a16:creationId xmlns:a16="http://schemas.microsoft.com/office/drawing/2014/main" id="{49553BAA-9CA0-438B-86B1-A7EBDDAAD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5AF2721-F142-5109-B57B-F07490E3ACA1}"/>
              </a:ext>
            </a:extLst>
          </p:cNvPr>
          <p:cNvSpPr>
            <a:spLocks noGrp="1"/>
          </p:cNvSpPr>
          <p:nvPr>
            <p:ph type="title"/>
          </p:nvPr>
        </p:nvSpPr>
        <p:spPr>
          <a:xfrm>
            <a:off x="2453850" y="648016"/>
            <a:ext cx="7010835" cy="668165"/>
          </a:xfrm>
          <a:solidFill>
            <a:srgbClr val="FFFFFF">
              <a:alpha val="10000"/>
            </a:srgbClr>
          </a:solidFill>
          <a:ln>
            <a:solidFill>
              <a:schemeClr val="tx1"/>
            </a:solidFill>
          </a:ln>
        </p:spPr>
        <p:txBody>
          <a:bodyPr>
            <a:normAutofit/>
          </a:bodyPr>
          <a:lstStyle/>
          <a:p>
            <a:r>
              <a:rPr lang="sv-SE" sz="1800" dirty="0">
                <a:solidFill>
                  <a:schemeClr val="tx1"/>
                </a:solidFill>
              </a:rPr>
              <a:t>EX </a:t>
            </a:r>
            <a:r>
              <a:rPr lang="sv-SE" sz="1800" dirty="0" err="1">
                <a:solidFill>
                  <a:schemeClr val="tx1"/>
                </a:solidFill>
              </a:rPr>
              <a:t>of</a:t>
            </a:r>
            <a:r>
              <a:rPr lang="sv-SE" sz="1800" dirty="0">
                <a:solidFill>
                  <a:schemeClr val="tx1"/>
                </a:solidFill>
              </a:rPr>
              <a:t> a CARE PLAN </a:t>
            </a:r>
            <a:r>
              <a:rPr lang="en-AU" sz="1800" noProof="0" dirty="0">
                <a:solidFill>
                  <a:schemeClr val="tx1"/>
                </a:solidFill>
              </a:rPr>
              <a:t>According </a:t>
            </a:r>
            <a:r>
              <a:rPr lang="sv-SE" sz="1800" dirty="0">
                <a:solidFill>
                  <a:schemeClr val="tx1"/>
                </a:solidFill>
              </a:rPr>
              <a:t>to </a:t>
            </a:r>
            <a:r>
              <a:rPr lang="sv-SE" sz="1800" dirty="0" err="1">
                <a:solidFill>
                  <a:schemeClr val="tx1"/>
                </a:solidFill>
              </a:rPr>
              <a:t>gpm</a:t>
            </a:r>
            <a:endParaRPr lang="sv-SE" sz="1800" dirty="0">
              <a:solidFill>
                <a:schemeClr val="tx1"/>
              </a:solidFill>
            </a:endParaRPr>
          </a:p>
        </p:txBody>
      </p:sp>
      <p:sp>
        <p:nvSpPr>
          <p:cNvPr id="3" name="Platshållare för innehåll 2">
            <a:extLst>
              <a:ext uri="{FF2B5EF4-FFF2-40B4-BE49-F238E27FC236}">
                <a16:creationId xmlns:a16="http://schemas.microsoft.com/office/drawing/2014/main" id="{7C73A222-52DD-D6CD-3A8B-81AC69199E9F}"/>
              </a:ext>
            </a:extLst>
          </p:cNvPr>
          <p:cNvSpPr>
            <a:spLocks noGrp="1"/>
          </p:cNvSpPr>
          <p:nvPr>
            <p:ph idx="1"/>
          </p:nvPr>
        </p:nvSpPr>
        <p:spPr>
          <a:xfrm>
            <a:off x="1034472" y="1542472"/>
            <a:ext cx="10123055" cy="5089237"/>
          </a:xfrm>
        </p:spPr>
        <p:txBody>
          <a:bodyPr>
            <a:normAutofit/>
          </a:bodyPr>
          <a:lstStyle/>
          <a:p>
            <a:pPr marL="0" indent="0">
              <a:lnSpc>
                <a:spcPct val="90000"/>
              </a:lnSpc>
              <a:buNone/>
            </a:pPr>
            <a:r>
              <a:rPr lang="en-US" b="1" dirty="0">
                <a:solidFill>
                  <a:srgbClr val="00B0F0"/>
                </a:solidFill>
              </a:rPr>
              <a:t>The patient's wishes</a:t>
            </a:r>
            <a:r>
              <a:rPr lang="en-US" dirty="0"/>
              <a:t> want to feel better, have a boyfriend and a place of her own.</a:t>
            </a:r>
          </a:p>
          <a:p>
            <a:pPr marL="0" indent="0">
              <a:lnSpc>
                <a:spcPct val="90000"/>
              </a:lnSpc>
              <a:buNone/>
            </a:pPr>
            <a:r>
              <a:rPr lang="en-US" b="1" dirty="0">
                <a:solidFill>
                  <a:srgbClr val="00B0F0"/>
                </a:solidFill>
              </a:rPr>
              <a:t>Problems</a:t>
            </a:r>
            <a:r>
              <a:rPr lang="en-US" dirty="0">
                <a:solidFill>
                  <a:srgbClr val="FF0000"/>
                </a:solidFill>
              </a:rPr>
              <a:t> </a:t>
            </a:r>
            <a:r>
              <a:rPr lang="en-US" dirty="0">
                <a:solidFill>
                  <a:schemeClr val="tx1"/>
                </a:solidFill>
              </a:rPr>
              <a:t>BPD with </a:t>
            </a:r>
            <a:r>
              <a:rPr lang="en-US" dirty="0"/>
              <a:t>active self-harm, unemployed. Lives with her mother, has a lot of conflicts with her.</a:t>
            </a:r>
          </a:p>
          <a:p>
            <a:pPr marL="0" indent="0">
              <a:lnSpc>
                <a:spcPct val="90000"/>
              </a:lnSpc>
              <a:buNone/>
            </a:pPr>
            <a:r>
              <a:rPr lang="en-US" b="1" dirty="0">
                <a:solidFill>
                  <a:srgbClr val="00B0F0"/>
                </a:solidFill>
              </a:rPr>
              <a:t>Goals </a:t>
            </a:r>
            <a:r>
              <a:rPr lang="en-US" dirty="0">
                <a:solidFill>
                  <a:schemeClr val="tx1"/>
                </a:solidFill>
              </a:rPr>
              <a:t>Come to the appointments. Do homework.  Use the safety plan. </a:t>
            </a:r>
            <a:r>
              <a:rPr lang="en-US" dirty="0"/>
              <a:t>Learn to regulate strong emotions in a way that’s not self destructive. Find work.</a:t>
            </a:r>
          </a:p>
          <a:p>
            <a:pPr marL="0" indent="0">
              <a:lnSpc>
                <a:spcPct val="90000"/>
              </a:lnSpc>
              <a:buNone/>
            </a:pPr>
            <a:r>
              <a:rPr lang="en-US" b="1" dirty="0">
                <a:solidFill>
                  <a:srgbClr val="00B0F0"/>
                </a:solidFill>
              </a:rPr>
              <a:t>Specific planning</a:t>
            </a:r>
            <a:r>
              <a:rPr lang="en-US" dirty="0"/>
              <a:t> </a:t>
            </a:r>
          </a:p>
          <a:p>
            <a:pPr>
              <a:lnSpc>
                <a:spcPct val="90000"/>
              </a:lnSpc>
            </a:pPr>
            <a:r>
              <a:rPr lang="en-US" dirty="0"/>
              <a:t>Patient- and Family Education.</a:t>
            </a:r>
          </a:p>
          <a:p>
            <a:pPr>
              <a:lnSpc>
                <a:spcPct val="90000"/>
              </a:lnSpc>
            </a:pPr>
            <a:r>
              <a:rPr lang="en-US" dirty="0"/>
              <a:t>Individual therapeutic treatment with active work with the safety plan until the start of ERGT.  </a:t>
            </a:r>
          </a:p>
          <a:p>
            <a:pPr>
              <a:lnSpc>
                <a:spcPct val="90000"/>
              </a:lnSpc>
            </a:pPr>
            <a:r>
              <a:rPr lang="en-US" dirty="0"/>
              <a:t>If the patient continues to frequently seek emergency- and inpatient care, consider self-elective admission as part of the safety plan.</a:t>
            </a:r>
          </a:p>
          <a:p>
            <a:pPr>
              <a:lnSpc>
                <a:spcPct val="90000"/>
              </a:lnSpc>
            </a:pPr>
            <a:r>
              <a:rPr lang="en-US" dirty="0"/>
              <a:t>Meet with a social worker to support steps towards a more independent life, finding daily occupation/ work.</a:t>
            </a:r>
          </a:p>
          <a:p>
            <a:pPr>
              <a:lnSpc>
                <a:spcPct val="90000"/>
              </a:lnSpc>
            </a:pPr>
            <a:r>
              <a:rPr lang="en-US" dirty="0"/>
              <a:t>Psychiatrist: for a plan for discontinuation of addictive sleeping pills, assessment of co-morbidity.</a:t>
            </a:r>
          </a:p>
          <a:p>
            <a:pPr>
              <a:lnSpc>
                <a:spcPct val="90000"/>
              </a:lnSpc>
            </a:pPr>
            <a:r>
              <a:rPr lang="en-US" dirty="0"/>
              <a:t>Planned follow-up; booked appointments after 3  and 6 months.  Adjustment of the care plan if needed.</a:t>
            </a:r>
          </a:p>
          <a:p>
            <a:pPr>
              <a:lnSpc>
                <a:spcPct val="90000"/>
              </a:lnSpc>
            </a:pPr>
            <a:r>
              <a:rPr lang="en-US" dirty="0"/>
              <a:t>Yearly visit (as for all our patients) evaluation of the whole care plan,  and level of care needed.</a:t>
            </a:r>
          </a:p>
          <a:p>
            <a:pPr>
              <a:lnSpc>
                <a:spcPct val="90000"/>
              </a:lnSpc>
            </a:pPr>
            <a:endParaRPr lang="en-US" dirty="0"/>
          </a:p>
          <a:p>
            <a:pPr>
              <a:lnSpc>
                <a:spcPct val="90000"/>
              </a:lnSpc>
            </a:pPr>
            <a:endParaRPr lang="en-US" dirty="0"/>
          </a:p>
          <a:p>
            <a:pPr>
              <a:lnSpc>
                <a:spcPct val="90000"/>
              </a:lnSpc>
            </a:pPr>
            <a:endParaRPr lang="sv-SE" sz="1100" dirty="0"/>
          </a:p>
        </p:txBody>
      </p:sp>
    </p:spTree>
    <p:extLst>
      <p:ext uri="{BB962C8B-B14F-4D97-AF65-F5344CB8AC3E}">
        <p14:creationId xmlns:p14="http://schemas.microsoft.com/office/powerpoint/2010/main" val="9274289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C03B64-F9F8-5AE5-5477-A2CA77667A56}"/>
              </a:ext>
            </a:extLst>
          </p:cNvPr>
          <p:cNvSpPr>
            <a:spLocks noGrp="1"/>
          </p:cNvSpPr>
          <p:nvPr>
            <p:ph type="title"/>
          </p:nvPr>
        </p:nvSpPr>
        <p:spPr>
          <a:xfrm>
            <a:off x="2314889" y="1252330"/>
            <a:ext cx="7562221" cy="675861"/>
          </a:xfrm>
        </p:spPr>
        <p:txBody>
          <a:bodyPr>
            <a:noAutofit/>
          </a:bodyPr>
          <a:lstStyle/>
          <a:p>
            <a:r>
              <a:rPr lang="en-AU" sz="2400" noProof="0" dirty="0"/>
              <a:t>Reflections</a:t>
            </a:r>
            <a:r>
              <a:rPr lang="sv-SE" sz="2400" dirty="0"/>
              <a:t> and Challenges</a:t>
            </a:r>
          </a:p>
        </p:txBody>
      </p:sp>
      <p:graphicFrame>
        <p:nvGraphicFramePr>
          <p:cNvPr id="13" name="Platshållare för innehåll 2">
            <a:extLst>
              <a:ext uri="{FF2B5EF4-FFF2-40B4-BE49-F238E27FC236}">
                <a16:creationId xmlns:a16="http://schemas.microsoft.com/office/drawing/2014/main" id="{2DD04E25-2394-769C-81A6-7C119CD48D87}"/>
              </a:ext>
            </a:extLst>
          </p:cNvPr>
          <p:cNvGraphicFramePr>
            <a:graphicFrameLocks noGrp="1"/>
          </p:cNvGraphicFramePr>
          <p:nvPr>
            <p:ph idx="1"/>
            <p:extLst>
              <p:ext uri="{D42A27DB-BD31-4B8C-83A1-F6EECF244321}">
                <p14:modId xmlns:p14="http://schemas.microsoft.com/office/powerpoint/2010/main" val="2092259301"/>
              </p:ext>
            </p:extLst>
          </p:nvPr>
        </p:nvGraphicFramePr>
        <p:xfrm>
          <a:off x="965200" y="2638425"/>
          <a:ext cx="10020852" cy="296724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85100459"/>
      </p:ext>
    </p:extLst>
  </p:cSld>
  <p:clrMapOvr>
    <a:masterClrMapping/>
  </p:clrMapOvr>
</p:sld>
</file>

<file path=ppt/theme/theme1.xml><?xml version="1.0" encoding="utf-8"?>
<a:theme xmlns:a="http://schemas.openxmlformats.org/drawingml/2006/main" name="Paket">
  <a:themeElements>
    <a:clrScheme name="Lila">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Pake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TM10001115[[fn=Paket]]</Template>
  <TotalTime>4570</TotalTime>
  <Words>1751</Words>
  <Application>Microsoft Office PowerPoint</Application>
  <PresentationFormat>Bredbild</PresentationFormat>
  <Paragraphs>86</Paragraphs>
  <Slides>7</Slides>
  <Notes>7</Notes>
  <HiddenSlides>0</HiddenSlides>
  <MMClips>0</MMClips>
  <ScaleCrop>false</ScaleCrop>
  <HeadingPairs>
    <vt:vector size="6" baseType="variant">
      <vt:variant>
        <vt:lpstr>Använt teckensnitt</vt:lpstr>
      </vt:variant>
      <vt:variant>
        <vt:i4>5</vt:i4>
      </vt:variant>
      <vt:variant>
        <vt:lpstr>Tema</vt:lpstr>
      </vt:variant>
      <vt:variant>
        <vt:i4>1</vt:i4>
      </vt:variant>
      <vt:variant>
        <vt:lpstr>Bildrubriker</vt:lpstr>
      </vt:variant>
      <vt:variant>
        <vt:i4>7</vt:i4>
      </vt:variant>
    </vt:vector>
  </HeadingPairs>
  <TitlesOfParts>
    <vt:vector size="13" baseType="lpstr">
      <vt:lpstr>Abadi</vt:lpstr>
      <vt:lpstr>ADLaM Display</vt:lpstr>
      <vt:lpstr>Aptos</vt:lpstr>
      <vt:lpstr>Arial</vt:lpstr>
      <vt:lpstr>Gill Sans MT</vt:lpstr>
      <vt:lpstr>Paket</vt:lpstr>
      <vt:lpstr> Getting started   GPM IN General Psychiatry    </vt:lpstr>
      <vt:lpstr>PowerPoint-presentation</vt:lpstr>
      <vt:lpstr>Assessment and  Start of GPM</vt:lpstr>
      <vt:lpstr>Care PLAN</vt:lpstr>
      <vt:lpstr>Examples OF Internal and external Resources</vt:lpstr>
      <vt:lpstr>EX of a CARE PLAN According to gpm</vt:lpstr>
      <vt:lpstr>Reflections and Challenges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Hanna Rösman</dc:creator>
  <cp:lastModifiedBy>Hanna Rösman</cp:lastModifiedBy>
  <cp:revision>159</cp:revision>
  <cp:lastPrinted>2026-04-28T07:58:28Z</cp:lastPrinted>
  <dcterms:created xsi:type="dcterms:W3CDTF">2026-03-29T17:17:54Z</dcterms:created>
  <dcterms:modified xsi:type="dcterms:W3CDTF">2026-04-30T07:53:10Z</dcterms:modified>
</cp:coreProperties>
</file>