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quickStyle3.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3.xml" ContentType="application/vnd.ms-office.drawingml.diagramDrawing+xml"/>
  <Override PartName="/ppt/diagrams/layout3.xml" ContentType="application/vnd.openxmlformats-officedocument.drawingml.diagramLayout+xml"/>
  <Override PartName="/ppt/diagrams/drawing2.xml" ContentType="application/vnd.ms-office.drawingml.diagramDrawing+xml"/>
  <Override PartName="/ppt/diagrams/drawing4.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handoutMasterIdLst>
    <p:handoutMasterId r:id="rId22"/>
  </p:handoutMasterIdLst>
  <p:sldIdLst>
    <p:sldId id="504" r:id="rId2"/>
    <p:sldId id="510" r:id="rId3"/>
    <p:sldId id="554" r:id="rId4"/>
    <p:sldId id="832" r:id="rId5"/>
    <p:sldId id="512" r:id="rId6"/>
    <p:sldId id="833" r:id="rId7"/>
    <p:sldId id="311" r:id="rId8"/>
    <p:sldId id="861" r:id="rId9"/>
    <p:sldId id="870" r:id="rId10"/>
    <p:sldId id="864" r:id="rId11"/>
    <p:sldId id="872" r:id="rId12"/>
    <p:sldId id="866" r:id="rId13"/>
    <p:sldId id="840" r:id="rId14"/>
    <p:sldId id="874" r:id="rId15"/>
    <p:sldId id="876" r:id="rId16"/>
    <p:sldId id="878" r:id="rId17"/>
    <p:sldId id="880" r:id="rId18"/>
    <p:sldId id="882" r:id="rId19"/>
    <p:sldId id="883" r:id="rId20"/>
  </p:sldIdLst>
  <p:sldSz cx="12192000" cy="6858000"/>
  <p:notesSz cx="6808788" cy="9940925"/>
  <p:embeddedFontLst>
    <p:embeddedFont>
      <p:font typeface="Public Sans" pitchFamily="2" charset="0"/>
      <p:regular r:id="rId23"/>
      <p:bold r:id="rId24"/>
      <p:italic r:id="rId25"/>
      <p:boldItalic r:id="rId26"/>
    </p:embeddedFont>
  </p:embeddedFontLst>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5841" autoAdjust="0"/>
  </p:normalViewPr>
  <p:slideViewPr>
    <p:cSldViewPr snapToGrid="0">
      <p:cViewPr varScale="1">
        <p:scale>
          <a:sx n="95" d="100"/>
          <a:sy n="95" d="100"/>
        </p:scale>
        <p:origin x="396" y="84"/>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5551F-FEB4-A046-8679-2AD7C8F457B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v-SE"/>
        </a:p>
      </dgm:t>
    </dgm:pt>
    <dgm:pt modelId="{B39A7408-29EE-1942-B142-AF3EF4DEE6A1}">
      <dgm:prSet phldrT="[Text]" custT="1"/>
      <dgm:spPr>
        <a:solidFill>
          <a:schemeClr val="accent6">
            <a:lumMod val="60000"/>
            <a:lumOff val="40000"/>
          </a:schemeClr>
        </a:solidFill>
        <a:ln>
          <a:solidFill>
            <a:schemeClr val="accent4">
              <a:lumMod val="75000"/>
            </a:schemeClr>
          </a:solidFill>
        </a:ln>
      </dgm:spPr>
      <dgm:t>
        <a:bodyPr/>
        <a:lstStyle/>
        <a:p>
          <a:endParaRPr lang="sv-SE" sz="1600" b="0" dirty="0">
            <a:solidFill>
              <a:schemeClr val="tx1"/>
            </a:solidFill>
          </a:endParaRPr>
        </a:p>
        <a:p>
          <a:r>
            <a:rPr lang="sv-SE" sz="1600" b="1" dirty="0" err="1">
              <a:solidFill>
                <a:schemeClr val="tx1"/>
              </a:solidFill>
            </a:rPr>
            <a:t>Diagnostic</a:t>
          </a:r>
          <a:r>
            <a:rPr lang="sv-SE" sz="1600" b="1" dirty="0">
              <a:solidFill>
                <a:schemeClr val="tx1"/>
              </a:solidFill>
            </a:rPr>
            <a:t> </a:t>
          </a:r>
          <a:r>
            <a:rPr lang="sv-SE" sz="1600" b="1" dirty="0" err="1">
              <a:solidFill>
                <a:schemeClr val="tx1"/>
              </a:solidFill>
            </a:rPr>
            <a:t>assessment</a:t>
          </a:r>
          <a:endParaRPr lang="sv-SE" sz="1600" b="1" dirty="0">
            <a:solidFill>
              <a:schemeClr val="tx1"/>
            </a:solidFill>
          </a:endParaRPr>
        </a:p>
        <a:p>
          <a:endParaRPr lang="sv-SE" sz="1600" b="0" dirty="0">
            <a:solidFill>
              <a:schemeClr val="tx1"/>
            </a:solidFill>
          </a:endParaRPr>
        </a:p>
      </dgm:t>
    </dgm:pt>
    <dgm:pt modelId="{942545CE-5977-FF4C-9E99-7F18E19F6F19}" type="parTrans" cxnId="{214095A0-8DC4-0042-9925-219AA1CC9F51}">
      <dgm:prSet/>
      <dgm:spPr/>
      <dgm:t>
        <a:bodyPr/>
        <a:lstStyle/>
        <a:p>
          <a:endParaRPr lang="sv-SE" sz="1600">
            <a:solidFill>
              <a:schemeClr val="tx1"/>
            </a:solidFill>
          </a:endParaRPr>
        </a:p>
      </dgm:t>
    </dgm:pt>
    <dgm:pt modelId="{A2455D31-1C76-2E4F-9217-3228E6D91502}" type="sibTrans" cxnId="{214095A0-8DC4-0042-9925-219AA1CC9F51}">
      <dgm:prSet/>
      <dgm:spPr/>
      <dgm:t>
        <a:bodyPr/>
        <a:lstStyle/>
        <a:p>
          <a:endParaRPr lang="sv-SE" sz="1600">
            <a:solidFill>
              <a:schemeClr val="tx1"/>
            </a:solidFill>
          </a:endParaRPr>
        </a:p>
      </dgm:t>
    </dgm:pt>
    <dgm:pt modelId="{6DFD2433-87A0-504E-813D-5CF1B309E7E5}">
      <dgm:prSet phldrT="[Text]" custT="1"/>
      <dgm:spPr>
        <a:solidFill>
          <a:schemeClr val="accent6">
            <a:lumMod val="60000"/>
            <a:lumOff val="40000"/>
          </a:schemeClr>
        </a:solidFill>
        <a:ln>
          <a:solidFill>
            <a:schemeClr val="accent4">
              <a:lumMod val="75000"/>
            </a:schemeClr>
          </a:solidFill>
        </a:ln>
      </dgm:spPr>
      <dgm:t>
        <a:bodyPr/>
        <a:lstStyle/>
        <a:p>
          <a:r>
            <a:rPr lang="sv-SE" sz="1600" b="1" dirty="0" err="1">
              <a:solidFill>
                <a:schemeClr val="tx1"/>
              </a:solidFill>
            </a:rPr>
            <a:t>Introduction</a:t>
          </a:r>
          <a:endParaRPr lang="sv-SE" sz="1600" b="1" dirty="0">
            <a:solidFill>
              <a:schemeClr val="tx1"/>
            </a:solidFill>
          </a:endParaRPr>
        </a:p>
      </dgm:t>
    </dgm:pt>
    <dgm:pt modelId="{B0DCB4B8-3025-C848-ACF7-789E6CF49F88}" type="parTrans" cxnId="{C9322E9F-E5A2-334A-9958-E7722A9124DA}">
      <dgm:prSet/>
      <dgm:spPr/>
      <dgm:t>
        <a:bodyPr/>
        <a:lstStyle/>
        <a:p>
          <a:endParaRPr lang="sv-SE" sz="1600">
            <a:solidFill>
              <a:schemeClr val="tx1"/>
            </a:solidFill>
          </a:endParaRPr>
        </a:p>
      </dgm:t>
    </dgm:pt>
    <dgm:pt modelId="{F9E3E5F8-1A44-D446-B26A-70612B13EFDD}" type="sibTrans" cxnId="{C9322E9F-E5A2-334A-9958-E7722A9124DA}">
      <dgm:prSet/>
      <dgm:spPr/>
      <dgm:t>
        <a:bodyPr/>
        <a:lstStyle/>
        <a:p>
          <a:endParaRPr lang="sv-SE" sz="1600">
            <a:solidFill>
              <a:schemeClr val="tx1"/>
            </a:solidFill>
          </a:endParaRPr>
        </a:p>
      </dgm:t>
    </dgm:pt>
    <dgm:pt modelId="{7528A2D1-8C42-F64E-AFE2-4812846BFB28}">
      <dgm:prSet phldrT="[Text]" custT="1"/>
      <dgm:spPr>
        <a:solidFill>
          <a:schemeClr val="accent6">
            <a:lumMod val="60000"/>
            <a:lumOff val="40000"/>
          </a:schemeClr>
        </a:solidFill>
        <a:ln>
          <a:solidFill>
            <a:schemeClr val="accent4">
              <a:lumMod val="75000"/>
            </a:schemeClr>
          </a:solidFill>
        </a:ln>
      </dgm:spPr>
      <dgm:t>
        <a:bodyPr/>
        <a:lstStyle/>
        <a:p>
          <a:endParaRPr lang="sv-SE" sz="1600" b="1" dirty="0">
            <a:solidFill>
              <a:schemeClr val="tx1"/>
            </a:solidFill>
          </a:endParaRPr>
        </a:p>
        <a:p>
          <a:r>
            <a:rPr lang="sv-SE" sz="1600" b="1" dirty="0" err="1">
              <a:solidFill>
                <a:schemeClr val="tx1"/>
              </a:solidFill>
            </a:rPr>
            <a:t>Individual</a:t>
          </a:r>
          <a:r>
            <a:rPr lang="sv-SE" sz="1600" b="1" baseline="0" dirty="0">
              <a:solidFill>
                <a:schemeClr val="tx1"/>
              </a:solidFill>
            </a:rPr>
            <a:t> </a:t>
          </a:r>
          <a:r>
            <a:rPr lang="sv-SE" sz="1600" b="1" baseline="0" dirty="0" err="1">
              <a:solidFill>
                <a:schemeClr val="tx1"/>
              </a:solidFill>
            </a:rPr>
            <a:t>treatment</a:t>
          </a:r>
          <a:endParaRPr lang="sv-SE" sz="1600" b="1" baseline="0" dirty="0">
            <a:solidFill>
              <a:schemeClr val="tx1"/>
            </a:solidFill>
          </a:endParaRPr>
        </a:p>
        <a:p>
          <a:endParaRPr lang="sv-SE" sz="1600" b="0" baseline="0" dirty="0">
            <a:solidFill>
              <a:schemeClr val="tx1"/>
            </a:solidFill>
          </a:endParaRPr>
        </a:p>
        <a:p>
          <a:endParaRPr lang="sv-SE" sz="1600" b="0" baseline="0" dirty="0">
            <a:solidFill>
              <a:schemeClr val="tx1"/>
            </a:solidFill>
          </a:endParaRPr>
        </a:p>
      </dgm:t>
    </dgm:pt>
    <dgm:pt modelId="{F8D2B987-2999-B24D-97A5-432630E0CBEC}" type="parTrans" cxnId="{D62C1966-355D-F541-8357-333CF8FC181D}">
      <dgm:prSet/>
      <dgm:spPr/>
      <dgm:t>
        <a:bodyPr/>
        <a:lstStyle/>
        <a:p>
          <a:endParaRPr lang="sv-SE" sz="1600">
            <a:solidFill>
              <a:schemeClr val="tx1"/>
            </a:solidFill>
          </a:endParaRPr>
        </a:p>
      </dgm:t>
    </dgm:pt>
    <dgm:pt modelId="{5F8F2241-72D4-2D48-9CA2-9FE20B2D782D}" type="sibTrans" cxnId="{D62C1966-355D-F541-8357-333CF8FC181D}">
      <dgm:prSet/>
      <dgm:spPr/>
      <dgm:t>
        <a:bodyPr/>
        <a:lstStyle/>
        <a:p>
          <a:endParaRPr lang="sv-SE" sz="1600">
            <a:solidFill>
              <a:schemeClr val="tx1"/>
            </a:solidFill>
          </a:endParaRPr>
        </a:p>
      </dgm:t>
    </dgm:pt>
    <dgm:pt modelId="{84E0BB1A-0FFB-3843-9D27-5A25BCC94F4A}">
      <dgm:prSet phldrT="[Text]" custT="1"/>
      <dgm:spPr>
        <a:solidFill>
          <a:schemeClr val="accent6">
            <a:lumMod val="60000"/>
            <a:lumOff val="40000"/>
          </a:schemeClr>
        </a:solidFill>
        <a:ln>
          <a:solidFill>
            <a:schemeClr val="accent4">
              <a:lumMod val="75000"/>
            </a:schemeClr>
          </a:solidFill>
        </a:ln>
      </dgm:spPr>
      <dgm:t>
        <a:bodyPr/>
        <a:lstStyle/>
        <a:p>
          <a:r>
            <a:rPr lang="sv-SE" sz="1600" b="1" dirty="0" err="1">
              <a:solidFill>
                <a:schemeClr val="tx1"/>
              </a:solidFill>
            </a:rPr>
            <a:t>Evaluation</a:t>
          </a:r>
          <a:endParaRPr lang="sv-SE" sz="1600" b="1" dirty="0">
            <a:solidFill>
              <a:schemeClr val="tx1"/>
            </a:solidFill>
          </a:endParaRPr>
        </a:p>
      </dgm:t>
    </dgm:pt>
    <dgm:pt modelId="{A8E7A1DE-379A-E445-8FD7-0602B204BC24}" type="parTrans" cxnId="{02E49F93-37F3-C144-89D6-28D10710040D}">
      <dgm:prSet/>
      <dgm:spPr/>
      <dgm:t>
        <a:bodyPr/>
        <a:lstStyle/>
        <a:p>
          <a:endParaRPr lang="sv-SE" sz="1600">
            <a:solidFill>
              <a:schemeClr val="tx1"/>
            </a:solidFill>
          </a:endParaRPr>
        </a:p>
      </dgm:t>
    </dgm:pt>
    <dgm:pt modelId="{4032E948-7C4B-3D4C-A4D2-846DCD8C524F}" type="sibTrans" cxnId="{02E49F93-37F3-C144-89D6-28D10710040D}">
      <dgm:prSet/>
      <dgm:spPr/>
      <dgm:t>
        <a:bodyPr/>
        <a:lstStyle/>
        <a:p>
          <a:endParaRPr lang="sv-SE" sz="1600">
            <a:solidFill>
              <a:schemeClr val="tx1"/>
            </a:solidFill>
          </a:endParaRPr>
        </a:p>
      </dgm:t>
    </dgm:pt>
    <dgm:pt modelId="{BAA9EDCB-D602-C949-8E1A-C6462740B546}">
      <dgm:prSet phldrT="[Text]" custT="1"/>
      <dgm:spPr>
        <a:solidFill>
          <a:schemeClr val="accent6">
            <a:lumMod val="60000"/>
            <a:lumOff val="40000"/>
          </a:schemeClr>
        </a:solidFill>
        <a:ln>
          <a:solidFill>
            <a:schemeClr val="accent4">
              <a:lumMod val="75000"/>
            </a:schemeClr>
          </a:solidFill>
        </a:ln>
      </dgm:spPr>
      <dgm:t>
        <a:bodyPr/>
        <a:lstStyle/>
        <a:p>
          <a:endParaRPr lang="sv-SE" sz="1600" b="0" dirty="0">
            <a:solidFill>
              <a:schemeClr val="tx1"/>
            </a:solidFill>
          </a:endParaRPr>
        </a:p>
        <a:p>
          <a:endParaRPr lang="sv-SE" sz="1600" b="1" dirty="0">
            <a:solidFill>
              <a:schemeClr val="tx1"/>
            </a:solidFill>
          </a:endParaRPr>
        </a:p>
        <a:p>
          <a:r>
            <a:rPr lang="sv-SE" sz="1600" b="1" dirty="0" err="1">
              <a:solidFill>
                <a:schemeClr val="tx1"/>
              </a:solidFill>
            </a:rPr>
            <a:t>Terminate</a:t>
          </a:r>
          <a:r>
            <a:rPr lang="sv-SE" sz="1600" b="1" dirty="0">
              <a:solidFill>
                <a:schemeClr val="tx1"/>
              </a:solidFill>
            </a:rPr>
            <a:t>?</a:t>
          </a:r>
        </a:p>
        <a:p>
          <a:endParaRPr lang="sv-SE" sz="1600" b="1" dirty="0">
            <a:solidFill>
              <a:schemeClr val="tx1"/>
            </a:solidFill>
          </a:endParaRPr>
        </a:p>
        <a:p>
          <a:r>
            <a:rPr lang="sv-SE" sz="1600" b="1" dirty="0" err="1">
              <a:solidFill>
                <a:schemeClr val="tx1"/>
              </a:solidFill>
            </a:rPr>
            <a:t>Refer</a:t>
          </a:r>
          <a:r>
            <a:rPr lang="sv-SE" sz="1600" b="1" dirty="0">
              <a:solidFill>
                <a:schemeClr val="tx1"/>
              </a:solidFill>
            </a:rPr>
            <a:t>?</a:t>
          </a:r>
          <a:br>
            <a:rPr lang="sv-SE" sz="1600" b="1" dirty="0">
              <a:solidFill>
                <a:schemeClr val="tx1"/>
              </a:solidFill>
            </a:rPr>
          </a:br>
          <a:r>
            <a:rPr lang="sv-SE" sz="1600" b="1" dirty="0">
              <a:solidFill>
                <a:schemeClr val="tx1"/>
              </a:solidFill>
            </a:rPr>
            <a:t> </a:t>
          </a:r>
          <a:r>
            <a:rPr lang="sv-SE" sz="1600" b="0" dirty="0">
              <a:solidFill>
                <a:schemeClr val="tx1"/>
              </a:solidFill>
            </a:rPr>
            <a:t>(DBT,MBT)</a:t>
          </a:r>
        </a:p>
        <a:p>
          <a:endParaRPr lang="sv-SE" sz="1600" b="0" dirty="0">
            <a:solidFill>
              <a:schemeClr val="tx1"/>
            </a:solidFill>
          </a:endParaRPr>
        </a:p>
        <a:p>
          <a:endParaRPr lang="sv-SE" sz="1600" b="0" dirty="0">
            <a:solidFill>
              <a:schemeClr val="tx1"/>
            </a:solidFill>
          </a:endParaRPr>
        </a:p>
      </dgm:t>
    </dgm:pt>
    <dgm:pt modelId="{D07E1B80-077F-E748-B657-2F73D9F969A1}" type="parTrans" cxnId="{9652AF0C-8DA0-164C-9285-FBB1E9E95139}">
      <dgm:prSet/>
      <dgm:spPr/>
      <dgm:t>
        <a:bodyPr/>
        <a:lstStyle/>
        <a:p>
          <a:endParaRPr lang="sv-SE" sz="1600">
            <a:solidFill>
              <a:schemeClr val="tx1"/>
            </a:solidFill>
          </a:endParaRPr>
        </a:p>
      </dgm:t>
    </dgm:pt>
    <dgm:pt modelId="{8E55D5FC-6296-EE42-A115-499589EEC18B}" type="sibTrans" cxnId="{9652AF0C-8DA0-164C-9285-FBB1E9E95139}">
      <dgm:prSet/>
      <dgm:spPr/>
      <dgm:t>
        <a:bodyPr/>
        <a:lstStyle/>
        <a:p>
          <a:endParaRPr lang="sv-SE" sz="1600">
            <a:solidFill>
              <a:schemeClr val="tx1"/>
            </a:solidFill>
          </a:endParaRPr>
        </a:p>
      </dgm:t>
    </dgm:pt>
    <dgm:pt modelId="{91477BAA-76A8-6F44-B4CB-C93B2962D261}">
      <dgm:prSet phldrT="[Text]" custT="1"/>
      <dgm:spPr>
        <a:solidFill>
          <a:schemeClr val="accent6">
            <a:lumMod val="60000"/>
            <a:lumOff val="40000"/>
          </a:schemeClr>
        </a:solidFill>
        <a:ln>
          <a:solidFill>
            <a:schemeClr val="accent4">
              <a:lumMod val="75000"/>
            </a:schemeClr>
          </a:solidFill>
        </a:ln>
      </dgm:spPr>
      <dgm:t>
        <a:bodyPr/>
        <a:lstStyle/>
        <a:p>
          <a:pPr>
            <a:lnSpc>
              <a:spcPct val="100000"/>
            </a:lnSpc>
          </a:pPr>
          <a:r>
            <a:rPr lang="sv-SE" sz="1600" b="1" baseline="0" dirty="0">
              <a:solidFill>
                <a:schemeClr val="tx1"/>
              </a:solidFill>
            </a:rPr>
            <a:t>Group </a:t>
          </a:r>
          <a:r>
            <a:rPr lang="sv-SE" sz="1600" b="1" baseline="0" dirty="0" err="1">
              <a:solidFill>
                <a:schemeClr val="tx1"/>
              </a:solidFill>
            </a:rPr>
            <a:t>therapy</a:t>
          </a:r>
          <a:endParaRPr lang="sv-SE" sz="1600" b="1" baseline="0" dirty="0">
            <a:solidFill>
              <a:schemeClr val="tx1"/>
            </a:solidFill>
          </a:endParaRPr>
        </a:p>
        <a:p>
          <a:pPr>
            <a:lnSpc>
              <a:spcPct val="90000"/>
            </a:lnSpc>
          </a:pPr>
          <a:r>
            <a:rPr lang="sv-SE" sz="1600" b="0" baseline="0" dirty="0">
              <a:solidFill>
                <a:schemeClr val="tx1"/>
              </a:solidFill>
            </a:rPr>
            <a:t>(maximum 18 </a:t>
          </a:r>
          <a:r>
            <a:rPr lang="sv-SE" sz="1600" b="0" baseline="0" dirty="0" err="1">
              <a:solidFill>
                <a:schemeClr val="tx1"/>
              </a:solidFill>
            </a:rPr>
            <a:t>months</a:t>
          </a:r>
          <a:r>
            <a:rPr lang="sv-SE" sz="1600" b="0" baseline="0" dirty="0">
              <a:solidFill>
                <a:schemeClr val="tx1"/>
              </a:solidFill>
            </a:rPr>
            <a:t>)</a:t>
          </a:r>
          <a:endParaRPr lang="sv-SE" sz="1600" b="0" dirty="0">
            <a:solidFill>
              <a:schemeClr val="tx1"/>
            </a:solidFill>
          </a:endParaRPr>
        </a:p>
      </dgm:t>
    </dgm:pt>
    <dgm:pt modelId="{7694162B-75F7-FF40-B111-861F5E305469}" type="parTrans" cxnId="{76712BF0-175F-7F47-8E54-15C5F36FC686}">
      <dgm:prSet/>
      <dgm:spPr/>
      <dgm:t>
        <a:bodyPr/>
        <a:lstStyle/>
        <a:p>
          <a:endParaRPr lang="en-US"/>
        </a:p>
      </dgm:t>
    </dgm:pt>
    <dgm:pt modelId="{04F27CFB-024C-EF42-B079-3383568D50D5}" type="sibTrans" cxnId="{76712BF0-175F-7F47-8E54-15C5F36FC686}">
      <dgm:prSet/>
      <dgm:spPr/>
      <dgm:t>
        <a:bodyPr/>
        <a:lstStyle/>
        <a:p>
          <a:endParaRPr lang="en-US"/>
        </a:p>
      </dgm:t>
    </dgm:pt>
    <dgm:pt modelId="{1154E0D1-F30E-1E4E-87C6-69BF12BB9DA4}" type="pres">
      <dgm:prSet presAssocID="{25D5551F-FEB4-A046-8679-2AD7C8F457BC}" presName="CompostProcess" presStyleCnt="0">
        <dgm:presLayoutVars>
          <dgm:dir/>
          <dgm:resizeHandles val="exact"/>
        </dgm:presLayoutVars>
      </dgm:prSet>
      <dgm:spPr/>
    </dgm:pt>
    <dgm:pt modelId="{538D1A87-F813-B942-9916-DDC960C5BB73}" type="pres">
      <dgm:prSet presAssocID="{25D5551F-FEB4-A046-8679-2AD7C8F457BC}" presName="arrow" presStyleLbl="bgShp" presStyleIdx="0" presStyleCnt="1" custScaleX="117647" custLinFactNeighborX="0"/>
      <dgm:spPr>
        <a:solidFill>
          <a:schemeClr val="accent6">
            <a:lumMod val="20000"/>
            <a:lumOff val="80000"/>
          </a:schemeClr>
        </a:solidFill>
      </dgm:spPr>
    </dgm:pt>
    <dgm:pt modelId="{B719117A-09EA-D34D-8641-88892BB09AC9}" type="pres">
      <dgm:prSet presAssocID="{25D5551F-FEB4-A046-8679-2AD7C8F457BC}" presName="linearProcess" presStyleCnt="0"/>
      <dgm:spPr/>
    </dgm:pt>
    <dgm:pt modelId="{C257DCB2-43A0-8147-85DA-EAA6B49644CF}" type="pres">
      <dgm:prSet presAssocID="{B39A7408-29EE-1942-B142-AF3EF4DEE6A1}" presName="textNode" presStyleLbl="node1" presStyleIdx="0" presStyleCnt="6" custScaleX="133194" custScaleY="115448" custLinFactNeighborX="10005" custLinFactNeighborY="1462">
        <dgm:presLayoutVars>
          <dgm:bulletEnabled val="1"/>
        </dgm:presLayoutVars>
      </dgm:prSet>
      <dgm:spPr/>
    </dgm:pt>
    <dgm:pt modelId="{466DA265-BC05-3746-8CF6-8AE0ED0C3929}" type="pres">
      <dgm:prSet presAssocID="{A2455D31-1C76-2E4F-9217-3228E6D91502}" presName="sibTrans" presStyleCnt="0"/>
      <dgm:spPr/>
    </dgm:pt>
    <dgm:pt modelId="{F822AAA1-617B-FB42-80E5-6F5BDDF3CA9B}" type="pres">
      <dgm:prSet presAssocID="{6DFD2433-87A0-504E-813D-5CF1B309E7E5}" presName="textNode" presStyleLbl="node1" presStyleIdx="1" presStyleCnt="6" custScaleX="167013" custScaleY="115448" custLinFactNeighborX="-35905" custLinFactNeighborY="69">
        <dgm:presLayoutVars>
          <dgm:bulletEnabled val="1"/>
        </dgm:presLayoutVars>
      </dgm:prSet>
      <dgm:spPr/>
    </dgm:pt>
    <dgm:pt modelId="{06423339-7B9B-B74E-BD9F-DC1039C920A5}" type="pres">
      <dgm:prSet presAssocID="{F9E3E5F8-1A44-D446-B26A-70612B13EFDD}" presName="sibTrans" presStyleCnt="0"/>
      <dgm:spPr/>
    </dgm:pt>
    <dgm:pt modelId="{9D277197-48F6-6849-A032-DE2328906DDD}" type="pres">
      <dgm:prSet presAssocID="{7528A2D1-8C42-F64E-AFE2-4812846BFB28}" presName="textNode" presStyleLbl="node1" presStyleIdx="2" presStyleCnt="6" custScaleX="150157" custScaleY="115448" custLinFactNeighborX="-86025" custLinFactNeighborY="-52142">
        <dgm:presLayoutVars>
          <dgm:bulletEnabled val="1"/>
        </dgm:presLayoutVars>
      </dgm:prSet>
      <dgm:spPr/>
    </dgm:pt>
    <dgm:pt modelId="{20DAB1FE-A87C-724F-AB8F-03D711831AD1}" type="pres">
      <dgm:prSet presAssocID="{5F8F2241-72D4-2D48-9CA2-9FE20B2D782D}" presName="sibTrans" presStyleCnt="0"/>
      <dgm:spPr/>
    </dgm:pt>
    <dgm:pt modelId="{7065F630-885A-E343-AD7C-662CB6792693}" type="pres">
      <dgm:prSet presAssocID="{84E0BB1A-0FFB-3843-9D27-5A25BCC94F4A}" presName="textNode" presStyleLbl="node1" presStyleIdx="3" presStyleCnt="6" custScaleX="127861" custScaleY="115448" custLinFactNeighborX="-24175" custLinFactNeighborY="-2306">
        <dgm:presLayoutVars>
          <dgm:bulletEnabled val="1"/>
        </dgm:presLayoutVars>
      </dgm:prSet>
      <dgm:spPr/>
    </dgm:pt>
    <dgm:pt modelId="{34E0787C-5B4D-0F46-88AC-CC575747980F}" type="pres">
      <dgm:prSet presAssocID="{4032E948-7C4B-3D4C-A4D2-846DCD8C524F}" presName="sibTrans" presStyleCnt="0"/>
      <dgm:spPr/>
    </dgm:pt>
    <dgm:pt modelId="{E892461E-B117-BA4E-BAE2-F8F66A1C7D90}" type="pres">
      <dgm:prSet presAssocID="{BAA9EDCB-D602-C949-8E1A-C6462740B546}" presName="textNode" presStyleLbl="node1" presStyleIdx="4" presStyleCnt="6" custScaleX="127861" custScaleY="116919" custLinFactNeighborX="1072" custLinFactNeighborY="-1570">
        <dgm:presLayoutVars>
          <dgm:bulletEnabled val="1"/>
        </dgm:presLayoutVars>
      </dgm:prSet>
      <dgm:spPr/>
    </dgm:pt>
    <dgm:pt modelId="{E90E5C7B-C8FD-9E48-BEFE-708EDC9FB1FF}" type="pres">
      <dgm:prSet presAssocID="{8E55D5FC-6296-EE42-A115-499589EEC18B}" presName="sibTrans" presStyleCnt="0"/>
      <dgm:spPr/>
    </dgm:pt>
    <dgm:pt modelId="{0091E366-16C2-0A48-9C16-4B6D7714EE3F}" type="pres">
      <dgm:prSet presAssocID="{91477BAA-76A8-6F44-B4CB-C93B2962D261}" presName="textNode" presStyleLbl="node1" presStyleIdx="5" presStyleCnt="6" custScaleX="150157" custScaleY="115448" custLinFactX="-400000" custLinFactNeighborX="-413058" custLinFactNeighborY="67276">
        <dgm:presLayoutVars>
          <dgm:bulletEnabled val="1"/>
        </dgm:presLayoutVars>
      </dgm:prSet>
      <dgm:spPr/>
    </dgm:pt>
  </dgm:ptLst>
  <dgm:cxnLst>
    <dgm:cxn modelId="{9652AF0C-8DA0-164C-9285-FBB1E9E95139}" srcId="{25D5551F-FEB4-A046-8679-2AD7C8F457BC}" destId="{BAA9EDCB-D602-C949-8E1A-C6462740B546}" srcOrd="4" destOrd="0" parTransId="{D07E1B80-077F-E748-B657-2F73D9F969A1}" sibTransId="{8E55D5FC-6296-EE42-A115-499589EEC18B}"/>
    <dgm:cxn modelId="{D817AA62-475F-DF45-A599-D80675C2DEA4}" type="presOf" srcId="{B39A7408-29EE-1942-B142-AF3EF4DEE6A1}" destId="{C257DCB2-43A0-8147-85DA-EAA6B49644CF}" srcOrd="0" destOrd="0" presId="urn:microsoft.com/office/officeart/2005/8/layout/hProcess9"/>
    <dgm:cxn modelId="{D62C1966-355D-F541-8357-333CF8FC181D}" srcId="{25D5551F-FEB4-A046-8679-2AD7C8F457BC}" destId="{7528A2D1-8C42-F64E-AFE2-4812846BFB28}" srcOrd="2" destOrd="0" parTransId="{F8D2B987-2999-B24D-97A5-432630E0CBEC}" sibTransId="{5F8F2241-72D4-2D48-9CA2-9FE20B2D782D}"/>
    <dgm:cxn modelId="{85D63C6E-2307-BC45-BFD6-F56980A79F67}" type="presOf" srcId="{91477BAA-76A8-6F44-B4CB-C93B2962D261}" destId="{0091E366-16C2-0A48-9C16-4B6D7714EE3F}" srcOrd="0" destOrd="0" presId="urn:microsoft.com/office/officeart/2005/8/layout/hProcess9"/>
    <dgm:cxn modelId="{8CAEDC75-14B8-BB46-B19F-20633D55A46B}" type="presOf" srcId="{BAA9EDCB-D602-C949-8E1A-C6462740B546}" destId="{E892461E-B117-BA4E-BAE2-F8F66A1C7D90}" srcOrd="0" destOrd="0" presId="urn:microsoft.com/office/officeart/2005/8/layout/hProcess9"/>
    <dgm:cxn modelId="{F6EB2A7A-1BE2-2341-89EE-806F7C5A001A}" type="presOf" srcId="{84E0BB1A-0FFB-3843-9D27-5A25BCC94F4A}" destId="{7065F630-885A-E343-AD7C-662CB6792693}" srcOrd="0" destOrd="0" presId="urn:microsoft.com/office/officeart/2005/8/layout/hProcess9"/>
    <dgm:cxn modelId="{02E49F93-37F3-C144-89D6-28D10710040D}" srcId="{25D5551F-FEB4-A046-8679-2AD7C8F457BC}" destId="{84E0BB1A-0FFB-3843-9D27-5A25BCC94F4A}" srcOrd="3" destOrd="0" parTransId="{A8E7A1DE-379A-E445-8FD7-0602B204BC24}" sibTransId="{4032E948-7C4B-3D4C-A4D2-846DCD8C524F}"/>
    <dgm:cxn modelId="{C9322E9F-E5A2-334A-9958-E7722A9124DA}" srcId="{25D5551F-FEB4-A046-8679-2AD7C8F457BC}" destId="{6DFD2433-87A0-504E-813D-5CF1B309E7E5}" srcOrd="1" destOrd="0" parTransId="{B0DCB4B8-3025-C848-ACF7-789E6CF49F88}" sibTransId="{F9E3E5F8-1A44-D446-B26A-70612B13EFDD}"/>
    <dgm:cxn modelId="{214095A0-8DC4-0042-9925-219AA1CC9F51}" srcId="{25D5551F-FEB4-A046-8679-2AD7C8F457BC}" destId="{B39A7408-29EE-1942-B142-AF3EF4DEE6A1}" srcOrd="0" destOrd="0" parTransId="{942545CE-5977-FF4C-9E99-7F18E19F6F19}" sibTransId="{A2455D31-1C76-2E4F-9217-3228E6D91502}"/>
    <dgm:cxn modelId="{1A76B6AB-F3EE-F740-B0E1-59E369CBE1DA}" type="presOf" srcId="{7528A2D1-8C42-F64E-AFE2-4812846BFB28}" destId="{9D277197-48F6-6849-A032-DE2328906DDD}" srcOrd="0" destOrd="0" presId="urn:microsoft.com/office/officeart/2005/8/layout/hProcess9"/>
    <dgm:cxn modelId="{CFF828B1-0EFF-9C45-9D86-A8E824EB00AB}" type="presOf" srcId="{6DFD2433-87A0-504E-813D-5CF1B309E7E5}" destId="{F822AAA1-617B-FB42-80E5-6F5BDDF3CA9B}" srcOrd="0" destOrd="0" presId="urn:microsoft.com/office/officeart/2005/8/layout/hProcess9"/>
    <dgm:cxn modelId="{45EBC6D2-3B39-DB4A-89A4-EA3D75CF54F6}" type="presOf" srcId="{25D5551F-FEB4-A046-8679-2AD7C8F457BC}" destId="{1154E0D1-F30E-1E4E-87C6-69BF12BB9DA4}" srcOrd="0" destOrd="0" presId="urn:microsoft.com/office/officeart/2005/8/layout/hProcess9"/>
    <dgm:cxn modelId="{76712BF0-175F-7F47-8E54-15C5F36FC686}" srcId="{25D5551F-FEB4-A046-8679-2AD7C8F457BC}" destId="{91477BAA-76A8-6F44-B4CB-C93B2962D261}" srcOrd="5" destOrd="0" parTransId="{7694162B-75F7-FF40-B111-861F5E305469}" sibTransId="{04F27CFB-024C-EF42-B079-3383568D50D5}"/>
    <dgm:cxn modelId="{58F7FC17-DA1F-1246-98F6-D2DA112837EE}" type="presParOf" srcId="{1154E0D1-F30E-1E4E-87C6-69BF12BB9DA4}" destId="{538D1A87-F813-B942-9916-DDC960C5BB73}" srcOrd="0" destOrd="0" presId="urn:microsoft.com/office/officeart/2005/8/layout/hProcess9"/>
    <dgm:cxn modelId="{B36ADECE-9CA9-C949-A992-7B834EA88880}" type="presParOf" srcId="{1154E0D1-F30E-1E4E-87C6-69BF12BB9DA4}" destId="{B719117A-09EA-D34D-8641-88892BB09AC9}" srcOrd="1" destOrd="0" presId="urn:microsoft.com/office/officeart/2005/8/layout/hProcess9"/>
    <dgm:cxn modelId="{9D87F796-CD1B-E847-BC16-71AB270FDD0E}" type="presParOf" srcId="{B719117A-09EA-D34D-8641-88892BB09AC9}" destId="{C257DCB2-43A0-8147-85DA-EAA6B49644CF}" srcOrd="0" destOrd="0" presId="urn:microsoft.com/office/officeart/2005/8/layout/hProcess9"/>
    <dgm:cxn modelId="{B5A44CBA-C0D9-9041-AD55-26ACD07B27B6}" type="presParOf" srcId="{B719117A-09EA-D34D-8641-88892BB09AC9}" destId="{466DA265-BC05-3746-8CF6-8AE0ED0C3929}" srcOrd="1" destOrd="0" presId="urn:microsoft.com/office/officeart/2005/8/layout/hProcess9"/>
    <dgm:cxn modelId="{4D61797F-3D9C-A14E-8051-7483D67F09C4}" type="presParOf" srcId="{B719117A-09EA-D34D-8641-88892BB09AC9}" destId="{F822AAA1-617B-FB42-80E5-6F5BDDF3CA9B}" srcOrd="2" destOrd="0" presId="urn:microsoft.com/office/officeart/2005/8/layout/hProcess9"/>
    <dgm:cxn modelId="{669BD936-3D00-274F-AFFE-B5D7D9BE9324}" type="presParOf" srcId="{B719117A-09EA-D34D-8641-88892BB09AC9}" destId="{06423339-7B9B-B74E-BD9F-DC1039C920A5}" srcOrd="3" destOrd="0" presId="urn:microsoft.com/office/officeart/2005/8/layout/hProcess9"/>
    <dgm:cxn modelId="{F4B29C83-92B7-B245-BA91-014F546DC0FD}" type="presParOf" srcId="{B719117A-09EA-D34D-8641-88892BB09AC9}" destId="{9D277197-48F6-6849-A032-DE2328906DDD}" srcOrd="4" destOrd="0" presId="urn:microsoft.com/office/officeart/2005/8/layout/hProcess9"/>
    <dgm:cxn modelId="{1B44EDFF-26FA-204D-BDCE-8E29E65BB30F}" type="presParOf" srcId="{B719117A-09EA-D34D-8641-88892BB09AC9}" destId="{20DAB1FE-A87C-724F-AB8F-03D711831AD1}" srcOrd="5" destOrd="0" presId="urn:microsoft.com/office/officeart/2005/8/layout/hProcess9"/>
    <dgm:cxn modelId="{4BB211F3-903C-5848-A75A-8A945263D55D}" type="presParOf" srcId="{B719117A-09EA-D34D-8641-88892BB09AC9}" destId="{7065F630-885A-E343-AD7C-662CB6792693}" srcOrd="6" destOrd="0" presId="urn:microsoft.com/office/officeart/2005/8/layout/hProcess9"/>
    <dgm:cxn modelId="{7C338CF5-0720-B944-B467-B62C8052F12E}" type="presParOf" srcId="{B719117A-09EA-D34D-8641-88892BB09AC9}" destId="{34E0787C-5B4D-0F46-88AC-CC575747980F}" srcOrd="7" destOrd="0" presId="urn:microsoft.com/office/officeart/2005/8/layout/hProcess9"/>
    <dgm:cxn modelId="{48765E96-B782-A14F-8540-67668CA36E06}" type="presParOf" srcId="{B719117A-09EA-D34D-8641-88892BB09AC9}" destId="{E892461E-B117-BA4E-BAE2-F8F66A1C7D90}" srcOrd="8" destOrd="0" presId="urn:microsoft.com/office/officeart/2005/8/layout/hProcess9"/>
    <dgm:cxn modelId="{8911E9AF-3439-134D-A6DD-78C0A2B26354}" type="presParOf" srcId="{B719117A-09EA-D34D-8641-88892BB09AC9}" destId="{E90E5C7B-C8FD-9E48-BEFE-708EDC9FB1FF}" srcOrd="9" destOrd="0" presId="urn:microsoft.com/office/officeart/2005/8/layout/hProcess9"/>
    <dgm:cxn modelId="{DC616C66-2ED8-6E4E-8954-0C540EF74CA6}" type="presParOf" srcId="{B719117A-09EA-D34D-8641-88892BB09AC9}" destId="{0091E366-16C2-0A48-9C16-4B6D7714EE3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5551F-FEB4-A046-8679-2AD7C8F457BC}" type="doc">
      <dgm:prSet loTypeId="urn:microsoft.com/office/officeart/2005/8/layout/lProcess2" loCatId="process" qsTypeId="urn:microsoft.com/office/officeart/2005/8/quickstyle/simple1" qsCatId="simple" csTypeId="urn:microsoft.com/office/officeart/2005/8/colors/accent1_2" csCatId="accent1" phldr="1"/>
      <dgm:spPr/>
      <dgm:t>
        <a:bodyPr/>
        <a:lstStyle/>
        <a:p>
          <a:endParaRPr lang="sv-SE"/>
        </a:p>
      </dgm:t>
    </dgm:pt>
    <dgm:pt modelId="{B39A7408-29EE-1942-B142-AF3EF4DEE6A1}">
      <dgm:prSet phldrT="[Text]" custT="1"/>
      <dgm:spPr>
        <a:solidFill>
          <a:schemeClr val="accent6">
            <a:lumMod val="60000"/>
            <a:lumOff val="40000"/>
          </a:schemeClr>
        </a:solidFill>
      </dgm:spPr>
      <dgm:t>
        <a:bodyPr/>
        <a:lstStyle/>
        <a:p>
          <a:pPr algn="ctr"/>
          <a:endParaRPr lang="sv-SE" sz="1600" b="1" dirty="0">
            <a:solidFill>
              <a:schemeClr val="tx1"/>
            </a:solidFill>
          </a:endParaRPr>
        </a:p>
        <a:p>
          <a:pPr algn="ctr"/>
          <a:endParaRPr lang="sv-SE" sz="1600" b="1" dirty="0">
            <a:solidFill>
              <a:schemeClr val="tx1"/>
            </a:solidFill>
          </a:endParaRPr>
        </a:p>
        <a:p>
          <a:pPr algn="l"/>
          <a:r>
            <a:rPr lang="sv-SE" sz="2000" b="1" dirty="0">
              <a:solidFill>
                <a:schemeClr val="tx1"/>
              </a:solidFill>
            </a:rPr>
            <a:t>  </a:t>
          </a:r>
          <a:r>
            <a:rPr lang="sv-SE" sz="2000" b="1" dirty="0" err="1">
              <a:solidFill>
                <a:schemeClr val="tx1"/>
              </a:solidFill>
            </a:rPr>
            <a:t>Diagnostic</a:t>
          </a:r>
          <a:r>
            <a:rPr lang="sv-SE" sz="2000" b="1" dirty="0">
              <a:solidFill>
                <a:schemeClr val="tx1"/>
              </a:solidFill>
            </a:rPr>
            <a:t> </a:t>
          </a:r>
          <a:r>
            <a:rPr lang="sv-SE" sz="2000" b="1" dirty="0" err="1">
              <a:solidFill>
                <a:schemeClr val="tx1"/>
              </a:solidFill>
            </a:rPr>
            <a:t>assessment</a:t>
          </a:r>
          <a:br>
            <a:rPr lang="sv-SE" sz="1600" b="1" dirty="0">
              <a:solidFill>
                <a:schemeClr val="tx1"/>
              </a:solidFill>
            </a:rPr>
          </a:br>
          <a:br>
            <a:rPr lang="sv-SE" sz="1600" b="1" dirty="0">
              <a:solidFill>
                <a:schemeClr val="tx1"/>
              </a:solidFill>
            </a:rPr>
          </a:br>
          <a:r>
            <a:rPr lang="sv-SE" sz="1600" b="0" dirty="0">
              <a:solidFill>
                <a:schemeClr val="tx1"/>
              </a:solidFill>
            </a:rPr>
            <a:t> </a:t>
          </a:r>
        </a:p>
        <a:p>
          <a:pPr algn="ctr"/>
          <a:endParaRPr lang="sv-SE" sz="1600" b="0" dirty="0">
            <a:solidFill>
              <a:schemeClr val="tx1"/>
            </a:solidFill>
          </a:endParaRPr>
        </a:p>
      </dgm:t>
    </dgm:pt>
    <dgm:pt modelId="{942545CE-5977-FF4C-9E99-7F18E19F6F19}" type="parTrans" cxnId="{214095A0-8DC4-0042-9925-219AA1CC9F51}">
      <dgm:prSet/>
      <dgm:spPr/>
      <dgm:t>
        <a:bodyPr/>
        <a:lstStyle/>
        <a:p>
          <a:endParaRPr lang="sv-SE" sz="1600">
            <a:solidFill>
              <a:schemeClr val="tx1"/>
            </a:solidFill>
          </a:endParaRPr>
        </a:p>
      </dgm:t>
    </dgm:pt>
    <dgm:pt modelId="{A2455D31-1C76-2E4F-9217-3228E6D91502}" type="sibTrans" cxnId="{214095A0-8DC4-0042-9925-219AA1CC9F51}">
      <dgm:prSet/>
      <dgm:spPr/>
      <dgm:t>
        <a:bodyPr/>
        <a:lstStyle/>
        <a:p>
          <a:endParaRPr lang="sv-SE" sz="1600">
            <a:solidFill>
              <a:schemeClr val="tx1"/>
            </a:solidFill>
          </a:endParaRPr>
        </a:p>
      </dgm:t>
    </dgm:pt>
    <dgm:pt modelId="{6EBC3BEB-7819-3C4B-9E20-58B59B936522}" type="pres">
      <dgm:prSet presAssocID="{25D5551F-FEB4-A046-8679-2AD7C8F457BC}" presName="theList" presStyleCnt="0">
        <dgm:presLayoutVars>
          <dgm:dir/>
          <dgm:animLvl val="lvl"/>
          <dgm:resizeHandles val="exact"/>
        </dgm:presLayoutVars>
      </dgm:prSet>
      <dgm:spPr/>
    </dgm:pt>
    <dgm:pt modelId="{70DEA6C6-E53D-5849-90A0-75F16A19672F}" type="pres">
      <dgm:prSet presAssocID="{B39A7408-29EE-1942-B142-AF3EF4DEE6A1}" presName="compNode" presStyleCnt="0"/>
      <dgm:spPr/>
    </dgm:pt>
    <dgm:pt modelId="{EEA4CED6-0804-394E-AEE1-CD6FA5969296}" type="pres">
      <dgm:prSet presAssocID="{B39A7408-29EE-1942-B142-AF3EF4DEE6A1}" presName="aNode" presStyleLbl="bgShp" presStyleIdx="0" presStyleCnt="1" custLinFactNeighborX="-9364"/>
      <dgm:spPr/>
    </dgm:pt>
    <dgm:pt modelId="{F0C5739F-6FC5-1141-B118-1C1086C61517}" type="pres">
      <dgm:prSet presAssocID="{B39A7408-29EE-1942-B142-AF3EF4DEE6A1}" presName="textNode" presStyleLbl="bgShp" presStyleIdx="0" presStyleCnt="1"/>
      <dgm:spPr/>
    </dgm:pt>
    <dgm:pt modelId="{B03C841C-5B76-8549-8984-04F92A1B9882}" type="pres">
      <dgm:prSet presAssocID="{B39A7408-29EE-1942-B142-AF3EF4DEE6A1}" presName="compChildNode" presStyleCnt="0"/>
      <dgm:spPr/>
    </dgm:pt>
    <dgm:pt modelId="{0897B05A-9086-3840-B19A-C32EE9332B49}" type="pres">
      <dgm:prSet presAssocID="{B39A7408-29EE-1942-B142-AF3EF4DEE6A1}" presName="theInnerList" presStyleCnt="0"/>
      <dgm:spPr/>
    </dgm:pt>
  </dgm:ptLst>
  <dgm:cxnLst>
    <dgm:cxn modelId="{E9F0EF0E-1113-654C-A57E-E6AC5DDD6EB5}" type="presOf" srcId="{B39A7408-29EE-1942-B142-AF3EF4DEE6A1}" destId="{EEA4CED6-0804-394E-AEE1-CD6FA5969296}" srcOrd="0" destOrd="0" presId="urn:microsoft.com/office/officeart/2005/8/layout/lProcess2"/>
    <dgm:cxn modelId="{214095A0-8DC4-0042-9925-219AA1CC9F51}" srcId="{25D5551F-FEB4-A046-8679-2AD7C8F457BC}" destId="{B39A7408-29EE-1942-B142-AF3EF4DEE6A1}" srcOrd="0" destOrd="0" parTransId="{942545CE-5977-FF4C-9E99-7F18E19F6F19}" sibTransId="{A2455D31-1C76-2E4F-9217-3228E6D91502}"/>
    <dgm:cxn modelId="{D8D849C4-DAEB-E74D-8D1D-1858DAED6790}" type="presOf" srcId="{B39A7408-29EE-1942-B142-AF3EF4DEE6A1}" destId="{F0C5739F-6FC5-1141-B118-1C1086C61517}" srcOrd="1" destOrd="0" presId="urn:microsoft.com/office/officeart/2005/8/layout/lProcess2"/>
    <dgm:cxn modelId="{FEFAE8EF-B144-C347-BD34-18607FA954D0}" type="presOf" srcId="{25D5551F-FEB4-A046-8679-2AD7C8F457BC}" destId="{6EBC3BEB-7819-3C4B-9E20-58B59B936522}" srcOrd="0" destOrd="0" presId="urn:microsoft.com/office/officeart/2005/8/layout/lProcess2"/>
    <dgm:cxn modelId="{6C12A2E9-7FD6-FC4C-80D8-B7FEFC991368}" type="presParOf" srcId="{6EBC3BEB-7819-3C4B-9E20-58B59B936522}" destId="{70DEA6C6-E53D-5849-90A0-75F16A19672F}" srcOrd="0" destOrd="0" presId="urn:microsoft.com/office/officeart/2005/8/layout/lProcess2"/>
    <dgm:cxn modelId="{42B4C514-C6B8-5B47-8D0D-0ADA7FBB5DD8}" type="presParOf" srcId="{70DEA6C6-E53D-5849-90A0-75F16A19672F}" destId="{EEA4CED6-0804-394E-AEE1-CD6FA5969296}" srcOrd="0" destOrd="0" presId="urn:microsoft.com/office/officeart/2005/8/layout/lProcess2"/>
    <dgm:cxn modelId="{5B654392-83E7-B240-B0B3-23A494E8C0F0}" type="presParOf" srcId="{70DEA6C6-E53D-5849-90A0-75F16A19672F}" destId="{F0C5739F-6FC5-1141-B118-1C1086C61517}" srcOrd="1" destOrd="0" presId="urn:microsoft.com/office/officeart/2005/8/layout/lProcess2"/>
    <dgm:cxn modelId="{0C967665-E6B7-7641-9E24-A5004225D58C}" type="presParOf" srcId="{70DEA6C6-E53D-5849-90A0-75F16A19672F}" destId="{B03C841C-5B76-8549-8984-04F92A1B9882}" srcOrd="2" destOrd="0" presId="urn:microsoft.com/office/officeart/2005/8/layout/lProcess2"/>
    <dgm:cxn modelId="{7BC476A2-1CEF-244F-937B-125C0144F9E5}" type="presParOf" srcId="{B03C841C-5B76-8549-8984-04F92A1B9882}" destId="{0897B05A-9086-3840-B19A-C32EE9332B4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D5551F-FEB4-A046-8679-2AD7C8F457BC}" type="doc">
      <dgm:prSet loTypeId="urn:microsoft.com/office/officeart/2005/8/layout/lProcess2" loCatId="process" qsTypeId="urn:microsoft.com/office/officeart/2005/8/quickstyle/simple1" qsCatId="simple" csTypeId="urn:microsoft.com/office/officeart/2005/8/colors/accent1_2" csCatId="accent1" phldr="1"/>
      <dgm:spPr/>
      <dgm:t>
        <a:bodyPr/>
        <a:lstStyle/>
        <a:p>
          <a:endParaRPr lang="sv-SE"/>
        </a:p>
      </dgm:t>
    </dgm:pt>
    <dgm:pt modelId="{6DFD2433-87A0-504E-813D-5CF1B309E7E5}">
      <dgm:prSet phldrT="[Text]" custT="1"/>
      <dgm:spPr>
        <a:solidFill>
          <a:schemeClr val="accent6">
            <a:lumMod val="60000"/>
            <a:lumOff val="40000"/>
          </a:schemeClr>
        </a:solidFill>
      </dgm:spPr>
      <dgm:t>
        <a:bodyPr/>
        <a:lstStyle/>
        <a:p>
          <a:pPr algn="l"/>
          <a:r>
            <a:rPr lang="sv-SE" sz="2000" b="1" dirty="0">
              <a:solidFill>
                <a:schemeClr val="tx1"/>
              </a:solidFill>
            </a:rPr>
            <a:t>  </a:t>
          </a:r>
          <a:r>
            <a:rPr lang="sv-SE" sz="2000" b="1" dirty="0" err="1">
              <a:solidFill>
                <a:schemeClr val="tx1"/>
              </a:solidFill>
            </a:rPr>
            <a:t>Introduction</a:t>
          </a:r>
          <a:endParaRPr lang="sv-SE" sz="2000" b="1" dirty="0">
            <a:solidFill>
              <a:schemeClr val="tx1"/>
            </a:solidFill>
          </a:endParaRPr>
        </a:p>
      </dgm:t>
    </dgm:pt>
    <dgm:pt modelId="{B0DCB4B8-3025-C848-ACF7-789E6CF49F88}" type="parTrans" cxnId="{C9322E9F-E5A2-334A-9958-E7722A9124DA}">
      <dgm:prSet/>
      <dgm:spPr/>
      <dgm:t>
        <a:bodyPr/>
        <a:lstStyle/>
        <a:p>
          <a:endParaRPr lang="sv-SE" sz="1600">
            <a:solidFill>
              <a:schemeClr val="tx1"/>
            </a:solidFill>
          </a:endParaRPr>
        </a:p>
      </dgm:t>
    </dgm:pt>
    <dgm:pt modelId="{F9E3E5F8-1A44-D446-B26A-70612B13EFDD}" type="sibTrans" cxnId="{C9322E9F-E5A2-334A-9958-E7722A9124DA}">
      <dgm:prSet/>
      <dgm:spPr/>
      <dgm:t>
        <a:bodyPr/>
        <a:lstStyle/>
        <a:p>
          <a:endParaRPr lang="sv-SE" sz="1600">
            <a:solidFill>
              <a:schemeClr val="tx1"/>
            </a:solidFill>
          </a:endParaRPr>
        </a:p>
      </dgm:t>
    </dgm:pt>
    <dgm:pt modelId="{6EBC3BEB-7819-3C4B-9E20-58B59B936522}" type="pres">
      <dgm:prSet presAssocID="{25D5551F-FEB4-A046-8679-2AD7C8F457BC}" presName="theList" presStyleCnt="0">
        <dgm:presLayoutVars>
          <dgm:dir/>
          <dgm:animLvl val="lvl"/>
          <dgm:resizeHandles val="exact"/>
        </dgm:presLayoutVars>
      </dgm:prSet>
      <dgm:spPr/>
    </dgm:pt>
    <dgm:pt modelId="{43E9F7F0-96B7-954D-858D-2C777614DF15}" type="pres">
      <dgm:prSet presAssocID="{6DFD2433-87A0-504E-813D-5CF1B309E7E5}" presName="compNode" presStyleCnt="0"/>
      <dgm:spPr/>
    </dgm:pt>
    <dgm:pt modelId="{9BBDE526-7695-6E43-A184-6340B54157AC}" type="pres">
      <dgm:prSet presAssocID="{6DFD2433-87A0-504E-813D-5CF1B309E7E5}" presName="aNode" presStyleLbl="bgShp" presStyleIdx="0" presStyleCnt="1" custLinFactNeighborX="874" custLinFactNeighborY="-571"/>
      <dgm:spPr/>
    </dgm:pt>
    <dgm:pt modelId="{8AA71927-5A67-1042-A35E-6DBB18023B5D}" type="pres">
      <dgm:prSet presAssocID="{6DFD2433-87A0-504E-813D-5CF1B309E7E5}" presName="textNode" presStyleLbl="bgShp" presStyleIdx="0" presStyleCnt="1"/>
      <dgm:spPr/>
    </dgm:pt>
    <dgm:pt modelId="{DD4B7935-03F6-6843-B9A5-D08F420FBABE}" type="pres">
      <dgm:prSet presAssocID="{6DFD2433-87A0-504E-813D-5CF1B309E7E5}" presName="compChildNode" presStyleCnt="0"/>
      <dgm:spPr/>
    </dgm:pt>
    <dgm:pt modelId="{AE723F4F-1C66-474B-B3E4-E39A1AD9F87B}" type="pres">
      <dgm:prSet presAssocID="{6DFD2433-87A0-504E-813D-5CF1B309E7E5}" presName="theInnerList" presStyleCnt="0"/>
      <dgm:spPr/>
    </dgm:pt>
  </dgm:ptLst>
  <dgm:cxnLst>
    <dgm:cxn modelId="{2E49556D-4CCC-1141-AAFE-0DFD6ACB0B46}" type="presOf" srcId="{6DFD2433-87A0-504E-813D-5CF1B309E7E5}" destId="{8AA71927-5A67-1042-A35E-6DBB18023B5D}" srcOrd="1" destOrd="0" presId="urn:microsoft.com/office/officeart/2005/8/layout/lProcess2"/>
    <dgm:cxn modelId="{C9322E9F-E5A2-334A-9958-E7722A9124DA}" srcId="{25D5551F-FEB4-A046-8679-2AD7C8F457BC}" destId="{6DFD2433-87A0-504E-813D-5CF1B309E7E5}" srcOrd="0" destOrd="0" parTransId="{B0DCB4B8-3025-C848-ACF7-789E6CF49F88}" sibTransId="{F9E3E5F8-1A44-D446-B26A-70612B13EFDD}"/>
    <dgm:cxn modelId="{FEFAE8EF-B144-C347-BD34-18607FA954D0}" type="presOf" srcId="{25D5551F-FEB4-A046-8679-2AD7C8F457BC}" destId="{6EBC3BEB-7819-3C4B-9E20-58B59B936522}" srcOrd="0" destOrd="0" presId="urn:microsoft.com/office/officeart/2005/8/layout/lProcess2"/>
    <dgm:cxn modelId="{11ACF6FF-8693-5344-9ABA-CF93C57AEBFE}" type="presOf" srcId="{6DFD2433-87A0-504E-813D-5CF1B309E7E5}" destId="{9BBDE526-7695-6E43-A184-6340B54157AC}" srcOrd="0" destOrd="0" presId="urn:microsoft.com/office/officeart/2005/8/layout/lProcess2"/>
    <dgm:cxn modelId="{BD40BA0A-10F2-4F40-AE75-1BDE5F798EB1}" type="presParOf" srcId="{6EBC3BEB-7819-3C4B-9E20-58B59B936522}" destId="{43E9F7F0-96B7-954D-858D-2C777614DF15}" srcOrd="0" destOrd="0" presId="urn:microsoft.com/office/officeart/2005/8/layout/lProcess2"/>
    <dgm:cxn modelId="{550C6318-E8F1-6B49-A00D-69524A19D0DA}" type="presParOf" srcId="{43E9F7F0-96B7-954D-858D-2C777614DF15}" destId="{9BBDE526-7695-6E43-A184-6340B54157AC}" srcOrd="0" destOrd="0" presId="urn:microsoft.com/office/officeart/2005/8/layout/lProcess2"/>
    <dgm:cxn modelId="{755544C1-1DDB-6F47-8BCD-FBA005AF5D91}" type="presParOf" srcId="{43E9F7F0-96B7-954D-858D-2C777614DF15}" destId="{8AA71927-5A67-1042-A35E-6DBB18023B5D}" srcOrd="1" destOrd="0" presId="urn:microsoft.com/office/officeart/2005/8/layout/lProcess2"/>
    <dgm:cxn modelId="{BB3A9CA5-4246-0D48-B5DA-0B1AD83BEF4D}" type="presParOf" srcId="{43E9F7F0-96B7-954D-858D-2C777614DF15}" destId="{DD4B7935-03F6-6843-B9A5-D08F420FBABE}" srcOrd="2" destOrd="0" presId="urn:microsoft.com/office/officeart/2005/8/layout/lProcess2"/>
    <dgm:cxn modelId="{A5E0AE21-419E-864C-B531-7B8FD446A812}" type="presParOf" srcId="{DD4B7935-03F6-6843-B9A5-D08F420FBABE}" destId="{AE723F4F-1C66-474B-B3E4-E39A1AD9F87B}"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D5551F-FEB4-A046-8679-2AD7C8F457BC}" type="doc">
      <dgm:prSet loTypeId="urn:microsoft.com/office/officeart/2005/8/layout/lProcess2" loCatId="process" qsTypeId="urn:microsoft.com/office/officeart/2005/8/quickstyle/simple1" qsCatId="simple" csTypeId="urn:microsoft.com/office/officeart/2005/8/colors/accent1_2" csCatId="accent1" phldr="1"/>
      <dgm:spPr/>
      <dgm:t>
        <a:bodyPr/>
        <a:lstStyle/>
        <a:p>
          <a:endParaRPr lang="sv-SE"/>
        </a:p>
      </dgm:t>
    </dgm:pt>
    <dgm:pt modelId="{7528A2D1-8C42-F64E-AFE2-4812846BFB28}">
      <dgm:prSet phldrT="[Text]" custT="1"/>
      <dgm:spPr>
        <a:solidFill>
          <a:schemeClr val="accent6">
            <a:lumMod val="60000"/>
            <a:lumOff val="40000"/>
          </a:schemeClr>
        </a:solidFill>
      </dgm:spPr>
      <dgm:t>
        <a:bodyPr/>
        <a:lstStyle/>
        <a:p>
          <a:pPr algn="ctr"/>
          <a:endParaRPr lang="sv-SE" sz="1600" b="1" dirty="0">
            <a:solidFill>
              <a:schemeClr val="tx1"/>
            </a:solidFill>
          </a:endParaRPr>
        </a:p>
        <a:p>
          <a:pPr algn="ctr"/>
          <a:endParaRPr lang="sv-SE" sz="2000" b="1" dirty="0">
            <a:solidFill>
              <a:schemeClr val="tx1"/>
            </a:solidFill>
          </a:endParaRPr>
        </a:p>
        <a:p>
          <a:pPr algn="l"/>
          <a:r>
            <a:rPr lang="sv-SE" sz="2000" b="1" dirty="0">
              <a:solidFill>
                <a:schemeClr val="tx1"/>
              </a:solidFill>
            </a:rPr>
            <a:t>  </a:t>
          </a:r>
          <a:r>
            <a:rPr lang="sv-SE" sz="2000" b="1" dirty="0" err="1">
              <a:solidFill>
                <a:schemeClr val="tx1"/>
              </a:solidFill>
            </a:rPr>
            <a:t>Individual</a:t>
          </a:r>
          <a:r>
            <a:rPr lang="sv-SE" sz="2000" b="1" dirty="0">
              <a:solidFill>
                <a:schemeClr val="tx1"/>
              </a:solidFill>
            </a:rPr>
            <a:t> </a:t>
          </a:r>
          <a:r>
            <a:rPr lang="sv-SE" sz="2000" b="1" dirty="0" err="1">
              <a:solidFill>
                <a:schemeClr val="tx1"/>
              </a:solidFill>
            </a:rPr>
            <a:t>treatment</a:t>
          </a:r>
          <a:br>
            <a:rPr lang="sv-SE" sz="2000" b="1" baseline="0" dirty="0">
              <a:solidFill>
                <a:schemeClr val="tx1"/>
              </a:solidFill>
            </a:rPr>
          </a:br>
          <a:endParaRPr lang="sv-SE" sz="2000" b="1" baseline="0" dirty="0">
            <a:solidFill>
              <a:schemeClr val="tx1"/>
            </a:solidFill>
          </a:endParaRPr>
        </a:p>
        <a:p>
          <a:pPr algn="l"/>
          <a:endParaRPr lang="sv-SE" sz="1600" b="0" baseline="0" dirty="0">
            <a:solidFill>
              <a:schemeClr val="tx1"/>
            </a:solidFill>
          </a:endParaRPr>
        </a:p>
        <a:p>
          <a:pPr algn="ctr"/>
          <a:endParaRPr lang="sv-SE" sz="1600" b="0" baseline="0" dirty="0">
            <a:solidFill>
              <a:schemeClr val="tx1"/>
            </a:solidFill>
          </a:endParaRPr>
        </a:p>
      </dgm:t>
    </dgm:pt>
    <dgm:pt modelId="{F8D2B987-2999-B24D-97A5-432630E0CBEC}" type="parTrans" cxnId="{D62C1966-355D-F541-8357-333CF8FC181D}">
      <dgm:prSet/>
      <dgm:spPr/>
      <dgm:t>
        <a:bodyPr/>
        <a:lstStyle/>
        <a:p>
          <a:endParaRPr lang="sv-SE" sz="1600">
            <a:solidFill>
              <a:schemeClr val="tx1"/>
            </a:solidFill>
          </a:endParaRPr>
        </a:p>
      </dgm:t>
    </dgm:pt>
    <dgm:pt modelId="{5F8F2241-72D4-2D48-9CA2-9FE20B2D782D}" type="sibTrans" cxnId="{D62C1966-355D-F541-8357-333CF8FC181D}">
      <dgm:prSet/>
      <dgm:spPr/>
      <dgm:t>
        <a:bodyPr/>
        <a:lstStyle/>
        <a:p>
          <a:endParaRPr lang="sv-SE" sz="1600">
            <a:solidFill>
              <a:schemeClr val="tx1"/>
            </a:solidFill>
          </a:endParaRPr>
        </a:p>
      </dgm:t>
    </dgm:pt>
    <dgm:pt modelId="{6EBC3BEB-7819-3C4B-9E20-58B59B936522}" type="pres">
      <dgm:prSet presAssocID="{25D5551F-FEB4-A046-8679-2AD7C8F457BC}" presName="theList" presStyleCnt="0">
        <dgm:presLayoutVars>
          <dgm:dir/>
          <dgm:animLvl val="lvl"/>
          <dgm:resizeHandles val="exact"/>
        </dgm:presLayoutVars>
      </dgm:prSet>
      <dgm:spPr/>
    </dgm:pt>
    <dgm:pt modelId="{F9B4A8DB-8FE8-7146-93C1-E2AD61BCA5B6}" type="pres">
      <dgm:prSet presAssocID="{7528A2D1-8C42-F64E-AFE2-4812846BFB28}" presName="compNode" presStyleCnt="0"/>
      <dgm:spPr/>
    </dgm:pt>
    <dgm:pt modelId="{34E726A4-88E5-DD43-A81D-7093BD03C43E}" type="pres">
      <dgm:prSet presAssocID="{7528A2D1-8C42-F64E-AFE2-4812846BFB28}" presName="aNode" presStyleLbl="bgShp" presStyleIdx="0" presStyleCnt="1" custLinFactNeighborX="-3750" custLinFactNeighborY="-278"/>
      <dgm:spPr/>
    </dgm:pt>
    <dgm:pt modelId="{6425F1F5-1BDB-424B-8AA6-5BF4561FA38D}" type="pres">
      <dgm:prSet presAssocID="{7528A2D1-8C42-F64E-AFE2-4812846BFB28}" presName="textNode" presStyleLbl="bgShp" presStyleIdx="0" presStyleCnt="1"/>
      <dgm:spPr/>
    </dgm:pt>
    <dgm:pt modelId="{6408FD02-A11E-5448-B8AF-B23F2238E5EC}" type="pres">
      <dgm:prSet presAssocID="{7528A2D1-8C42-F64E-AFE2-4812846BFB28}" presName="compChildNode" presStyleCnt="0"/>
      <dgm:spPr/>
    </dgm:pt>
    <dgm:pt modelId="{E8D8C0CF-8C94-2146-A5D5-6D5718CF3E0B}" type="pres">
      <dgm:prSet presAssocID="{7528A2D1-8C42-F64E-AFE2-4812846BFB28}" presName="theInnerList" presStyleCnt="0"/>
      <dgm:spPr/>
    </dgm:pt>
  </dgm:ptLst>
  <dgm:cxnLst>
    <dgm:cxn modelId="{F6DF3C17-7845-CE47-88DD-B0CCD72F9F6D}" type="presOf" srcId="{7528A2D1-8C42-F64E-AFE2-4812846BFB28}" destId="{34E726A4-88E5-DD43-A81D-7093BD03C43E}" srcOrd="0" destOrd="0" presId="urn:microsoft.com/office/officeart/2005/8/layout/lProcess2"/>
    <dgm:cxn modelId="{E87E7B22-E208-964A-9B84-EEDB8CB95CCF}" type="presOf" srcId="{7528A2D1-8C42-F64E-AFE2-4812846BFB28}" destId="{6425F1F5-1BDB-424B-8AA6-5BF4561FA38D}" srcOrd="1" destOrd="0" presId="urn:microsoft.com/office/officeart/2005/8/layout/lProcess2"/>
    <dgm:cxn modelId="{D62C1966-355D-F541-8357-333CF8FC181D}" srcId="{25D5551F-FEB4-A046-8679-2AD7C8F457BC}" destId="{7528A2D1-8C42-F64E-AFE2-4812846BFB28}" srcOrd="0" destOrd="0" parTransId="{F8D2B987-2999-B24D-97A5-432630E0CBEC}" sibTransId="{5F8F2241-72D4-2D48-9CA2-9FE20B2D782D}"/>
    <dgm:cxn modelId="{FEFAE8EF-B144-C347-BD34-18607FA954D0}" type="presOf" srcId="{25D5551F-FEB4-A046-8679-2AD7C8F457BC}" destId="{6EBC3BEB-7819-3C4B-9E20-58B59B936522}" srcOrd="0" destOrd="0" presId="urn:microsoft.com/office/officeart/2005/8/layout/lProcess2"/>
    <dgm:cxn modelId="{BC421223-C975-4343-9731-9AE754CE9301}" type="presParOf" srcId="{6EBC3BEB-7819-3C4B-9E20-58B59B936522}" destId="{F9B4A8DB-8FE8-7146-93C1-E2AD61BCA5B6}" srcOrd="0" destOrd="0" presId="urn:microsoft.com/office/officeart/2005/8/layout/lProcess2"/>
    <dgm:cxn modelId="{7C2A0C29-64E2-A44E-B9B7-BAB5EEB8DF53}" type="presParOf" srcId="{F9B4A8DB-8FE8-7146-93C1-E2AD61BCA5B6}" destId="{34E726A4-88E5-DD43-A81D-7093BD03C43E}" srcOrd="0" destOrd="0" presId="urn:microsoft.com/office/officeart/2005/8/layout/lProcess2"/>
    <dgm:cxn modelId="{FCD14516-0925-9D49-B4BB-E902DA732BCE}" type="presParOf" srcId="{F9B4A8DB-8FE8-7146-93C1-E2AD61BCA5B6}" destId="{6425F1F5-1BDB-424B-8AA6-5BF4561FA38D}" srcOrd="1" destOrd="0" presId="urn:microsoft.com/office/officeart/2005/8/layout/lProcess2"/>
    <dgm:cxn modelId="{DE90CF62-FA55-A049-BA03-8E39A024D3FA}" type="presParOf" srcId="{F9B4A8DB-8FE8-7146-93C1-E2AD61BCA5B6}" destId="{6408FD02-A11E-5448-B8AF-B23F2238E5EC}" srcOrd="2" destOrd="0" presId="urn:microsoft.com/office/officeart/2005/8/layout/lProcess2"/>
    <dgm:cxn modelId="{DB03097B-CEAC-284F-9420-D20478169EF3}" type="presParOf" srcId="{6408FD02-A11E-5448-B8AF-B23F2238E5EC}" destId="{E8D8C0CF-8C94-2146-A5D5-6D5718CF3E0B}"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D5551F-FEB4-A046-8679-2AD7C8F457BC}" type="doc">
      <dgm:prSet loTypeId="urn:microsoft.com/office/officeart/2005/8/layout/lProcess2" loCatId="process" qsTypeId="urn:microsoft.com/office/officeart/2005/8/quickstyle/simple1" qsCatId="simple" csTypeId="urn:microsoft.com/office/officeart/2005/8/colors/accent1_2" csCatId="accent1" phldr="1"/>
      <dgm:spPr/>
      <dgm:t>
        <a:bodyPr/>
        <a:lstStyle/>
        <a:p>
          <a:endParaRPr lang="sv-SE"/>
        </a:p>
      </dgm:t>
    </dgm:pt>
    <dgm:pt modelId="{84E0BB1A-0FFB-3843-9D27-5A25BCC94F4A}">
      <dgm:prSet phldrT="[Text]" custT="1"/>
      <dgm:spPr>
        <a:solidFill>
          <a:schemeClr val="accent6">
            <a:lumMod val="60000"/>
            <a:lumOff val="40000"/>
          </a:schemeClr>
        </a:solidFill>
      </dgm:spPr>
      <dgm:t>
        <a:bodyPr/>
        <a:lstStyle/>
        <a:p>
          <a:pPr algn="l"/>
          <a:r>
            <a:rPr lang="sv-SE" sz="2000" b="1" dirty="0">
              <a:solidFill>
                <a:schemeClr val="tx1"/>
              </a:solidFill>
            </a:rPr>
            <a:t>  Group </a:t>
          </a:r>
          <a:r>
            <a:rPr lang="sv-SE" sz="2000" b="1" dirty="0" err="1">
              <a:solidFill>
                <a:schemeClr val="tx1"/>
              </a:solidFill>
            </a:rPr>
            <a:t>therapy</a:t>
          </a:r>
          <a:endParaRPr lang="sv-SE" sz="2000" b="1" dirty="0">
            <a:solidFill>
              <a:schemeClr val="tx1"/>
            </a:solidFill>
          </a:endParaRPr>
        </a:p>
      </dgm:t>
    </dgm:pt>
    <dgm:pt modelId="{A8E7A1DE-379A-E445-8FD7-0602B204BC24}" type="parTrans" cxnId="{02E49F93-37F3-C144-89D6-28D10710040D}">
      <dgm:prSet/>
      <dgm:spPr/>
      <dgm:t>
        <a:bodyPr/>
        <a:lstStyle/>
        <a:p>
          <a:endParaRPr lang="sv-SE" sz="1600">
            <a:solidFill>
              <a:schemeClr val="tx1"/>
            </a:solidFill>
          </a:endParaRPr>
        </a:p>
      </dgm:t>
    </dgm:pt>
    <dgm:pt modelId="{4032E948-7C4B-3D4C-A4D2-846DCD8C524F}" type="sibTrans" cxnId="{02E49F93-37F3-C144-89D6-28D10710040D}">
      <dgm:prSet/>
      <dgm:spPr/>
      <dgm:t>
        <a:bodyPr/>
        <a:lstStyle/>
        <a:p>
          <a:endParaRPr lang="sv-SE" sz="1600">
            <a:solidFill>
              <a:schemeClr val="tx1"/>
            </a:solidFill>
          </a:endParaRPr>
        </a:p>
      </dgm:t>
    </dgm:pt>
    <dgm:pt modelId="{6EBC3BEB-7819-3C4B-9E20-58B59B936522}" type="pres">
      <dgm:prSet presAssocID="{25D5551F-FEB4-A046-8679-2AD7C8F457BC}" presName="theList" presStyleCnt="0">
        <dgm:presLayoutVars>
          <dgm:dir/>
          <dgm:animLvl val="lvl"/>
          <dgm:resizeHandles val="exact"/>
        </dgm:presLayoutVars>
      </dgm:prSet>
      <dgm:spPr/>
    </dgm:pt>
    <dgm:pt modelId="{5A1F09AF-EC1A-4448-BB1C-137F3AEAC399}" type="pres">
      <dgm:prSet presAssocID="{84E0BB1A-0FFB-3843-9D27-5A25BCC94F4A}" presName="compNode" presStyleCnt="0"/>
      <dgm:spPr/>
    </dgm:pt>
    <dgm:pt modelId="{6525F4DA-7B75-EB4D-B46F-B4D42DB2CCD3}" type="pres">
      <dgm:prSet presAssocID="{84E0BB1A-0FFB-3843-9D27-5A25BCC94F4A}" presName="aNode" presStyleLbl="bgShp" presStyleIdx="0" presStyleCnt="1" custLinFactNeighborX="-2350"/>
      <dgm:spPr/>
    </dgm:pt>
    <dgm:pt modelId="{87936AF5-785F-7941-9C38-FED2CF8F7D35}" type="pres">
      <dgm:prSet presAssocID="{84E0BB1A-0FFB-3843-9D27-5A25BCC94F4A}" presName="textNode" presStyleLbl="bgShp" presStyleIdx="0" presStyleCnt="1"/>
      <dgm:spPr/>
    </dgm:pt>
    <dgm:pt modelId="{F52C238A-9092-464F-AD93-9C68FC5880A3}" type="pres">
      <dgm:prSet presAssocID="{84E0BB1A-0FFB-3843-9D27-5A25BCC94F4A}" presName="compChildNode" presStyleCnt="0"/>
      <dgm:spPr/>
    </dgm:pt>
    <dgm:pt modelId="{03A1BA30-9AA2-2847-BC41-9881A7A15B50}" type="pres">
      <dgm:prSet presAssocID="{84E0BB1A-0FFB-3843-9D27-5A25BCC94F4A}" presName="theInnerList" presStyleCnt="0"/>
      <dgm:spPr/>
    </dgm:pt>
  </dgm:ptLst>
  <dgm:cxnLst>
    <dgm:cxn modelId="{02E49F93-37F3-C144-89D6-28D10710040D}" srcId="{25D5551F-FEB4-A046-8679-2AD7C8F457BC}" destId="{84E0BB1A-0FFB-3843-9D27-5A25BCC94F4A}" srcOrd="0" destOrd="0" parTransId="{A8E7A1DE-379A-E445-8FD7-0602B204BC24}" sibTransId="{4032E948-7C4B-3D4C-A4D2-846DCD8C524F}"/>
    <dgm:cxn modelId="{25693FD0-89FE-6A47-896A-B8DAE2E652C5}" type="presOf" srcId="{84E0BB1A-0FFB-3843-9D27-5A25BCC94F4A}" destId="{6525F4DA-7B75-EB4D-B46F-B4D42DB2CCD3}" srcOrd="0" destOrd="0" presId="urn:microsoft.com/office/officeart/2005/8/layout/lProcess2"/>
    <dgm:cxn modelId="{FEFAE8EF-B144-C347-BD34-18607FA954D0}" type="presOf" srcId="{25D5551F-FEB4-A046-8679-2AD7C8F457BC}" destId="{6EBC3BEB-7819-3C4B-9E20-58B59B936522}" srcOrd="0" destOrd="0" presId="urn:microsoft.com/office/officeart/2005/8/layout/lProcess2"/>
    <dgm:cxn modelId="{BE20A4FB-CCC2-234D-8C8E-3456A85E7713}" type="presOf" srcId="{84E0BB1A-0FFB-3843-9D27-5A25BCC94F4A}" destId="{87936AF5-785F-7941-9C38-FED2CF8F7D35}" srcOrd="1" destOrd="0" presId="urn:microsoft.com/office/officeart/2005/8/layout/lProcess2"/>
    <dgm:cxn modelId="{6D73DFA4-62E6-3440-BF4F-635A3DB4ACA8}" type="presParOf" srcId="{6EBC3BEB-7819-3C4B-9E20-58B59B936522}" destId="{5A1F09AF-EC1A-4448-BB1C-137F3AEAC399}" srcOrd="0" destOrd="0" presId="urn:microsoft.com/office/officeart/2005/8/layout/lProcess2"/>
    <dgm:cxn modelId="{C018AFA7-9CC9-6B4B-A7D9-09274C0E6E2C}" type="presParOf" srcId="{5A1F09AF-EC1A-4448-BB1C-137F3AEAC399}" destId="{6525F4DA-7B75-EB4D-B46F-B4D42DB2CCD3}" srcOrd="0" destOrd="0" presId="urn:microsoft.com/office/officeart/2005/8/layout/lProcess2"/>
    <dgm:cxn modelId="{A0A933E7-C029-9244-BB02-8F066E2AB8C6}" type="presParOf" srcId="{5A1F09AF-EC1A-4448-BB1C-137F3AEAC399}" destId="{87936AF5-785F-7941-9C38-FED2CF8F7D35}" srcOrd="1" destOrd="0" presId="urn:microsoft.com/office/officeart/2005/8/layout/lProcess2"/>
    <dgm:cxn modelId="{E7642B65-41E0-1E44-8EF3-D5FD7F2BAF33}" type="presParOf" srcId="{5A1F09AF-EC1A-4448-BB1C-137F3AEAC399}" destId="{F52C238A-9092-464F-AD93-9C68FC5880A3}" srcOrd="2" destOrd="0" presId="urn:microsoft.com/office/officeart/2005/8/layout/lProcess2"/>
    <dgm:cxn modelId="{DCF9B2CD-5ECB-5C4C-9B08-D5A85EC1129B}" type="presParOf" srcId="{F52C238A-9092-464F-AD93-9C68FC5880A3}" destId="{03A1BA30-9AA2-2847-BC41-9881A7A15B5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D1A87-F813-B942-9916-DDC960C5BB73}">
      <dsp:nvSpPr>
        <dsp:cNvPr id="0" name=""/>
        <dsp:cNvSpPr/>
      </dsp:nvSpPr>
      <dsp:spPr>
        <a:xfrm>
          <a:off x="2" y="0"/>
          <a:ext cx="11282574" cy="4975183"/>
        </a:xfrm>
        <a:prstGeom prst="rightArrow">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257DCB2-43A0-8147-85DA-EAA6B49644CF}">
      <dsp:nvSpPr>
        <dsp:cNvPr id="0" name=""/>
        <dsp:cNvSpPr/>
      </dsp:nvSpPr>
      <dsp:spPr>
        <a:xfrm>
          <a:off x="24422" y="1367936"/>
          <a:ext cx="1598162" cy="2297499"/>
        </a:xfrm>
        <a:prstGeom prst="roundRect">
          <a:avLst/>
        </a:prstGeom>
        <a:solidFill>
          <a:schemeClr val="accent6">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sv-SE" sz="1600" b="0" kern="1200" dirty="0">
            <a:solidFill>
              <a:schemeClr val="tx1"/>
            </a:solidFill>
          </a:endParaRPr>
        </a:p>
        <a:p>
          <a:pPr marL="0" lvl="0" indent="0" algn="ctr" defTabSz="711200">
            <a:lnSpc>
              <a:spcPct val="90000"/>
            </a:lnSpc>
            <a:spcBef>
              <a:spcPct val="0"/>
            </a:spcBef>
            <a:spcAft>
              <a:spcPct val="35000"/>
            </a:spcAft>
            <a:buNone/>
          </a:pPr>
          <a:r>
            <a:rPr lang="sv-SE" sz="1600" b="1" kern="1200" dirty="0" err="1">
              <a:solidFill>
                <a:schemeClr val="tx1"/>
              </a:solidFill>
            </a:rPr>
            <a:t>Diagnostic</a:t>
          </a:r>
          <a:r>
            <a:rPr lang="sv-SE" sz="1600" b="1" kern="1200" dirty="0">
              <a:solidFill>
                <a:schemeClr val="tx1"/>
              </a:solidFill>
            </a:rPr>
            <a:t> </a:t>
          </a:r>
          <a:r>
            <a:rPr lang="sv-SE" sz="1600" b="1" kern="1200" dirty="0" err="1">
              <a:solidFill>
                <a:schemeClr val="tx1"/>
              </a:solidFill>
            </a:rPr>
            <a:t>assessment</a:t>
          </a:r>
          <a:endParaRPr lang="sv-SE" sz="1600" b="1" kern="1200" dirty="0">
            <a:solidFill>
              <a:schemeClr val="tx1"/>
            </a:solidFill>
          </a:endParaRPr>
        </a:p>
        <a:p>
          <a:pPr marL="0" lvl="0" indent="0" algn="ctr" defTabSz="711200">
            <a:lnSpc>
              <a:spcPct val="90000"/>
            </a:lnSpc>
            <a:spcBef>
              <a:spcPct val="0"/>
            </a:spcBef>
            <a:spcAft>
              <a:spcPct val="35000"/>
            </a:spcAft>
            <a:buNone/>
          </a:pPr>
          <a:endParaRPr lang="sv-SE" sz="1600" b="0" kern="1200" dirty="0">
            <a:solidFill>
              <a:schemeClr val="tx1"/>
            </a:solidFill>
          </a:endParaRPr>
        </a:p>
      </dsp:txBody>
      <dsp:txXfrm>
        <a:off x="102438" y="1445952"/>
        <a:ext cx="1442130" cy="2141467"/>
      </dsp:txXfrm>
    </dsp:sp>
    <dsp:sp modelId="{F822AAA1-617B-FB42-80E5-6F5BDDF3CA9B}">
      <dsp:nvSpPr>
        <dsp:cNvPr id="0" name=""/>
        <dsp:cNvSpPr/>
      </dsp:nvSpPr>
      <dsp:spPr>
        <a:xfrm>
          <a:off x="1730754" y="1340214"/>
          <a:ext cx="2003948" cy="2297499"/>
        </a:xfrm>
        <a:prstGeom prst="roundRect">
          <a:avLst/>
        </a:prstGeom>
        <a:solidFill>
          <a:schemeClr val="accent6">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err="1">
              <a:solidFill>
                <a:schemeClr val="tx1"/>
              </a:solidFill>
            </a:rPr>
            <a:t>Introduction</a:t>
          </a:r>
          <a:endParaRPr lang="sv-SE" sz="1600" b="1" kern="1200" dirty="0">
            <a:solidFill>
              <a:schemeClr val="tx1"/>
            </a:solidFill>
          </a:endParaRPr>
        </a:p>
      </dsp:txBody>
      <dsp:txXfrm>
        <a:off x="1828579" y="1438039"/>
        <a:ext cx="1808298" cy="2101849"/>
      </dsp:txXfrm>
    </dsp:sp>
    <dsp:sp modelId="{9D277197-48F6-6849-A032-DE2328906DDD}">
      <dsp:nvSpPr>
        <dsp:cNvPr id="0" name=""/>
        <dsp:cNvSpPr/>
      </dsp:nvSpPr>
      <dsp:spPr>
        <a:xfrm>
          <a:off x="3834452" y="301177"/>
          <a:ext cx="1801697" cy="2297499"/>
        </a:xfrm>
        <a:prstGeom prst="roundRect">
          <a:avLst/>
        </a:prstGeom>
        <a:solidFill>
          <a:schemeClr val="accent6">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sv-SE" sz="1600" b="1" kern="1200" dirty="0">
            <a:solidFill>
              <a:schemeClr val="tx1"/>
            </a:solidFill>
          </a:endParaRPr>
        </a:p>
        <a:p>
          <a:pPr marL="0" lvl="0" indent="0" algn="ctr" defTabSz="711200">
            <a:lnSpc>
              <a:spcPct val="90000"/>
            </a:lnSpc>
            <a:spcBef>
              <a:spcPct val="0"/>
            </a:spcBef>
            <a:spcAft>
              <a:spcPct val="35000"/>
            </a:spcAft>
            <a:buNone/>
          </a:pPr>
          <a:r>
            <a:rPr lang="sv-SE" sz="1600" b="1" kern="1200" dirty="0" err="1">
              <a:solidFill>
                <a:schemeClr val="tx1"/>
              </a:solidFill>
            </a:rPr>
            <a:t>Individual</a:t>
          </a:r>
          <a:r>
            <a:rPr lang="sv-SE" sz="1600" b="1" kern="1200" baseline="0" dirty="0">
              <a:solidFill>
                <a:schemeClr val="tx1"/>
              </a:solidFill>
            </a:rPr>
            <a:t> </a:t>
          </a:r>
          <a:r>
            <a:rPr lang="sv-SE" sz="1600" b="1" kern="1200" baseline="0" dirty="0" err="1">
              <a:solidFill>
                <a:schemeClr val="tx1"/>
              </a:solidFill>
            </a:rPr>
            <a:t>treatment</a:t>
          </a:r>
          <a:endParaRPr lang="sv-SE" sz="1600" b="1" kern="1200" baseline="0" dirty="0">
            <a:solidFill>
              <a:schemeClr val="tx1"/>
            </a:solidFill>
          </a:endParaRPr>
        </a:p>
        <a:p>
          <a:pPr marL="0" lvl="0" indent="0" algn="ctr" defTabSz="711200">
            <a:lnSpc>
              <a:spcPct val="90000"/>
            </a:lnSpc>
            <a:spcBef>
              <a:spcPct val="0"/>
            </a:spcBef>
            <a:spcAft>
              <a:spcPct val="35000"/>
            </a:spcAft>
            <a:buNone/>
          </a:pPr>
          <a:endParaRPr lang="sv-SE" sz="1600" b="0" kern="1200" baseline="0" dirty="0">
            <a:solidFill>
              <a:schemeClr val="tx1"/>
            </a:solidFill>
          </a:endParaRPr>
        </a:p>
        <a:p>
          <a:pPr marL="0" lvl="0" indent="0" algn="ctr" defTabSz="711200">
            <a:lnSpc>
              <a:spcPct val="90000"/>
            </a:lnSpc>
            <a:spcBef>
              <a:spcPct val="0"/>
            </a:spcBef>
            <a:spcAft>
              <a:spcPct val="35000"/>
            </a:spcAft>
            <a:buNone/>
          </a:pPr>
          <a:endParaRPr lang="sv-SE" sz="1600" b="0" kern="1200" baseline="0" dirty="0">
            <a:solidFill>
              <a:schemeClr val="tx1"/>
            </a:solidFill>
          </a:endParaRPr>
        </a:p>
      </dsp:txBody>
      <dsp:txXfrm>
        <a:off x="3922404" y="389129"/>
        <a:ext cx="1625793" cy="2121595"/>
      </dsp:txXfrm>
    </dsp:sp>
    <dsp:sp modelId="{7065F630-885A-E343-AD7C-662CB6792693}">
      <dsp:nvSpPr>
        <dsp:cNvPr id="0" name=""/>
        <dsp:cNvSpPr/>
      </dsp:nvSpPr>
      <dsp:spPr>
        <a:xfrm>
          <a:off x="5959817" y="1292950"/>
          <a:ext cx="1534173" cy="2297499"/>
        </a:xfrm>
        <a:prstGeom prst="roundRect">
          <a:avLst/>
        </a:prstGeom>
        <a:solidFill>
          <a:schemeClr val="accent6">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err="1">
              <a:solidFill>
                <a:schemeClr val="tx1"/>
              </a:solidFill>
            </a:rPr>
            <a:t>Evaluation</a:t>
          </a:r>
          <a:endParaRPr lang="sv-SE" sz="1600" b="1" kern="1200" dirty="0">
            <a:solidFill>
              <a:schemeClr val="tx1"/>
            </a:solidFill>
          </a:endParaRPr>
        </a:p>
      </dsp:txBody>
      <dsp:txXfrm>
        <a:off x="6034709" y="1367842"/>
        <a:ext cx="1384389" cy="2147715"/>
      </dsp:txXfrm>
    </dsp:sp>
    <dsp:sp modelId="{E892461E-B117-BA4E-BAE2-F8F66A1C7D90}">
      <dsp:nvSpPr>
        <dsp:cNvPr id="0" name=""/>
        <dsp:cNvSpPr/>
      </dsp:nvSpPr>
      <dsp:spPr>
        <a:xfrm>
          <a:off x="7744458" y="1292960"/>
          <a:ext cx="1534173" cy="2326773"/>
        </a:xfrm>
        <a:prstGeom prst="roundRect">
          <a:avLst/>
        </a:prstGeom>
        <a:solidFill>
          <a:schemeClr val="accent6">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sv-SE" sz="1600" b="0" kern="1200" dirty="0">
            <a:solidFill>
              <a:schemeClr val="tx1"/>
            </a:solidFill>
          </a:endParaRPr>
        </a:p>
        <a:p>
          <a:pPr marL="0" lvl="0" indent="0" algn="ctr" defTabSz="711200">
            <a:lnSpc>
              <a:spcPct val="90000"/>
            </a:lnSpc>
            <a:spcBef>
              <a:spcPct val="0"/>
            </a:spcBef>
            <a:spcAft>
              <a:spcPct val="35000"/>
            </a:spcAft>
            <a:buNone/>
          </a:pPr>
          <a:endParaRPr lang="sv-SE" sz="1600" b="1" kern="1200" dirty="0">
            <a:solidFill>
              <a:schemeClr val="tx1"/>
            </a:solidFill>
          </a:endParaRPr>
        </a:p>
        <a:p>
          <a:pPr marL="0" lvl="0" indent="0" algn="ctr" defTabSz="711200">
            <a:lnSpc>
              <a:spcPct val="90000"/>
            </a:lnSpc>
            <a:spcBef>
              <a:spcPct val="0"/>
            </a:spcBef>
            <a:spcAft>
              <a:spcPct val="35000"/>
            </a:spcAft>
            <a:buNone/>
          </a:pPr>
          <a:r>
            <a:rPr lang="sv-SE" sz="1600" b="1" kern="1200" dirty="0" err="1">
              <a:solidFill>
                <a:schemeClr val="tx1"/>
              </a:solidFill>
            </a:rPr>
            <a:t>Terminate</a:t>
          </a:r>
          <a:r>
            <a:rPr lang="sv-SE" sz="1600" b="1" kern="1200" dirty="0">
              <a:solidFill>
                <a:schemeClr val="tx1"/>
              </a:solidFill>
            </a:rPr>
            <a:t>?</a:t>
          </a:r>
        </a:p>
        <a:p>
          <a:pPr marL="0" lvl="0" indent="0" algn="ctr" defTabSz="711200">
            <a:lnSpc>
              <a:spcPct val="90000"/>
            </a:lnSpc>
            <a:spcBef>
              <a:spcPct val="0"/>
            </a:spcBef>
            <a:spcAft>
              <a:spcPct val="35000"/>
            </a:spcAft>
            <a:buNone/>
          </a:pPr>
          <a:endParaRPr lang="sv-SE" sz="1600" b="1" kern="1200" dirty="0">
            <a:solidFill>
              <a:schemeClr val="tx1"/>
            </a:solidFill>
          </a:endParaRPr>
        </a:p>
        <a:p>
          <a:pPr marL="0" lvl="0" indent="0" algn="ctr" defTabSz="711200">
            <a:lnSpc>
              <a:spcPct val="90000"/>
            </a:lnSpc>
            <a:spcBef>
              <a:spcPct val="0"/>
            </a:spcBef>
            <a:spcAft>
              <a:spcPct val="35000"/>
            </a:spcAft>
            <a:buNone/>
          </a:pPr>
          <a:r>
            <a:rPr lang="sv-SE" sz="1600" b="1" kern="1200" dirty="0" err="1">
              <a:solidFill>
                <a:schemeClr val="tx1"/>
              </a:solidFill>
            </a:rPr>
            <a:t>Refer</a:t>
          </a:r>
          <a:r>
            <a:rPr lang="sv-SE" sz="1600" b="1" kern="1200" dirty="0">
              <a:solidFill>
                <a:schemeClr val="tx1"/>
              </a:solidFill>
            </a:rPr>
            <a:t>?</a:t>
          </a:r>
          <a:br>
            <a:rPr lang="sv-SE" sz="1600" b="1" kern="1200" dirty="0">
              <a:solidFill>
                <a:schemeClr val="tx1"/>
              </a:solidFill>
            </a:rPr>
          </a:br>
          <a:r>
            <a:rPr lang="sv-SE" sz="1600" b="1" kern="1200" dirty="0">
              <a:solidFill>
                <a:schemeClr val="tx1"/>
              </a:solidFill>
            </a:rPr>
            <a:t> </a:t>
          </a:r>
          <a:r>
            <a:rPr lang="sv-SE" sz="1600" b="0" kern="1200" dirty="0">
              <a:solidFill>
                <a:schemeClr val="tx1"/>
              </a:solidFill>
            </a:rPr>
            <a:t>(DBT,MBT)</a:t>
          </a:r>
        </a:p>
        <a:p>
          <a:pPr marL="0" lvl="0" indent="0" algn="ctr" defTabSz="711200">
            <a:lnSpc>
              <a:spcPct val="90000"/>
            </a:lnSpc>
            <a:spcBef>
              <a:spcPct val="0"/>
            </a:spcBef>
            <a:spcAft>
              <a:spcPct val="35000"/>
            </a:spcAft>
            <a:buNone/>
          </a:pPr>
          <a:endParaRPr lang="sv-SE" sz="1600" b="0" kern="1200" dirty="0">
            <a:solidFill>
              <a:schemeClr val="tx1"/>
            </a:solidFill>
          </a:endParaRPr>
        </a:p>
        <a:p>
          <a:pPr marL="0" lvl="0" indent="0" algn="ctr" defTabSz="711200">
            <a:lnSpc>
              <a:spcPct val="90000"/>
            </a:lnSpc>
            <a:spcBef>
              <a:spcPct val="0"/>
            </a:spcBef>
            <a:spcAft>
              <a:spcPct val="35000"/>
            </a:spcAft>
            <a:buNone/>
          </a:pPr>
          <a:endParaRPr lang="sv-SE" sz="1600" b="0" kern="1200" dirty="0">
            <a:solidFill>
              <a:schemeClr val="tx1"/>
            </a:solidFill>
          </a:endParaRPr>
        </a:p>
      </dsp:txBody>
      <dsp:txXfrm>
        <a:off x="7819350" y="1367852"/>
        <a:ext cx="1384389" cy="2176989"/>
      </dsp:txXfrm>
    </dsp:sp>
    <dsp:sp modelId="{0091E366-16C2-0A48-9C16-4B6D7714EE3F}">
      <dsp:nvSpPr>
        <dsp:cNvPr id="0" name=""/>
        <dsp:cNvSpPr/>
      </dsp:nvSpPr>
      <dsp:spPr>
        <a:xfrm>
          <a:off x="3850933" y="2677683"/>
          <a:ext cx="1801697" cy="2297499"/>
        </a:xfrm>
        <a:prstGeom prst="roundRect">
          <a:avLst/>
        </a:prstGeom>
        <a:solidFill>
          <a:schemeClr val="accent6">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sv-SE" sz="1600" b="1" kern="1200" baseline="0" dirty="0">
              <a:solidFill>
                <a:schemeClr val="tx1"/>
              </a:solidFill>
            </a:rPr>
            <a:t>Group </a:t>
          </a:r>
          <a:r>
            <a:rPr lang="sv-SE" sz="1600" b="1" kern="1200" baseline="0" dirty="0" err="1">
              <a:solidFill>
                <a:schemeClr val="tx1"/>
              </a:solidFill>
            </a:rPr>
            <a:t>therapy</a:t>
          </a:r>
          <a:endParaRPr lang="sv-SE" sz="1600" b="1" kern="1200" baseline="0" dirty="0">
            <a:solidFill>
              <a:schemeClr val="tx1"/>
            </a:solidFill>
          </a:endParaRPr>
        </a:p>
        <a:p>
          <a:pPr marL="0" lvl="0" indent="0" algn="ctr" defTabSz="711200">
            <a:lnSpc>
              <a:spcPct val="90000"/>
            </a:lnSpc>
            <a:spcBef>
              <a:spcPct val="0"/>
            </a:spcBef>
            <a:spcAft>
              <a:spcPct val="35000"/>
            </a:spcAft>
            <a:buNone/>
          </a:pPr>
          <a:r>
            <a:rPr lang="sv-SE" sz="1600" b="0" kern="1200" baseline="0" dirty="0">
              <a:solidFill>
                <a:schemeClr val="tx1"/>
              </a:solidFill>
            </a:rPr>
            <a:t>(maximum 18 </a:t>
          </a:r>
          <a:r>
            <a:rPr lang="sv-SE" sz="1600" b="0" kern="1200" baseline="0" dirty="0" err="1">
              <a:solidFill>
                <a:schemeClr val="tx1"/>
              </a:solidFill>
            </a:rPr>
            <a:t>months</a:t>
          </a:r>
          <a:r>
            <a:rPr lang="sv-SE" sz="1600" b="0" kern="1200" baseline="0" dirty="0">
              <a:solidFill>
                <a:schemeClr val="tx1"/>
              </a:solidFill>
            </a:rPr>
            <a:t>)</a:t>
          </a:r>
          <a:endParaRPr lang="sv-SE" sz="1600" b="0" kern="1200" dirty="0">
            <a:solidFill>
              <a:schemeClr val="tx1"/>
            </a:solidFill>
          </a:endParaRPr>
        </a:p>
      </dsp:txBody>
      <dsp:txXfrm>
        <a:off x="3938885" y="2765635"/>
        <a:ext cx="1625793" cy="2121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4CED6-0804-394E-AEE1-CD6FA5969296}">
      <dsp:nvSpPr>
        <dsp:cNvPr id="0" name=""/>
        <dsp:cNvSpPr/>
      </dsp:nvSpPr>
      <dsp:spPr>
        <a:xfrm>
          <a:off x="0" y="0"/>
          <a:ext cx="10482624" cy="4975183"/>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sv-SE" sz="1600" b="1" kern="1200" dirty="0">
            <a:solidFill>
              <a:schemeClr val="tx1"/>
            </a:solidFill>
          </a:endParaRPr>
        </a:p>
        <a:p>
          <a:pPr marL="0" lvl="0" indent="0" algn="ctr" defTabSz="711200">
            <a:lnSpc>
              <a:spcPct val="90000"/>
            </a:lnSpc>
            <a:spcBef>
              <a:spcPct val="0"/>
            </a:spcBef>
            <a:spcAft>
              <a:spcPct val="35000"/>
            </a:spcAft>
            <a:buNone/>
          </a:pPr>
          <a:endParaRPr lang="sv-SE" sz="1600" b="1" kern="1200" dirty="0">
            <a:solidFill>
              <a:schemeClr val="tx1"/>
            </a:solidFill>
          </a:endParaRPr>
        </a:p>
        <a:p>
          <a:pPr marL="0" lvl="0" indent="0" algn="l" defTabSz="711200">
            <a:lnSpc>
              <a:spcPct val="90000"/>
            </a:lnSpc>
            <a:spcBef>
              <a:spcPct val="0"/>
            </a:spcBef>
            <a:spcAft>
              <a:spcPct val="35000"/>
            </a:spcAft>
            <a:buNone/>
          </a:pPr>
          <a:r>
            <a:rPr lang="sv-SE" sz="2000" b="1" kern="1200" dirty="0">
              <a:solidFill>
                <a:schemeClr val="tx1"/>
              </a:solidFill>
            </a:rPr>
            <a:t>  </a:t>
          </a:r>
          <a:r>
            <a:rPr lang="sv-SE" sz="2000" b="1" kern="1200" dirty="0" err="1">
              <a:solidFill>
                <a:schemeClr val="tx1"/>
              </a:solidFill>
            </a:rPr>
            <a:t>Diagnostic</a:t>
          </a:r>
          <a:r>
            <a:rPr lang="sv-SE" sz="2000" b="1" kern="1200" dirty="0">
              <a:solidFill>
                <a:schemeClr val="tx1"/>
              </a:solidFill>
            </a:rPr>
            <a:t> </a:t>
          </a:r>
          <a:r>
            <a:rPr lang="sv-SE" sz="2000" b="1" kern="1200" dirty="0" err="1">
              <a:solidFill>
                <a:schemeClr val="tx1"/>
              </a:solidFill>
            </a:rPr>
            <a:t>assessment</a:t>
          </a:r>
          <a:br>
            <a:rPr lang="sv-SE" sz="1600" b="1" kern="1200" dirty="0">
              <a:solidFill>
                <a:schemeClr val="tx1"/>
              </a:solidFill>
            </a:rPr>
          </a:br>
          <a:br>
            <a:rPr lang="sv-SE" sz="1600" b="1" kern="1200" dirty="0">
              <a:solidFill>
                <a:schemeClr val="tx1"/>
              </a:solidFill>
            </a:rPr>
          </a:br>
          <a:r>
            <a:rPr lang="sv-SE" sz="1600" b="0" kern="1200" dirty="0">
              <a:solidFill>
                <a:schemeClr val="tx1"/>
              </a:solidFill>
            </a:rPr>
            <a:t> </a:t>
          </a:r>
        </a:p>
        <a:p>
          <a:pPr marL="0" lvl="0" indent="0" algn="ctr" defTabSz="711200">
            <a:lnSpc>
              <a:spcPct val="90000"/>
            </a:lnSpc>
            <a:spcBef>
              <a:spcPct val="0"/>
            </a:spcBef>
            <a:spcAft>
              <a:spcPct val="35000"/>
            </a:spcAft>
            <a:buNone/>
          </a:pPr>
          <a:endParaRPr lang="sv-SE" sz="1600" b="0" kern="1200" dirty="0">
            <a:solidFill>
              <a:schemeClr val="tx1"/>
            </a:solidFill>
          </a:endParaRPr>
        </a:p>
      </dsp:txBody>
      <dsp:txXfrm>
        <a:off x="0" y="0"/>
        <a:ext cx="10482624" cy="1492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DE526-7695-6E43-A184-6340B54157AC}">
      <dsp:nvSpPr>
        <dsp:cNvPr id="0" name=""/>
        <dsp:cNvSpPr/>
      </dsp:nvSpPr>
      <dsp:spPr>
        <a:xfrm>
          <a:off x="0" y="0"/>
          <a:ext cx="10492871" cy="4975183"/>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SE" sz="2000" b="1" kern="1200" dirty="0">
              <a:solidFill>
                <a:schemeClr val="tx1"/>
              </a:solidFill>
            </a:rPr>
            <a:t>  </a:t>
          </a:r>
          <a:r>
            <a:rPr lang="sv-SE" sz="2000" b="1" kern="1200" dirty="0" err="1">
              <a:solidFill>
                <a:schemeClr val="tx1"/>
              </a:solidFill>
            </a:rPr>
            <a:t>Introduction</a:t>
          </a:r>
          <a:endParaRPr lang="sv-SE" sz="2000" b="1" kern="1200" dirty="0">
            <a:solidFill>
              <a:schemeClr val="tx1"/>
            </a:solidFill>
          </a:endParaRPr>
        </a:p>
      </dsp:txBody>
      <dsp:txXfrm>
        <a:off x="0" y="0"/>
        <a:ext cx="10492871" cy="1492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726A4-88E5-DD43-A81D-7093BD03C43E}">
      <dsp:nvSpPr>
        <dsp:cNvPr id="0" name=""/>
        <dsp:cNvSpPr/>
      </dsp:nvSpPr>
      <dsp:spPr>
        <a:xfrm>
          <a:off x="0" y="0"/>
          <a:ext cx="10482624" cy="4975183"/>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sv-SE" sz="1600" b="1" kern="1200" dirty="0">
            <a:solidFill>
              <a:schemeClr val="tx1"/>
            </a:solidFill>
          </a:endParaRPr>
        </a:p>
        <a:p>
          <a:pPr marL="0" lvl="0" indent="0" algn="ctr" defTabSz="711200">
            <a:lnSpc>
              <a:spcPct val="90000"/>
            </a:lnSpc>
            <a:spcBef>
              <a:spcPct val="0"/>
            </a:spcBef>
            <a:spcAft>
              <a:spcPct val="35000"/>
            </a:spcAft>
            <a:buNone/>
          </a:pPr>
          <a:endParaRPr lang="sv-SE" sz="2000" b="1" kern="1200" dirty="0">
            <a:solidFill>
              <a:schemeClr val="tx1"/>
            </a:solidFill>
          </a:endParaRPr>
        </a:p>
        <a:p>
          <a:pPr marL="0" lvl="0" indent="0" algn="l" defTabSz="711200">
            <a:lnSpc>
              <a:spcPct val="90000"/>
            </a:lnSpc>
            <a:spcBef>
              <a:spcPct val="0"/>
            </a:spcBef>
            <a:spcAft>
              <a:spcPct val="35000"/>
            </a:spcAft>
            <a:buNone/>
          </a:pPr>
          <a:r>
            <a:rPr lang="sv-SE" sz="2000" b="1" kern="1200" dirty="0">
              <a:solidFill>
                <a:schemeClr val="tx1"/>
              </a:solidFill>
            </a:rPr>
            <a:t>  </a:t>
          </a:r>
          <a:r>
            <a:rPr lang="sv-SE" sz="2000" b="1" kern="1200" dirty="0" err="1">
              <a:solidFill>
                <a:schemeClr val="tx1"/>
              </a:solidFill>
            </a:rPr>
            <a:t>Individual</a:t>
          </a:r>
          <a:r>
            <a:rPr lang="sv-SE" sz="2000" b="1" kern="1200" dirty="0">
              <a:solidFill>
                <a:schemeClr val="tx1"/>
              </a:solidFill>
            </a:rPr>
            <a:t> </a:t>
          </a:r>
          <a:r>
            <a:rPr lang="sv-SE" sz="2000" b="1" kern="1200" dirty="0" err="1">
              <a:solidFill>
                <a:schemeClr val="tx1"/>
              </a:solidFill>
            </a:rPr>
            <a:t>treatment</a:t>
          </a:r>
          <a:br>
            <a:rPr lang="sv-SE" sz="2000" b="1" kern="1200" baseline="0" dirty="0">
              <a:solidFill>
                <a:schemeClr val="tx1"/>
              </a:solidFill>
            </a:rPr>
          </a:br>
          <a:endParaRPr lang="sv-SE" sz="2000" b="1" kern="1200" baseline="0" dirty="0">
            <a:solidFill>
              <a:schemeClr val="tx1"/>
            </a:solidFill>
          </a:endParaRPr>
        </a:p>
        <a:p>
          <a:pPr marL="0" lvl="0" indent="0" algn="l" defTabSz="711200">
            <a:lnSpc>
              <a:spcPct val="90000"/>
            </a:lnSpc>
            <a:spcBef>
              <a:spcPct val="0"/>
            </a:spcBef>
            <a:spcAft>
              <a:spcPct val="35000"/>
            </a:spcAft>
            <a:buNone/>
          </a:pPr>
          <a:endParaRPr lang="sv-SE" sz="1600" b="0" kern="1200" baseline="0" dirty="0">
            <a:solidFill>
              <a:schemeClr val="tx1"/>
            </a:solidFill>
          </a:endParaRPr>
        </a:p>
        <a:p>
          <a:pPr marL="0" lvl="0" indent="0" algn="ctr" defTabSz="711200">
            <a:lnSpc>
              <a:spcPct val="90000"/>
            </a:lnSpc>
            <a:spcBef>
              <a:spcPct val="0"/>
            </a:spcBef>
            <a:spcAft>
              <a:spcPct val="35000"/>
            </a:spcAft>
            <a:buNone/>
          </a:pPr>
          <a:endParaRPr lang="sv-SE" sz="1600" b="0" kern="1200" baseline="0" dirty="0">
            <a:solidFill>
              <a:schemeClr val="tx1"/>
            </a:solidFill>
          </a:endParaRPr>
        </a:p>
      </dsp:txBody>
      <dsp:txXfrm>
        <a:off x="0" y="0"/>
        <a:ext cx="10482624" cy="1492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5F4DA-7B75-EB4D-B46F-B4D42DB2CCD3}">
      <dsp:nvSpPr>
        <dsp:cNvPr id="0" name=""/>
        <dsp:cNvSpPr/>
      </dsp:nvSpPr>
      <dsp:spPr>
        <a:xfrm>
          <a:off x="0" y="0"/>
          <a:ext cx="10492871" cy="4975183"/>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SE" sz="2000" b="1" kern="1200" dirty="0">
              <a:solidFill>
                <a:schemeClr val="tx1"/>
              </a:solidFill>
            </a:rPr>
            <a:t>  Group </a:t>
          </a:r>
          <a:r>
            <a:rPr lang="sv-SE" sz="2000" b="1" kern="1200" dirty="0" err="1">
              <a:solidFill>
                <a:schemeClr val="tx1"/>
              </a:solidFill>
            </a:rPr>
            <a:t>therapy</a:t>
          </a:r>
          <a:endParaRPr lang="sv-SE" sz="2000" b="1" kern="1200" dirty="0">
            <a:solidFill>
              <a:schemeClr val="tx1"/>
            </a:solidFill>
          </a:endParaRPr>
        </a:p>
      </dsp:txBody>
      <dsp:txXfrm>
        <a:off x="0" y="0"/>
        <a:ext cx="10492871" cy="14925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E21340DC-1509-4221-AED0-908333A2814C}" type="datetimeFigureOut">
              <a:rPr lang="sv-SE" smtClean="0"/>
              <a:t>2026-04-23</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1" userDrawn="1">
          <p15:clr>
            <a:srgbClr val="F26B43"/>
          </p15:clr>
        </p15:guide>
        <p15:guide id="2" pos="2145"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1425CAF2-EA02-4D7B-96AC-EC2C828EEDBF}" type="datetimeFigureOut">
              <a:rPr lang="sv-SE" smtClean="0"/>
              <a:t>2026-04-23</a:t>
            </a:fld>
            <a:endParaRPr lang="sv-SE"/>
          </a:p>
        </p:txBody>
      </p:sp>
      <p:sp>
        <p:nvSpPr>
          <p:cNvPr id="4" name="Platshållare för bildobjekt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1" userDrawn="1">
          <p15:clr>
            <a:srgbClr val="F26B43"/>
          </p15:clr>
        </p15:guide>
        <p15:guide id="2" pos="214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ISABEL</a:t>
            </a:r>
          </a:p>
          <a:p>
            <a:endParaRPr lang="en-US" dirty="0"/>
          </a:p>
          <a:p>
            <a:r>
              <a:rPr lang="en-US" sz="1200" b="0" i="0" u="none" strike="noStrike" kern="1200" dirty="0" err="1">
                <a:solidFill>
                  <a:schemeClr val="tx1"/>
                </a:solidFill>
                <a:effectLst/>
                <a:latin typeface="+mn-lt"/>
                <a:ea typeface="+mn-ea"/>
                <a:cs typeface="+mn-cs"/>
              </a:rPr>
              <a:t>Welcomen</a:t>
            </a:r>
            <a:r>
              <a:rPr lang="en-US" sz="1200" b="0" i="0" u="none" strike="noStrike" kern="1200" dirty="0">
                <a:solidFill>
                  <a:schemeClr val="tx1"/>
                </a:solidFill>
                <a:effectLst/>
                <a:latin typeface="+mn-lt"/>
                <a:ea typeface="+mn-ea"/>
                <a:cs typeface="+mn-cs"/>
              </a:rPr>
              <a:t> to this presentation, </a:t>
            </a:r>
            <a:r>
              <a:rPr lang="en-US" sz="1200" b="0" i="0" u="none" strike="noStrike" kern="1200" dirty="0" err="1">
                <a:solidFill>
                  <a:schemeClr val="tx1"/>
                </a:solidFill>
                <a:effectLst/>
                <a:latin typeface="+mn-lt"/>
                <a:ea typeface="+mn-ea"/>
                <a:cs typeface="+mn-cs"/>
              </a:rPr>
              <a:t>wewill</a:t>
            </a:r>
            <a:r>
              <a:rPr lang="en-US" sz="1200" b="0" i="0" u="none" strike="noStrike" kern="1200" dirty="0">
                <a:solidFill>
                  <a:schemeClr val="tx1"/>
                </a:solidFill>
                <a:effectLst/>
                <a:latin typeface="+mn-lt"/>
                <a:ea typeface="+mn-ea"/>
                <a:cs typeface="+mn-cs"/>
              </a:rPr>
              <a:t> share our work with Good Psychiatric Management (GPM) in an adult addiction treatment setting.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My name is.. and with me I have Klara ..  and Susanna </a:t>
            </a:r>
            <a:endParaRPr lang="en-US" dirty="0"/>
          </a:p>
        </p:txBody>
      </p:sp>
      <p:sp>
        <p:nvSpPr>
          <p:cNvPr id="4" name="Slide Number Placeholder 3"/>
          <p:cNvSpPr>
            <a:spLocks noGrp="1"/>
          </p:cNvSpPr>
          <p:nvPr>
            <p:ph type="sldNum" sz="quarter" idx="5"/>
          </p:nvPr>
        </p:nvSpPr>
        <p:spPr/>
        <p:txBody>
          <a:bodyPr/>
          <a:lstStyle/>
          <a:p>
            <a:fld id="{687B30ED-5BE4-4B01-A895-9FD01F2DFD3F}" type="slidenum">
              <a:rPr lang="sv-SE" smtClean="0"/>
              <a:t>1</a:t>
            </a:fld>
            <a:endParaRPr lang="sv-SE"/>
          </a:p>
        </p:txBody>
      </p:sp>
    </p:spTree>
    <p:extLst>
      <p:ext uri="{BB962C8B-B14F-4D97-AF65-F5344CB8AC3E}">
        <p14:creationId xmlns:p14="http://schemas.microsoft.com/office/powerpoint/2010/main" val="395878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BCCF9-CB2F-CC80-D069-959CA44DD77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3F103AC-29C2-0C44-254B-23C85104FBE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8CF9DEE-97D7-019A-99A9-EF614C7C55BB}"/>
              </a:ext>
            </a:extLst>
          </p:cNvPr>
          <p:cNvSpPr>
            <a:spLocks noGrp="1"/>
          </p:cNvSpPr>
          <p:nvPr>
            <p:ph type="body" idx="1"/>
          </p:nvPr>
        </p:nvSpPr>
        <p:spPr/>
        <p:txBody>
          <a:bodyPr>
            <a:normAutofit/>
          </a:bodyPr>
          <a:lstStyle/>
          <a:p>
            <a:r>
              <a:rPr lang="sv-SE" dirty="0"/>
              <a:t>KLARA </a:t>
            </a:r>
          </a:p>
          <a:p>
            <a:endParaRPr lang="sv-SE" dirty="0"/>
          </a:p>
          <a:p>
            <a:r>
              <a:rPr lang="en-US" sz="1200" b="0" i="0" kern="1200" dirty="0">
                <a:solidFill>
                  <a:schemeClr val="tx1"/>
                </a:solidFill>
                <a:effectLst/>
                <a:latin typeface="+mn-lt"/>
                <a:ea typeface="+mn-ea"/>
                <a:cs typeface="+mn-cs"/>
              </a:rPr>
              <a:t>Individual treatment begins with the establishment of treatment goals, which are formulated in an individualized care plan. Each patient is also expected to have a crisis plan, including early warning signs of deterioration, personal coping strategies, and contact information for relevant support persons who can be reached during periods of increased distress. </a:t>
            </a:r>
            <a:r>
              <a:rPr lang="en-US" sz="1200" b="0" i="0" u="none" strike="noStrike" kern="1200" dirty="0">
                <a:solidFill>
                  <a:schemeClr val="tx1"/>
                </a:solidFill>
                <a:effectLst/>
                <a:latin typeface="+mn-lt"/>
                <a:ea typeface="+mn-ea"/>
                <a:cs typeface="+mn-cs"/>
              </a:rPr>
              <a:t>Each patient regularly provides screening samples in order to monitor alcohol and drug use.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our clinic, an Individual Placement and Support (IPS) specialist is available to assist patients in accessing employment or other meaningful daily activities.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Some of our patients have access to patient-controlled admissions, a preventive intervention that allows for brief inpatient care within psychiatric services when needed.</a:t>
            </a:r>
          </a:p>
          <a:p>
            <a:endParaRPr lang="sv-SE" dirty="0"/>
          </a:p>
          <a:p>
            <a:r>
              <a:rPr lang="en-US" sz="1200" b="0" i="0" kern="1200" dirty="0">
                <a:solidFill>
                  <a:schemeClr val="tx1"/>
                </a:solidFill>
                <a:effectLst/>
                <a:latin typeface="+mn-lt"/>
                <a:ea typeface="+mn-ea"/>
                <a:cs typeface="+mn-cs"/>
              </a:rPr>
              <a:t>In some cases, comorbid conditions are also treated within the framework of individual therapy, for example post-traumatic stress disorder (PTSD) using Prolonged Exposure (PE).</a:t>
            </a:r>
          </a:p>
          <a:p>
            <a:endParaRPr lang="sv-SE" dirty="0"/>
          </a:p>
        </p:txBody>
      </p:sp>
      <p:sp>
        <p:nvSpPr>
          <p:cNvPr id="4" name="Platshållare för bildnummer 3">
            <a:extLst>
              <a:ext uri="{FF2B5EF4-FFF2-40B4-BE49-F238E27FC236}">
                <a16:creationId xmlns:a16="http://schemas.microsoft.com/office/drawing/2014/main" id="{23AEBDD1-53CA-2C46-1EEF-BA8935E72215}"/>
              </a:ext>
            </a:extLst>
          </p:cNvPr>
          <p:cNvSpPr>
            <a:spLocks noGrp="1"/>
          </p:cNvSpPr>
          <p:nvPr>
            <p:ph type="sldNum" sz="quarter" idx="10"/>
          </p:nvPr>
        </p:nvSpPr>
        <p:spPr/>
        <p:txBody>
          <a:bodyPr/>
          <a:lstStyle/>
          <a:p>
            <a:fld id="{E3091AFD-B3A9-8D4D-8489-670FE36F90E6}" type="slidenum">
              <a:rPr lang="sv-SE" smtClean="0"/>
              <a:pPr/>
              <a:t>10</a:t>
            </a:fld>
            <a:endParaRPr lang="sv-SE"/>
          </a:p>
        </p:txBody>
      </p:sp>
    </p:spTree>
    <p:extLst>
      <p:ext uri="{BB962C8B-B14F-4D97-AF65-F5344CB8AC3E}">
        <p14:creationId xmlns:p14="http://schemas.microsoft.com/office/powerpoint/2010/main" val="32747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28DEE-7576-9CE0-5898-4FF0916BD47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C4CF01-41C4-19F1-FF86-B2907D08BD0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A70B75A-105F-2F1A-EE29-DB7D97EE074C}"/>
              </a:ext>
            </a:extLst>
          </p:cNvPr>
          <p:cNvSpPr>
            <a:spLocks noGrp="1"/>
          </p:cNvSpPr>
          <p:nvPr>
            <p:ph type="body" idx="1"/>
          </p:nvPr>
        </p:nvSpPr>
        <p:spPr/>
        <p:txBody>
          <a:bodyPr>
            <a:normAutofit/>
          </a:bodyPr>
          <a:lstStyle/>
          <a:p>
            <a:r>
              <a:rPr lang="sv-SE" dirty="0"/>
              <a:t>SUSANNA (Susanna lägger till?)</a:t>
            </a:r>
          </a:p>
          <a:p>
            <a:endParaRPr lang="sv-SE" dirty="0"/>
          </a:p>
          <a:p>
            <a:r>
              <a:rPr lang="en-US" sz="1200" b="0" i="0" u="none" strike="noStrike" kern="1200" dirty="0">
                <a:solidFill>
                  <a:schemeClr val="tx1"/>
                </a:solidFill>
                <a:effectLst/>
                <a:latin typeface="+mn-lt"/>
                <a:ea typeface="+mn-ea"/>
                <a:cs typeface="+mn-cs"/>
              </a:rPr>
              <a:t>Prior to the start of group treatment, all patients are introduced to the group rules. One key rule is that patients may acknowledge having relapsed, but are asked not to describe the sequence of events in detail, as this may trigger cravings in other group members.</a:t>
            </a:r>
          </a:p>
          <a:p>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Composition???</a:t>
            </a:r>
          </a:p>
          <a:p>
            <a:endParaRPr lang="en-US" sz="1200" b="0" i="1"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Theme????</a:t>
            </a:r>
            <a:endParaRPr lang="sv-SE" b="0" i="1" dirty="0"/>
          </a:p>
          <a:p>
            <a:endParaRPr lang="sv-SE" dirty="0"/>
          </a:p>
        </p:txBody>
      </p:sp>
      <p:sp>
        <p:nvSpPr>
          <p:cNvPr id="4" name="Platshållare för bildnummer 3">
            <a:extLst>
              <a:ext uri="{FF2B5EF4-FFF2-40B4-BE49-F238E27FC236}">
                <a16:creationId xmlns:a16="http://schemas.microsoft.com/office/drawing/2014/main" id="{7C8BAB4A-8729-700D-9423-A2BD3DF9465F}"/>
              </a:ext>
            </a:extLst>
          </p:cNvPr>
          <p:cNvSpPr>
            <a:spLocks noGrp="1"/>
          </p:cNvSpPr>
          <p:nvPr>
            <p:ph type="sldNum" sz="quarter" idx="10"/>
          </p:nvPr>
        </p:nvSpPr>
        <p:spPr/>
        <p:txBody>
          <a:bodyPr/>
          <a:lstStyle/>
          <a:p>
            <a:fld id="{E3091AFD-B3A9-8D4D-8489-670FE36F90E6}" type="slidenum">
              <a:rPr lang="sv-SE" smtClean="0"/>
              <a:pPr/>
              <a:t>11</a:t>
            </a:fld>
            <a:endParaRPr lang="sv-SE"/>
          </a:p>
        </p:txBody>
      </p:sp>
    </p:spTree>
    <p:extLst>
      <p:ext uri="{BB962C8B-B14F-4D97-AF65-F5344CB8AC3E}">
        <p14:creationId xmlns:p14="http://schemas.microsoft.com/office/powerpoint/2010/main" val="26619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92B7-98BB-057D-711B-F59883EC0D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E216A-BC5F-C07E-33ED-2CCBDF36B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EBF70-0814-7FCC-D2CF-F3D3192DC455}"/>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ISABEL</a:t>
            </a: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Here are the results of differences in BSL-23 scores between baseline and follow-up. However, there is considerable variation in how long patients remained in treatment, although the mean treatment duration was one year. This is only a small sample of 11 patients, which limits the conclusions that can be drawn. Nevertheless, we observed a significant reduction in symptom severity, although many patients still reported high levels of symptoms at follow-up.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Resultatet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visade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signifikant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minskning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BSL-23-poäng </a:t>
            </a:r>
            <a:r>
              <a:rPr lang="en-US" sz="1200" b="0" i="0" kern="1200" dirty="0" err="1">
                <a:solidFill>
                  <a:schemeClr val="tx1"/>
                </a:solidFill>
                <a:effectLst/>
                <a:latin typeface="+mn-lt"/>
                <a:ea typeface="+mn-ea"/>
                <a:cs typeface="+mn-cs"/>
              </a:rPr>
              <a:t>från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före</a:t>
            </a:r>
            <a:r>
              <a:rPr lang="en-US" sz="1200" b="0" i="0" kern="1200" dirty="0">
                <a:solidFill>
                  <a:schemeClr val="tx1"/>
                </a:solidFill>
                <a:effectLst/>
                <a:latin typeface="+mn-lt"/>
                <a:ea typeface="+mn-ea"/>
                <a:cs typeface="+mn-cs"/>
              </a:rPr>
              <a:t> (M = 2.31) till </a:t>
            </a:r>
            <a:r>
              <a:rPr lang="en-US" sz="1200" b="0" i="0" kern="1200" dirty="0" err="1">
                <a:solidFill>
                  <a:schemeClr val="tx1"/>
                </a:solidFill>
                <a:effectLst/>
                <a:latin typeface="+mn-lt"/>
                <a:ea typeface="+mn-ea"/>
                <a:cs typeface="+mn-cs"/>
              </a:rPr>
              <a:t>efter</a:t>
            </a:r>
            <a:r>
              <a:rPr lang="en-US" sz="1200" b="0" i="0" kern="1200" dirty="0">
                <a:solidFill>
                  <a:schemeClr val="tx1"/>
                </a:solidFill>
                <a:effectLst/>
                <a:latin typeface="+mn-lt"/>
                <a:ea typeface="+mn-ea"/>
                <a:cs typeface="+mn-cs"/>
              </a:rPr>
              <a:t> (M = 1.86), t(10) = −2.35, p = .041. </a:t>
            </a:r>
            <a:r>
              <a:rPr lang="en-US" sz="1200" b="0" i="0" kern="1200" dirty="0" err="1">
                <a:solidFill>
                  <a:schemeClr val="tx1"/>
                </a:solidFill>
                <a:effectLst/>
                <a:latin typeface="+mn-lt"/>
                <a:ea typeface="+mn-ea"/>
                <a:cs typeface="+mn-cs"/>
              </a:rPr>
              <a:t>Effektstorleken</a:t>
            </a:r>
            <a:r>
              <a:rPr lang="en-US" sz="1200" b="0" i="0" kern="1200" dirty="0">
                <a:solidFill>
                  <a:schemeClr val="tx1"/>
                </a:solidFill>
                <a:effectLst/>
                <a:latin typeface="+mn-lt"/>
                <a:ea typeface="+mn-ea"/>
                <a:cs typeface="+mn-cs"/>
              </a:rPr>
              <a:t> var </a:t>
            </a:r>
            <a:r>
              <a:rPr lang="en-US" sz="1200" b="0" i="0" kern="1200" dirty="0" err="1">
                <a:solidFill>
                  <a:schemeClr val="tx1"/>
                </a:solidFill>
                <a:effectLst/>
                <a:latin typeface="+mn-lt"/>
                <a:ea typeface="+mn-ea"/>
                <a:cs typeface="+mn-cs"/>
              </a:rPr>
              <a:t>medelstor</a:t>
            </a:r>
            <a:r>
              <a:rPr lang="en-US" sz="1200" b="0" i="0" kern="1200" dirty="0">
                <a:solidFill>
                  <a:schemeClr val="tx1"/>
                </a:solidFill>
                <a:effectLst/>
                <a:latin typeface="+mn-lt"/>
                <a:ea typeface="+mn-ea"/>
                <a:cs typeface="+mn-cs"/>
              </a:rPr>
              <a:t> till </a:t>
            </a:r>
            <a:r>
              <a:rPr lang="en-US" sz="1200" b="0" i="0" kern="1200" dirty="0" err="1">
                <a:solidFill>
                  <a:schemeClr val="tx1"/>
                </a:solidFill>
                <a:effectLst/>
                <a:latin typeface="+mn-lt"/>
                <a:ea typeface="+mn-ea"/>
                <a:cs typeface="+mn-cs"/>
              </a:rPr>
              <a:t>stor</a:t>
            </a:r>
            <a:r>
              <a:rPr lang="en-US" sz="1200" b="0" i="0" kern="1200" dirty="0">
                <a:solidFill>
                  <a:schemeClr val="tx1"/>
                </a:solidFill>
                <a:effectLst/>
                <a:latin typeface="+mn-lt"/>
                <a:ea typeface="+mn-ea"/>
                <a:cs typeface="+mn-cs"/>
              </a:rPr>
              <a:t> (Cohen’s d = 0.71).</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Kleindienst och </a:t>
            </a:r>
            <a:r>
              <a:rPr lang="en-US" sz="1200" b="0" i="0" u="none" strike="noStrike" kern="1200" dirty="0" err="1">
                <a:solidFill>
                  <a:schemeClr val="tx1"/>
                </a:solidFill>
                <a:effectLst/>
                <a:latin typeface="+mn-lt"/>
                <a:ea typeface="+mn-ea"/>
                <a:cs typeface="+mn-cs"/>
              </a:rPr>
              <a:t>kollegor</a:t>
            </a:r>
            <a:r>
              <a:rPr lang="en-US" sz="1200" b="0" i="0" u="none" strike="noStrike" kern="1200" dirty="0">
                <a:solidFill>
                  <a:schemeClr val="tx1"/>
                </a:solidFill>
                <a:effectLst/>
                <a:latin typeface="+mn-lt"/>
                <a:ea typeface="+mn-ea"/>
                <a:cs typeface="+mn-cs"/>
              </a:rPr>
              <a:t> (2020) </a:t>
            </a:r>
            <a:r>
              <a:rPr lang="en-US" sz="1200" b="0" i="0" u="none" strike="noStrike" kern="1200" dirty="0" err="1">
                <a:solidFill>
                  <a:schemeClr val="tx1"/>
                </a:solidFill>
                <a:effectLst/>
                <a:latin typeface="+mn-lt"/>
                <a:ea typeface="+mn-ea"/>
                <a:cs typeface="+mn-cs"/>
              </a:rPr>
              <a:t>föreslår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svårighetsgrader</a:t>
            </a:r>
            <a:r>
              <a:rPr lang="en-US" sz="1200" b="0" i="0" u="none" strike="noStrike" kern="1200" dirty="0">
                <a:solidFill>
                  <a:schemeClr val="tx1"/>
                </a:solidFill>
                <a:effectLst/>
                <a:latin typeface="+mn-lt"/>
                <a:ea typeface="+mn-ea"/>
                <a:cs typeface="+mn-cs"/>
              </a:rPr>
              <a:t> för BSL-23 </a:t>
            </a:r>
            <a:r>
              <a:rPr lang="en-US" sz="1200" b="0" i="0" u="none" strike="noStrike" kern="1200" dirty="0" err="1">
                <a:solidFill>
                  <a:schemeClr val="tx1"/>
                </a:solidFill>
                <a:effectLst/>
                <a:latin typeface="+mn-lt"/>
                <a:ea typeface="+mn-ea"/>
                <a:cs typeface="+mn-cs"/>
              </a:rPr>
              <a:t>enligt</a:t>
            </a:r>
            <a:r>
              <a:rPr lang="en-US" sz="1200" b="0" i="0" u="none" strike="noStrike" kern="1200" dirty="0">
                <a:solidFill>
                  <a:schemeClr val="tx1"/>
                </a:solidFill>
                <a:effectLst/>
                <a:latin typeface="+mn-lt"/>
                <a:ea typeface="+mn-ea"/>
                <a:cs typeface="+mn-cs"/>
              </a:rPr>
              <a:t>: none or low: 0–0.3; mild: 0.3–0.7; moderate: 0.7–1.7; high: 1.7–2.7; very high: 2.7–3.5; and extremely high: 3.5–4. BSL-23 </a:t>
            </a:r>
            <a:r>
              <a:rPr lang="en-US" sz="1200" b="0" i="0" u="none" strike="noStrike" kern="1200" dirty="0" err="1">
                <a:solidFill>
                  <a:schemeClr val="tx1"/>
                </a:solidFill>
                <a:effectLst/>
                <a:latin typeface="+mn-lt"/>
                <a:ea typeface="+mn-ea"/>
                <a:cs typeface="+mn-cs"/>
              </a:rPr>
              <a:t>poäng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på</a:t>
            </a:r>
            <a:r>
              <a:rPr lang="en-US" sz="1200" b="0" i="0" u="none" strike="noStrike" kern="1200" dirty="0">
                <a:solidFill>
                  <a:schemeClr val="tx1"/>
                </a:solidFill>
                <a:effectLst/>
                <a:latin typeface="+mn-lt"/>
                <a:ea typeface="+mn-ea"/>
                <a:cs typeface="+mn-cs"/>
              </a:rPr>
              <a:t> 1.50 </a:t>
            </a:r>
            <a:r>
              <a:rPr lang="en-US" sz="1200" b="0" i="0" u="none" strike="noStrike" kern="1200" dirty="0" err="1">
                <a:solidFill>
                  <a:schemeClr val="tx1"/>
                </a:solidFill>
                <a:effectLst/>
                <a:latin typeface="+mn-lt"/>
                <a:ea typeface="+mn-ea"/>
                <a:cs typeface="+mn-cs"/>
              </a:rPr>
              <a:t>särskiljde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bäst</a:t>
            </a:r>
            <a:r>
              <a:rPr lang="en-US" sz="1200" b="0" i="0" u="none" strike="noStrike" kern="1200" dirty="0">
                <a:solidFill>
                  <a:schemeClr val="tx1"/>
                </a:solidFill>
                <a:effectLst/>
                <a:latin typeface="+mn-lt"/>
                <a:ea typeface="+mn-ea"/>
                <a:cs typeface="+mn-cs"/>
              </a:rPr>
              <a:t> BPD/EIPS </a:t>
            </a:r>
            <a:r>
              <a:rPr lang="en-US" sz="1200" b="0" i="0" u="none" strike="noStrike" kern="1200" dirty="0" err="1">
                <a:solidFill>
                  <a:schemeClr val="tx1"/>
                </a:solidFill>
                <a:effectLst/>
                <a:latin typeface="+mn-lt"/>
                <a:ea typeface="+mn-ea"/>
                <a:cs typeface="+mn-cs"/>
              </a:rPr>
              <a:t>patienter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från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klinisk</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kontrollgrupp</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psykiatriskt</a:t>
            </a:r>
            <a:r>
              <a:rPr lang="en-US" sz="1200" b="0" i="0" u="none" strike="noStrike" kern="1200" dirty="0">
                <a:solidFill>
                  <a:schemeClr val="tx1"/>
                </a:solidFill>
                <a:effectLst/>
                <a:latin typeface="+mn-lt"/>
                <a:ea typeface="+mn-ea"/>
                <a:cs typeface="+mn-cs"/>
              </a:rPr>
              <a:t> sample), </a:t>
            </a:r>
            <a:r>
              <a:rPr lang="en-US" sz="1200" b="0" i="0" u="none" strike="noStrike" kern="1200" dirty="0" err="1">
                <a:solidFill>
                  <a:schemeClr val="tx1"/>
                </a:solidFill>
                <a:effectLst/>
                <a:latin typeface="+mn-lt"/>
                <a:ea typeface="+mn-ea"/>
                <a:cs typeface="+mn-cs"/>
              </a:rPr>
              <a:t>medan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tydligast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diskriminering</a:t>
            </a:r>
            <a:r>
              <a:rPr lang="en-US" sz="1200" b="0" i="0" u="none" strike="noStrike" kern="1200" dirty="0">
                <a:solidFill>
                  <a:schemeClr val="tx1"/>
                </a:solidFill>
                <a:effectLst/>
                <a:latin typeface="+mn-lt"/>
                <a:ea typeface="+mn-ea"/>
                <a:cs typeface="+mn-cs"/>
              </a:rPr>
              <a:t> av </a:t>
            </a:r>
            <a:r>
              <a:rPr lang="en-US" sz="1200" b="0" i="0" u="none" strike="noStrike" kern="1200" dirty="0" err="1">
                <a:solidFill>
                  <a:schemeClr val="tx1"/>
                </a:solidFill>
                <a:effectLst/>
                <a:latin typeface="+mn-lt"/>
                <a:ea typeface="+mn-ea"/>
                <a:cs typeface="+mn-cs"/>
              </a:rPr>
              <a:t>från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frisk </a:t>
            </a:r>
            <a:r>
              <a:rPr lang="en-US" sz="1200" b="0" i="0" u="none" strike="noStrike" kern="1200" dirty="0" err="1">
                <a:solidFill>
                  <a:schemeClr val="tx1"/>
                </a:solidFill>
                <a:effectLst/>
                <a:latin typeface="+mn-lt"/>
                <a:ea typeface="+mn-ea"/>
                <a:cs typeface="+mn-cs"/>
              </a:rPr>
              <a:t>kontrollgrupp</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utan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psykiatriskt</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tillstånd</a:t>
            </a:r>
            <a:r>
              <a:rPr lang="en-US" sz="1200" b="0" i="0" u="none" strike="noStrike" kern="1200" dirty="0">
                <a:solidFill>
                  <a:schemeClr val="tx1"/>
                </a:solidFill>
                <a:effectLst/>
                <a:latin typeface="+mn-lt"/>
                <a:ea typeface="+mn-ea"/>
                <a:cs typeface="+mn-cs"/>
              </a:rPr>
              <a:t> under </a:t>
            </a:r>
            <a:r>
              <a:rPr lang="en-US" sz="1200" b="0" i="0" u="none" strike="noStrike" kern="1200" dirty="0" err="1">
                <a:solidFill>
                  <a:schemeClr val="tx1"/>
                </a:solidFill>
                <a:effectLst/>
                <a:latin typeface="+mn-lt"/>
                <a:ea typeface="+mn-ea"/>
                <a:cs typeface="+mn-cs"/>
              </a:rPr>
              <a:t>livstiden</a:t>
            </a:r>
            <a:r>
              <a:rPr lang="en-US" sz="1200" b="0" i="0" u="none" strike="noStrike" kern="1200" dirty="0">
                <a:solidFill>
                  <a:schemeClr val="tx1"/>
                </a:solidFill>
                <a:effectLst/>
                <a:latin typeface="+mn-lt"/>
                <a:ea typeface="+mn-ea"/>
                <a:cs typeface="+mn-cs"/>
              </a:rPr>
              <a:t>) var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poäng</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på</a:t>
            </a:r>
            <a:r>
              <a:rPr lang="en-US" sz="1200" b="0" i="0" u="none" strike="noStrike" kern="1200" dirty="0">
                <a:solidFill>
                  <a:schemeClr val="tx1"/>
                </a:solidFill>
                <a:effectLst/>
                <a:latin typeface="+mn-lt"/>
                <a:ea typeface="+mn-ea"/>
                <a:cs typeface="+mn-cs"/>
              </a:rPr>
              <a:t> 0.64.</a:t>
            </a:r>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1F6F049-203A-74B0-7926-776070B0D341}"/>
              </a:ext>
            </a:extLst>
          </p:cNvPr>
          <p:cNvSpPr>
            <a:spLocks noGrp="1"/>
          </p:cNvSpPr>
          <p:nvPr>
            <p:ph type="sldNum" sz="quarter" idx="5"/>
          </p:nvPr>
        </p:nvSpPr>
        <p:spPr/>
        <p:txBody>
          <a:bodyPr/>
          <a:lstStyle/>
          <a:p>
            <a:fld id="{687B30ED-5BE4-4B01-A895-9FD01F2DFD3F}" type="slidenum">
              <a:rPr lang="sv-SE" smtClean="0"/>
              <a:t>12</a:t>
            </a:fld>
            <a:endParaRPr lang="sv-SE"/>
          </a:p>
        </p:txBody>
      </p:sp>
    </p:spTree>
    <p:extLst>
      <p:ext uri="{BB962C8B-B14F-4D97-AF65-F5344CB8AC3E}">
        <p14:creationId xmlns:p14="http://schemas.microsoft.com/office/powerpoint/2010/main" val="317241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KLARA</a:t>
            </a:r>
          </a:p>
        </p:txBody>
      </p:sp>
      <p:sp>
        <p:nvSpPr>
          <p:cNvPr id="4" name="Platshållare för bildnummer 3"/>
          <p:cNvSpPr>
            <a:spLocks noGrp="1"/>
          </p:cNvSpPr>
          <p:nvPr>
            <p:ph type="sldNum" sz="quarter" idx="5"/>
          </p:nvPr>
        </p:nvSpPr>
        <p:spPr/>
        <p:txBody>
          <a:bodyPr/>
          <a:lstStyle/>
          <a:p>
            <a:fld id="{687B30ED-5BE4-4B01-A895-9FD01F2DFD3F}" type="slidenum">
              <a:rPr lang="sv-SE" smtClean="0"/>
              <a:t>13</a:t>
            </a:fld>
            <a:endParaRPr lang="sv-SE"/>
          </a:p>
        </p:txBody>
      </p:sp>
    </p:spTree>
    <p:extLst>
      <p:ext uri="{BB962C8B-B14F-4D97-AF65-F5344CB8AC3E}">
        <p14:creationId xmlns:p14="http://schemas.microsoft.com/office/powerpoint/2010/main" val="1698693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51FA-C28B-1879-B2CF-2E9634B487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B3A0713-FC27-9C25-F07A-134104AD2F4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E95258A-C232-0A6F-7DFD-2B2B5E698D6F}"/>
              </a:ext>
            </a:extLst>
          </p:cNvPr>
          <p:cNvSpPr>
            <a:spLocks noGrp="1"/>
          </p:cNvSpPr>
          <p:nvPr>
            <p:ph type="body" idx="1"/>
          </p:nvPr>
        </p:nvSpPr>
        <p:spPr/>
        <p:txBody>
          <a:bodyPr/>
          <a:lstStyle/>
          <a:p>
            <a:r>
              <a:rPr lang="sv-SE" dirty="0"/>
              <a:t>KLARA</a:t>
            </a:r>
          </a:p>
        </p:txBody>
      </p:sp>
      <p:sp>
        <p:nvSpPr>
          <p:cNvPr id="4" name="Platshållare för bildnummer 3">
            <a:extLst>
              <a:ext uri="{FF2B5EF4-FFF2-40B4-BE49-F238E27FC236}">
                <a16:creationId xmlns:a16="http://schemas.microsoft.com/office/drawing/2014/main" id="{3859E91C-D881-AED1-739F-3D0C2F124D0A}"/>
              </a:ext>
            </a:extLst>
          </p:cNvPr>
          <p:cNvSpPr>
            <a:spLocks noGrp="1"/>
          </p:cNvSpPr>
          <p:nvPr>
            <p:ph type="sldNum" sz="quarter" idx="5"/>
          </p:nvPr>
        </p:nvSpPr>
        <p:spPr/>
        <p:txBody>
          <a:bodyPr/>
          <a:lstStyle/>
          <a:p>
            <a:fld id="{687B30ED-5BE4-4B01-A895-9FD01F2DFD3F}" type="slidenum">
              <a:rPr lang="sv-SE" smtClean="0"/>
              <a:t>14</a:t>
            </a:fld>
            <a:endParaRPr lang="sv-SE"/>
          </a:p>
        </p:txBody>
      </p:sp>
    </p:spTree>
    <p:extLst>
      <p:ext uri="{BB962C8B-B14F-4D97-AF65-F5344CB8AC3E}">
        <p14:creationId xmlns:p14="http://schemas.microsoft.com/office/powerpoint/2010/main" val="337266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8A0FD-8124-9866-15B3-1F3D251CAD0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FEABCEC-0D68-30A6-92A3-51DF0287777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8A7EC37-CB9C-ADB3-4B64-A6C49F98A272}"/>
              </a:ext>
            </a:extLst>
          </p:cNvPr>
          <p:cNvSpPr>
            <a:spLocks noGrp="1"/>
          </p:cNvSpPr>
          <p:nvPr>
            <p:ph type="body" idx="1"/>
          </p:nvPr>
        </p:nvSpPr>
        <p:spPr/>
        <p:txBody>
          <a:bodyPr/>
          <a:lstStyle/>
          <a:p>
            <a:r>
              <a:rPr lang="sv-SE" dirty="0"/>
              <a:t>SUSANNA</a:t>
            </a:r>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1439E3A7-C5F9-9086-39BA-D9DCB5624FBA}"/>
              </a:ext>
            </a:extLst>
          </p:cNvPr>
          <p:cNvSpPr>
            <a:spLocks noGrp="1"/>
          </p:cNvSpPr>
          <p:nvPr>
            <p:ph type="sldNum" sz="quarter" idx="5"/>
          </p:nvPr>
        </p:nvSpPr>
        <p:spPr/>
        <p:txBody>
          <a:bodyPr/>
          <a:lstStyle/>
          <a:p>
            <a:fld id="{687B30ED-5BE4-4B01-A895-9FD01F2DFD3F}" type="slidenum">
              <a:rPr lang="sv-SE" smtClean="0"/>
              <a:t>15</a:t>
            </a:fld>
            <a:endParaRPr lang="sv-SE"/>
          </a:p>
        </p:txBody>
      </p:sp>
    </p:spTree>
    <p:extLst>
      <p:ext uri="{BB962C8B-B14F-4D97-AF65-F5344CB8AC3E}">
        <p14:creationId xmlns:p14="http://schemas.microsoft.com/office/powerpoint/2010/main" val="3123012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06AA-F97A-A511-5D3F-EA6466510A8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DD9469F-5D9D-B728-C6C0-428F43B9D50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338FCD6-E6A9-FA39-AECB-6BFA2604BFC7}"/>
              </a:ext>
            </a:extLst>
          </p:cNvPr>
          <p:cNvSpPr>
            <a:spLocks noGrp="1"/>
          </p:cNvSpPr>
          <p:nvPr>
            <p:ph type="body" idx="1"/>
          </p:nvPr>
        </p:nvSpPr>
        <p:spPr/>
        <p:txBody>
          <a:bodyPr/>
          <a:lstStyle/>
          <a:p>
            <a:r>
              <a:rPr lang="sv-SE" dirty="0"/>
              <a:t>SUSANNA</a:t>
            </a:r>
          </a:p>
        </p:txBody>
      </p:sp>
      <p:sp>
        <p:nvSpPr>
          <p:cNvPr id="4" name="Platshållare för bildnummer 3">
            <a:extLst>
              <a:ext uri="{FF2B5EF4-FFF2-40B4-BE49-F238E27FC236}">
                <a16:creationId xmlns:a16="http://schemas.microsoft.com/office/drawing/2014/main" id="{DAE45608-15F7-7658-B30F-4BC9A9DC612F}"/>
              </a:ext>
            </a:extLst>
          </p:cNvPr>
          <p:cNvSpPr>
            <a:spLocks noGrp="1"/>
          </p:cNvSpPr>
          <p:nvPr>
            <p:ph type="sldNum" sz="quarter" idx="5"/>
          </p:nvPr>
        </p:nvSpPr>
        <p:spPr/>
        <p:txBody>
          <a:bodyPr/>
          <a:lstStyle/>
          <a:p>
            <a:fld id="{687B30ED-5BE4-4B01-A895-9FD01F2DFD3F}" type="slidenum">
              <a:rPr lang="sv-SE" smtClean="0"/>
              <a:t>16</a:t>
            </a:fld>
            <a:endParaRPr lang="sv-SE"/>
          </a:p>
        </p:txBody>
      </p:sp>
    </p:spTree>
    <p:extLst>
      <p:ext uri="{BB962C8B-B14F-4D97-AF65-F5344CB8AC3E}">
        <p14:creationId xmlns:p14="http://schemas.microsoft.com/office/powerpoint/2010/main" val="201955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0A4F1-0766-AB0F-59E2-A537231841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BC9DAFE-C663-E5C4-9E50-EAA5FE75D6A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1B700F-14E3-EFDE-7C01-1E1F4D5D1854}"/>
              </a:ext>
            </a:extLst>
          </p:cNvPr>
          <p:cNvSpPr>
            <a:spLocks noGrp="1"/>
          </p:cNvSpPr>
          <p:nvPr>
            <p:ph type="body" idx="1"/>
          </p:nvPr>
        </p:nvSpPr>
        <p:spPr/>
        <p:txBody>
          <a:bodyPr/>
          <a:lstStyle/>
          <a:p>
            <a:r>
              <a:rPr lang="sv-SE" dirty="0"/>
              <a:t>SUSANNA</a:t>
            </a:r>
          </a:p>
        </p:txBody>
      </p:sp>
      <p:sp>
        <p:nvSpPr>
          <p:cNvPr id="4" name="Platshållare för bildnummer 3">
            <a:extLst>
              <a:ext uri="{FF2B5EF4-FFF2-40B4-BE49-F238E27FC236}">
                <a16:creationId xmlns:a16="http://schemas.microsoft.com/office/drawing/2014/main" id="{A6AE63E4-E8FE-852E-7460-957BCC19C317}"/>
              </a:ext>
            </a:extLst>
          </p:cNvPr>
          <p:cNvSpPr>
            <a:spLocks noGrp="1"/>
          </p:cNvSpPr>
          <p:nvPr>
            <p:ph type="sldNum" sz="quarter" idx="5"/>
          </p:nvPr>
        </p:nvSpPr>
        <p:spPr/>
        <p:txBody>
          <a:bodyPr/>
          <a:lstStyle/>
          <a:p>
            <a:fld id="{687B30ED-5BE4-4B01-A895-9FD01F2DFD3F}" type="slidenum">
              <a:rPr lang="sv-SE" smtClean="0"/>
              <a:t>17</a:t>
            </a:fld>
            <a:endParaRPr lang="sv-SE"/>
          </a:p>
        </p:txBody>
      </p:sp>
    </p:spTree>
    <p:extLst>
      <p:ext uri="{BB962C8B-B14F-4D97-AF65-F5344CB8AC3E}">
        <p14:creationId xmlns:p14="http://schemas.microsoft.com/office/powerpoint/2010/main" val="315706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5F486-CD77-3B5C-85CA-2D29DF618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A84FA-EDF1-C032-5066-F336A4B9A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78030-B910-1A8E-33BA-924205CFC1D4}"/>
              </a:ext>
            </a:extLst>
          </p:cNvPr>
          <p:cNvSpPr>
            <a:spLocks noGrp="1"/>
          </p:cNvSpPr>
          <p:nvPr>
            <p:ph type="body" idx="1"/>
          </p:nvPr>
        </p:nvSpPr>
        <p:spPr/>
        <p:txBody>
          <a:bodyPr/>
          <a:lstStyle/>
          <a:p>
            <a:r>
              <a:rPr lang="sv-SE" dirty="0"/>
              <a:t>ISABEL</a:t>
            </a:r>
          </a:p>
          <a:p>
            <a:endParaRPr lang="sv-SE" dirty="0"/>
          </a:p>
          <a:p>
            <a:r>
              <a:rPr lang="en-US" sz="1200" b="0" i="0" u="none" strike="noStrike" kern="1200" dirty="0">
                <a:solidFill>
                  <a:schemeClr val="tx1"/>
                </a:solidFill>
                <a:effectLst/>
                <a:latin typeface="+mn-lt"/>
                <a:ea typeface="+mn-ea"/>
                <a:cs typeface="+mn-cs"/>
              </a:rPr>
              <a:t>At first, we were fairly generous in terms of which patients we accepted into treatment, but over time we realized that patients need to be reasonably stable and sufficiently motivated for the intervention.</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still find it difficult to assess when a treatment is successful or not. This is partly because the patients’ condition often fluctuates very dramatically, and it is not always easy for the patients themselves to recognize the progress they are making in everyday life. It is also not entirely easy to discharge patients who have completed their treatment but still wish to receive some support in order to avoid deteriorating again. I</a:t>
            </a:r>
            <a:r>
              <a:rPr lang="en-US" dirty="0"/>
              <a:t>n many cases, the patients’—and perhaps also our own—separation anxiety may play a role in the difficulties involved in ending a patient’s treatment. </a:t>
            </a:r>
          </a:p>
          <a:p>
            <a:endParaRPr lang="sv-SE" dirty="0"/>
          </a:p>
        </p:txBody>
      </p:sp>
      <p:sp>
        <p:nvSpPr>
          <p:cNvPr id="4" name="Slide Number Placeholder 3">
            <a:extLst>
              <a:ext uri="{FF2B5EF4-FFF2-40B4-BE49-F238E27FC236}">
                <a16:creationId xmlns:a16="http://schemas.microsoft.com/office/drawing/2014/main" id="{B7C0E4C4-379C-C3D1-9992-9A8230132FDB}"/>
              </a:ext>
            </a:extLst>
          </p:cNvPr>
          <p:cNvSpPr>
            <a:spLocks noGrp="1"/>
          </p:cNvSpPr>
          <p:nvPr>
            <p:ph type="sldNum" sz="quarter" idx="5"/>
          </p:nvPr>
        </p:nvSpPr>
        <p:spPr/>
        <p:txBody>
          <a:bodyPr/>
          <a:lstStyle/>
          <a:p>
            <a:fld id="{D0EC5BCD-7A3C-FF4F-820D-1C9AEEB85355}" type="slidenum">
              <a:rPr lang="en-SE" smtClean="0"/>
              <a:t>18</a:t>
            </a:fld>
            <a:endParaRPr lang="en-SE"/>
          </a:p>
        </p:txBody>
      </p:sp>
    </p:spTree>
    <p:extLst>
      <p:ext uri="{BB962C8B-B14F-4D97-AF65-F5344CB8AC3E}">
        <p14:creationId xmlns:p14="http://schemas.microsoft.com/office/powerpoint/2010/main" val="920583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BD849-5C61-E4AE-4EFD-78E891B31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60D76-1B01-6FB3-4FFD-FACA49F16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69054-B0E7-861D-1D3D-15233BA5982D}"/>
              </a:ext>
            </a:extLst>
          </p:cNvPr>
          <p:cNvSpPr>
            <a:spLocks noGrp="1"/>
          </p:cNvSpPr>
          <p:nvPr>
            <p:ph type="body" idx="1"/>
          </p:nvPr>
        </p:nvSpPr>
        <p:spPr/>
        <p:txBody>
          <a:bodyPr/>
          <a:lstStyle/>
          <a:p>
            <a:r>
              <a:rPr lang="sv-SE" dirty="0"/>
              <a:t>ISABEL</a:t>
            </a:r>
          </a:p>
          <a:p>
            <a:endParaRPr lang="sv-SE" dirty="0"/>
          </a:p>
          <a:p>
            <a:r>
              <a:rPr lang="en-US" sz="1200" b="0" i="0" kern="1200" dirty="0">
                <a:solidFill>
                  <a:schemeClr val="tx1"/>
                </a:solidFill>
                <a:effectLst/>
                <a:latin typeface="+mn-lt"/>
                <a:ea typeface="+mn-ea"/>
                <a:cs typeface="+mn-cs"/>
              </a:rPr>
              <a:t>The greatest advantage of this treatment intervention is that we work as a team around a challenging patient group, which makes you feel less alone and allows you to support one another.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also believe it is an advantage that we can give the intervention a name and that it has a clear beginning and end.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Patients often feel acknowledged when their co-occurring conditions are recognized. The strength lies in the fact that we focus on both their emotional instability and their addiction.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Thank you for listening. You are very welcome to contact us if you have any questions.</a:t>
            </a:r>
          </a:p>
          <a:p>
            <a:endParaRPr lang="sv-SE" dirty="0"/>
          </a:p>
        </p:txBody>
      </p:sp>
      <p:sp>
        <p:nvSpPr>
          <p:cNvPr id="4" name="Slide Number Placeholder 3">
            <a:extLst>
              <a:ext uri="{FF2B5EF4-FFF2-40B4-BE49-F238E27FC236}">
                <a16:creationId xmlns:a16="http://schemas.microsoft.com/office/drawing/2014/main" id="{2D869F9E-B3DF-ED66-4DBC-6B9747FE5A18}"/>
              </a:ext>
            </a:extLst>
          </p:cNvPr>
          <p:cNvSpPr>
            <a:spLocks noGrp="1"/>
          </p:cNvSpPr>
          <p:nvPr>
            <p:ph type="sldNum" sz="quarter" idx="5"/>
          </p:nvPr>
        </p:nvSpPr>
        <p:spPr/>
        <p:txBody>
          <a:bodyPr/>
          <a:lstStyle/>
          <a:p>
            <a:fld id="{D0EC5BCD-7A3C-FF4F-820D-1C9AEEB85355}" type="slidenum">
              <a:rPr lang="en-SE" smtClean="0"/>
              <a:t>19</a:t>
            </a:fld>
            <a:endParaRPr lang="en-SE"/>
          </a:p>
        </p:txBody>
      </p:sp>
    </p:spTree>
    <p:extLst>
      <p:ext uri="{BB962C8B-B14F-4D97-AF65-F5344CB8AC3E}">
        <p14:creationId xmlns:p14="http://schemas.microsoft.com/office/powerpoint/2010/main" val="139520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ISABEL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work at an outpatient addiction clinic in Malmö, in southern Sweden, where we treat adult patients with moderate to severe substance use disorders and psychiatric comorbidity. The clinic serves approximately 700 patients and employs around 25 staff members. </a:t>
            </a:r>
            <a:r>
              <a:rPr lang="en-US" dirty="0"/>
              <a:t>The clinic is organizationally part of the psychiatry department.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service is organized into sub-teams based on primary substance use, including one team specializing in alcohol use disorders and another focusing on illicit drug use. </a:t>
            </a:r>
            <a:r>
              <a:rPr lang="en-US" sz="1200" b="0" i="0" u="none" strike="noStrike" kern="1200" dirty="0">
                <a:solidFill>
                  <a:schemeClr val="tx1"/>
                </a:solidFill>
                <a:effectLst/>
                <a:latin typeface="+mn-lt"/>
                <a:ea typeface="+mn-ea"/>
                <a:cs typeface="+mn-cs"/>
              </a:rPr>
              <a:t>Common substances are cannabis, cocaine, and amphetamines.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patient population—particularly those within the drug treatment team—presents with highly complex clinical profiles. Many individuals have experienced adverse childhood conditions, including family dysfunction, early onset of substance use, and incomplete education. In adulthood, many face significant challenges in entering or maintaining participation in the labor market.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Common diagnoses at our clinic include:</a:t>
            </a:r>
          </a:p>
          <a:p>
            <a:endParaRPr lang="en-US" dirty="0"/>
          </a:p>
        </p:txBody>
      </p:sp>
      <p:sp>
        <p:nvSpPr>
          <p:cNvPr id="4" name="Slide Number Placehold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162698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ISABEL</a:t>
            </a:r>
          </a:p>
          <a:p>
            <a:endParaRPr lang="sv-SE" sz="1200" b="1"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know that comorbidity is important to recognize. It is generally associated with more severe symptoms, reduced quality of life, and an increased risk of premature mortality. The presence of a substance use disorder complicates the treatment of personality disorders, and conversely, personality pathology makes substance use disorders more difficult to treat. Relapses are often particularly destructive and are not infrequently a response to interpersonal stress. </a:t>
            </a:r>
          </a:p>
        </p:txBody>
      </p:sp>
      <p:sp>
        <p:nvSpPr>
          <p:cNvPr id="4" name="Platshållare för bildnummer 3"/>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420822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D9FB5-F901-52CD-94E1-E1232B4E4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9E9E0-7249-0B35-069D-3EF778EE0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903DD-92EE-1086-6661-120A209989FD}"/>
              </a:ext>
            </a:extLst>
          </p:cNvPr>
          <p:cNvSpPr>
            <a:spLocks noGrp="1"/>
          </p:cNvSpPr>
          <p:nvPr>
            <p:ph type="body" idx="1"/>
          </p:nvPr>
        </p:nvSpPr>
        <p:spPr/>
        <p:txBody>
          <a:bodyPr/>
          <a:lstStyle/>
          <a:p>
            <a:r>
              <a:rPr lang="en-US" dirty="0">
                <a:solidFill>
                  <a:schemeClr val="accent3">
                    <a:lumMod val="60000"/>
                    <a:lumOff val="40000"/>
                  </a:schemeClr>
                </a:solidFill>
                <a:highlight>
                  <a:srgbClr val="FFFF00"/>
                </a:highlight>
              </a:rPr>
              <a:t>ISABEL</a:t>
            </a:r>
          </a:p>
          <a:p>
            <a:endParaRPr lang="en-US" dirty="0">
              <a:solidFill>
                <a:schemeClr val="accent3">
                  <a:lumMod val="60000"/>
                  <a:lumOff val="40000"/>
                </a:schemeClr>
              </a:solidFill>
              <a:highlight>
                <a:srgbClr val="FFFF00"/>
              </a:highlight>
            </a:endParaRPr>
          </a:p>
          <a:p>
            <a:r>
              <a:rPr lang="en-US" sz="1200" b="0" i="0" kern="1200" dirty="0">
                <a:solidFill>
                  <a:schemeClr val="tx1"/>
                </a:solidFill>
                <a:effectLst/>
                <a:highlight>
                  <a:srgbClr val="FFFF00"/>
                </a:highlight>
                <a:latin typeface="+mn-lt"/>
                <a:ea typeface="+mn-ea"/>
                <a:cs typeface="+mn-cs"/>
              </a:rPr>
              <a:t>It has long been recognized that certain patients with personality disorders can be challenging to manage in individual treatment. These contacts may easily become long-term and, over time, risk losing clear direction and therapeutic purpose. We therefore identified a need to work more systematically and collaboratively with this patient group.</a:t>
            </a: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In recent years, GPM has been recommended within our region as a first-line intervention following a diagnosis of personality disorder, and the majority of staff have received basic training in the method.</a:t>
            </a: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A recent report from the Swedish Agency for Health Technology Assessment and Assessment of Social Services (SBU) reviewed the evidence for psychological treatments in substance use disorders and found no randomized controlled trials specifically targeting patients with comorbid personality disorders and substance use disorders.</a:t>
            </a:r>
          </a:p>
          <a:p>
            <a:r>
              <a:rPr lang="en-US" sz="1200" b="0" i="0" kern="1200" dirty="0">
                <a:solidFill>
                  <a:schemeClr val="tx1"/>
                </a:solidFill>
                <a:effectLst/>
                <a:highlight>
                  <a:srgbClr val="FFFF00"/>
                </a:highlight>
                <a:latin typeface="+mn-lt"/>
                <a:ea typeface="+mn-ea"/>
                <a:cs typeface="+mn-cs"/>
              </a:rPr>
              <a:t>This, in turn, provided us with the mandate to explore and implement a treatment approach that appeared clinically appropriate for this population.</a:t>
            </a:r>
          </a:p>
          <a:p>
            <a:endParaRPr lang="en-US" dirty="0">
              <a:solidFill>
                <a:schemeClr val="accent3">
                  <a:lumMod val="60000"/>
                  <a:lumOff val="40000"/>
                </a:schemeClr>
              </a:solidFill>
              <a:highlight>
                <a:srgbClr val="FFFF00"/>
              </a:highlight>
            </a:endParaRPr>
          </a:p>
        </p:txBody>
      </p:sp>
      <p:sp>
        <p:nvSpPr>
          <p:cNvPr id="4" name="Slide Number Placeholder 3">
            <a:extLst>
              <a:ext uri="{FF2B5EF4-FFF2-40B4-BE49-F238E27FC236}">
                <a16:creationId xmlns:a16="http://schemas.microsoft.com/office/drawing/2014/main" id="{B6E0876E-E1CC-5961-FEEA-E8861ED2F84E}"/>
              </a:ext>
            </a:extLst>
          </p:cNvPr>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284379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ISABEL</a:t>
            </a:r>
          </a:p>
          <a:p>
            <a:endParaRPr lang="en-US" dirty="0"/>
          </a:p>
          <a:p>
            <a:r>
              <a:rPr lang="en-US" sz="1200" b="0" i="0" u="none" strike="noStrike" kern="1200" dirty="0">
                <a:solidFill>
                  <a:schemeClr val="tx1"/>
                </a:solidFill>
                <a:effectLst/>
                <a:latin typeface="+mn-lt"/>
                <a:ea typeface="+mn-ea"/>
                <a:cs typeface="+mn-cs"/>
              </a:rPr>
              <a:t>GPM has previously been evaluated on a smaller scale in patients with borderline personality disorder (EIPS) and substance use disorders, with promising clinical experiences.</a:t>
            </a:r>
          </a:p>
          <a:p>
            <a:endParaRPr lang="en-US" sz="1200" b="0" i="0" u="none" strike="noStrike" kern="1200" dirty="0">
              <a:solidFill>
                <a:schemeClr val="tx1"/>
              </a:solidFill>
              <a:effectLst/>
              <a:latin typeface="+mn-lt"/>
              <a:ea typeface="+mn-ea"/>
              <a:cs typeface="+mn-cs"/>
            </a:endParaRPr>
          </a:p>
          <a:p>
            <a:endParaRPr lang="en-US" dirty="0"/>
          </a:p>
          <a:p>
            <a:r>
              <a:rPr lang="en-US" sz="1200" b="0" i="0" kern="1200" dirty="0">
                <a:solidFill>
                  <a:schemeClr val="tx1"/>
                </a:solidFill>
                <a:effectLst/>
                <a:latin typeface="+mn-lt"/>
                <a:ea typeface="+mn-ea"/>
                <a:cs typeface="+mn-cs"/>
              </a:rPr>
              <a:t>A total of 99 patients with borderline personality disorder (EIPS), including 51 with comorbid substance use disorder (SUD), completed 10 sessions of GPM.</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r>
              <a:rPr lang="en-US" sz="1200" b="0" i="0" kern="1200" dirty="0">
                <a:solidFill>
                  <a:schemeClr val="tx1"/>
                </a:solidFill>
                <a:effectLst/>
                <a:latin typeface="+mn-lt"/>
                <a:ea typeface="+mn-ea"/>
                <a:cs typeface="+mn-cs"/>
              </a:rPr>
              <a:t> No significant difference was found between the groups in terms of reduction in EIPS symptoms. The authors concluded that GPM appears to be effective for patients with EIPS and comorbid SUD.</a:t>
            </a:r>
          </a:p>
          <a:p>
            <a:endParaRPr lang="en-US" dirty="0"/>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There were a number of limitations for this study. We</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do not have any long-term outcome measures to prove</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that the effect of the treatment stays the same for both</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groups. These are secondary analysis, so we have fewer</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details on the evaluation of co-morbid SUD, such as severity</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of SUD. The number of patients for each group</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was limited. Furthermore, between substance use disorder</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analyses were not carried out due to the limited</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number of patients. Our outcome measures were </a:t>
            </a:r>
            <a:r>
              <a:rPr lang="en-US" sz="1200" b="0" i="0" u="none" strike="noStrike" kern="1200" dirty="0" err="1">
                <a:solidFill>
                  <a:schemeClr val="tx1"/>
                </a:solidFill>
                <a:effectLst/>
                <a:latin typeface="+mn-lt"/>
                <a:ea typeface="+mn-ea"/>
                <a:cs typeface="+mn-cs"/>
              </a:rPr>
              <a:t>selfreported</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which is subject to responder bias. Although</a:t>
            </a:r>
            <a:r>
              <a:rPr lang="sv-SE"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the drop-out rate was moderate in our patient groups, it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has to be considered as a possible limitation.</a:t>
            </a:r>
            <a:endParaRPr lang="sv-SE"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285966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SUSANNA </a:t>
            </a:r>
          </a:p>
          <a:p>
            <a:endParaRPr lang="en-US" dirty="0"/>
          </a:p>
          <a:p>
            <a:r>
              <a:rPr lang="en-US" sz="1200" b="0" i="0" kern="1200" dirty="0">
                <a:solidFill>
                  <a:schemeClr val="tx1"/>
                </a:solidFill>
                <a:effectLst/>
                <a:latin typeface="+mn-lt"/>
                <a:ea typeface="+mn-ea"/>
                <a:cs typeface="+mn-cs"/>
              </a:rPr>
              <a:t>This is our GPM team, which was established in 2023. The team consists of two specialist psychiatric nurses—one with Step 1 training in CBT and one currently undergoing Step 1 training in psychodynamic therapy (PDT)—one social worker, two psychologists, and one senior consultant psychiatrist.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team members have completed basic training in GPM and some of us </a:t>
            </a:r>
            <a:r>
              <a:rPr lang="en-US" sz="1200" b="0" i="0" u="none" strike="noStrike" kern="1200" dirty="0">
                <a:solidFill>
                  <a:schemeClr val="tx1"/>
                </a:solidFill>
                <a:effectLst/>
                <a:latin typeface="+mn-lt"/>
                <a:ea typeface="+mn-ea"/>
                <a:cs typeface="+mn-cs"/>
              </a:rPr>
              <a:t>completed ab basic course in MBT at the </a:t>
            </a:r>
            <a:r>
              <a:rPr lang="en-US" sz="1200" b="0" i="0" kern="1200" dirty="0">
                <a:solidFill>
                  <a:schemeClr val="tx1"/>
                </a:solidFill>
                <a:effectLst/>
                <a:latin typeface="+mn-lt"/>
                <a:ea typeface="+mn-ea"/>
                <a:cs typeface="+mn-cs"/>
              </a:rPr>
              <a:t>Anna Freud Centre</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team meets for one hour each week to review current patients. Meetings typically begin with discussions of acute crises, followed by updates on patients’ overall progress.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a patient has relapsed and is unable to stabilize with outpatient interventions alone, collaboration with social services may be initiated to provide more intensive treatment, such as residential care.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Approximately every six weeks, the team receives external clinical supervision.</a:t>
            </a:r>
          </a:p>
          <a:p>
            <a:endParaRPr lang="en-US" dirty="0"/>
          </a:p>
        </p:txBody>
      </p:sp>
      <p:sp>
        <p:nvSpPr>
          <p:cNvPr id="4" name="Slide Number Placeholder 3"/>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342102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SUSANNA</a:t>
            </a:r>
          </a:p>
          <a:p>
            <a:endParaRPr lang="sv-SE" dirty="0"/>
          </a:p>
          <a:p>
            <a:r>
              <a:rPr lang="en-US" sz="1200" b="0" i="0" kern="1200" dirty="0">
                <a:solidFill>
                  <a:schemeClr val="tx1"/>
                </a:solidFill>
                <a:effectLst/>
                <a:latin typeface="+mn-lt"/>
                <a:ea typeface="+mn-ea"/>
                <a:cs typeface="+mn-cs"/>
              </a:rPr>
              <a:t>This outlines our general treatment process. Patients considered for the GPM team are required to have a diagnosis of borderline personality disorder (EIPS). If the diagnosis has not been previously established, a diagnostic assessment is conducted.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Following this, patients participate in an introductory phase, where they receive psychoeducation about the diagnosis and an overview of GPM.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Patients then engage in individual treatment in parallel with group-based GPM. The group intervention is time-limited to a maximum of 18 months.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intervention is continuously evaluated using both self-report measures and regular case discussions within the GPM team.</a:t>
            </a:r>
          </a:p>
          <a:p>
            <a:r>
              <a:rPr lang="en-US" sz="1200" b="0" i="0" kern="1200" dirty="0">
                <a:solidFill>
                  <a:schemeClr val="tx1"/>
                </a:solidFill>
                <a:effectLst/>
                <a:latin typeface="+mn-lt"/>
                <a:ea typeface="+mn-ea"/>
                <a:cs typeface="+mn-cs"/>
              </a:rPr>
              <a:t>Upon completion of treatment, patients are either discharged or, if further intervention is required, referred to other specialized treatments, such as Dialectical Behavior Therapy (DBT) or Mentalization-Based Therapy (MBT).</a:t>
            </a:r>
          </a:p>
          <a:p>
            <a:endParaRPr lang="sv-SE" dirty="0"/>
          </a:p>
          <a:p>
            <a:endParaRPr lang="sv-SE" dirty="0"/>
          </a:p>
        </p:txBody>
      </p:sp>
      <p:sp>
        <p:nvSpPr>
          <p:cNvPr id="4" name="Platshållare för bildnummer 3"/>
          <p:cNvSpPr>
            <a:spLocks noGrp="1"/>
          </p:cNvSpPr>
          <p:nvPr>
            <p:ph type="sldNum" sz="quarter" idx="10"/>
          </p:nvPr>
        </p:nvSpPr>
        <p:spPr/>
        <p:txBody>
          <a:bodyPr/>
          <a:lstStyle/>
          <a:p>
            <a:fld id="{E3091AFD-B3A9-8D4D-8489-670FE36F90E6}" type="slidenum">
              <a:rPr lang="sv-SE" smtClean="0"/>
              <a:pPr/>
              <a:t>7</a:t>
            </a:fld>
            <a:endParaRPr lang="sv-SE"/>
          </a:p>
        </p:txBody>
      </p:sp>
    </p:spTree>
    <p:extLst>
      <p:ext uri="{BB962C8B-B14F-4D97-AF65-F5344CB8AC3E}">
        <p14:creationId xmlns:p14="http://schemas.microsoft.com/office/powerpoint/2010/main" val="298372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31EF3-2D84-19E3-0F9A-2251F5E2F38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6502E3-17AE-A29D-1668-4F947074856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A3E6D9D-FA43-9A9C-B7A4-ED61477A09C5}"/>
              </a:ext>
            </a:extLst>
          </p:cNvPr>
          <p:cNvSpPr>
            <a:spLocks noGrp="1"/>
          </p:cNvSpPr>
          <p:nvPr>
            <p:ph type="body" idx="1"/>
          </p:nvPr>
        </p:nvSpPr>
        <p:spPr/>
        <p:txBody>
          <a:bodyPr>
            <a:normAutofit lnSpcReduction="10000"/>
          </a:bodyPr>
          <a:lstStyle/>
          <a:p>
            <a:r>
              <a:rPr lang="sv-SE" dirty="0" err="1"/>
              <a:t>KLARAn</a:t>
            </a:r>
            <a:r>
              <a:rPr lang="sv-SE" dirty="0"/>
              <a:t>(tid utredning + psykiatriker) </a:t>
            </a:r>
          </a:p>
          <a:p>
            <a:endParaRPr lang="sv-SE" dirty="0"/>
          </a:p>
          <a:p>
            <a:r>
              <a:rPr lang="en-US" sz="1200" b="0" i="0" kern="1200" dirty="0">
                <a:solidFill>
                  <a:schemeClr val="tx1"/>
                </a:solidFill>
                <a:effectLst/>
                <a:latin typeface="+mn-lt"/>
                <a:ea typeface="+mn-ea"/>
                <a:cs typeface="+mn-cs"/>
              </a:rPr>
              <a:t>We aim for patients to have maintained abstinence from alcohol and drugs for at least a short period, ideally one </a:t>
            </a:r>
            <a:r>
              <a:rPr lang="en-US" sz="1200" b="0" i="0" kern="1200" dirty="0" err="1">
                <a:solidFill>
                  <a:schemeClr val="tx1"/>
                </a:solidFill>
                <a:effectLst/>
                <a:latin typeface="+mn-lt"/>
                <a:ea typeface="+mn-ea"/>
                <a:cs typeface="+mn-cs"/>
              </a:rPr>
              <a:t>motnh</a:t>
            </a:r>
            <a:r>
              <a:rPr lang="en-US" sz="1200" b="0" i="0" kern="1200" dirty="0">
                <a:solidFill>
                  <a:schemeClr val="tx1"/>
                </a:solidFill>
                <a:effectLst/>
                <a:latin typeface="+mn-lt"/>
                <a:ea typeface="+mn-ea"/>
                <a:cs typeface="+mn-cs"/>
              </a:rPr>
              <a:t>, prior to the initiation of the assessment. However, we strive to remain flexible and may conduct assessments while patients are in residential treatment. In some cases, patients are admitted to an addiction treatment unit to facilitate the assessment process.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assessment begins with a so-called joint evaluation, during which the patient and a significant other meet with both a physiatrist and a psychologist. This session focuses on obtaining a developmental history and an overview of the current clinical presentation.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generally aim to keep the assessment process relatively brief; however, differential diagnostic considerations are often present, particularly regarding conditions such as ADHD and PTSD, which also require evaluation.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cognitive assessment is frequently conducted, particularly when evaluating possible comorbid ADHD. This provides a valuable basis for identifying necessary adaptations during treatment, as well as for making recommendations regarding accommodations in educational and occupational settings.</a:t>
            </a:r>
          </a:p>
          <a:p>
            <a:endParaRPr lang="sv-SE" dirty="0"/>
          </a:p>
          <a:p>
            <a:endParaRPr lang="sv-SE" dirty="0"/>
          </a:p>
          <a:p>
            <a:endParaRPr lang="sv-SE" dirty="0"/>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34C965F1-1A9A-1BD2-DE03-67A3F151B384}"/>
              </a:ext>
            </a:extLst>
          </p:cNvPr>
          <p:cNvSpPr>
            <a:spLocks noGrp="1"/>
          </p:cNvSpPr>
          <p:nvPr>
            <p:ph type="sldNum" sz="quarter" idx="10"/>
          </p:nvPr>
        </p:nvSpPr>
        <p:spPr/>
        <p:txBody>
          <a:bodyPr/>
          <a:lstStyle/>
          <a:p>
            <a:fld id="{E3091AFD-B3A9-8D4D-8489-670FE36F90E6}" type="slidenum">
              <a:rPr lang="sv-SE" smtClean="0"/>
              <a:pPr/>
              <a:t>8</a:t>
            </a:fld>
            <a:endParaRPr lang="sv-SE"/>
          </a:p>
        </p:txBody>
      </p:sp>
    </p:spTree>
    <p:extLst>
      <p:ext uri="{BB962C8B-B14F-4D97-AF65-F5344CB8AC3E}">
        <p14:creationId xmlns:p14="http://schemas.microsoft.com/office/powerpoint/2010/main" val="10310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D93F-A30D-873D-1B54-BFECB92B54B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4D64BE1-F2B1-92F1-ED97-8EC1581864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C78A638-403F-BC2F-2369-11EF8DAE20D4}"/>
              </a:ext>
            </a:extLst>
          </p:cNvPr>
          <p:cNvSpPr>
            <a:spLocks noGrp="1"/>
          </p:cNvSpPr>
          <p:nvPr>
            <p:ph type="body" idx="1"/>
          </p:nvPr>
        </p:nvSpPr>
        <p:spPr/>
        <p:txBody>
          <a:bodyPr>
            <a:normAutofit/>
          </a:bodyPr>
          <a:lstStyle/>
          <a:p>
            <a:r>
              <a:rPr lang="sv-SE" dirty="0"/>
              <a:t>KLARA </a:t>
            </a:r>
          </a:p>
          <a:p>
            <a:endParaRPr lang="sv-SE" dirty="0"/>
          </a:p>
          <a:p>
            <a:r>
              <a:rPr lang="en-US" sz="1200" b="0" i="0" kern="1200" dirty="0">
                <a:solidFill>
                  <a:schemeClr val="tx1"/>
                </a:solidFill>
                <a:effectLst/>
                <a:latin typeface="+mn-lt"/>
                <a:ea typeface="+mn-ea"/>
                <a:cs typeface="+mn-cs"/>
              </a:rPr>
              <a:t>Following the establishment of a diagnosis, patients receive psychoeducation. This includes information about borderline personality disorder and the rationale and principles of GPM.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Particular emphasis is placed on understanding the relationship between interpersonal stress and maladaptive behaviors, including relapse. Relapses and episodes of intoxication are often preceded by relational crises, which is an important focus within the treatment framework.</a:t>
            </a:r>
          </a:p>
        </p:txBody>
      </p:sp>
      <p:sp>
        <p:nvSpPr>
          <p:cNvPr id="4" name="Platshållare för bildnummer 3">
            <a:extLst>
              <a:ext uri="{FF2B5EF4-FFF2-40B4-BE49-F238E27FC236}">
                <a16:creationId xmlns:a16="http://schemas.microsoft.com/office/drawing/2014/main" id="{722B7AC0-92E8-F0EA-0475-112D21CD0CBB}"/>
              </a:ext>
            </a:extLst>
          </p:cNvPr>
          <p:cNvSpPr>
            <a:spLocks noGrp="1"/>
          </p:cNvSpPr>
          <p:nvPr>
            <p:ph type="sldNum" sz="quarter" idx="10"/>
          </p:nvPr>
        </p:nvSpPr>
        <p:spPr/>
        <p:txBody>
          <a:bodyPr/>
          <a:lstStyle/>
          <a:p>
            <a:fld id="{E3091AFD-B3A9-8D4D-8489-670FE36F90E6}" type="slidenum">
              <a:rPr lang="sv-SE" smtClean="0"/>
              <a:pPr/>
              <a:t>9</a:t>
            </a:fld>
            <a:endParaRPr lang="sv-SE"/>
          </a:p>
        </p:txBody>
      </p:sp>
    </p:spTree>
    <p:extLst>
      <p:ext uri="{BB962C8B-B14F-4D97-AF65-F5344CB8AC3E}">
        <p14:creationId xmlns:p14="http://schemas.microsoft.com/office/powerpoint/2010/main" val="3735082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_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_hav">
    <p:bg>
      <p:bgPr>
        <a:solidFill>
          <a:schemeClr val="accent1"/>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bg2"/>
                </a:solidFill>
              </a:defRPr>
            </a:lvl1pPr>
          </a:lstStyle>
          <a:p>
            <a:r>
              <a:rPr lang="sv-SE" dirty="0"/>
              <a:t>Klicka här för att ändra rubrik</a:t>
            </a:r>
            <a:endParaRPr lang="en-US" dirty="0"/>
          </a:p>
        </p:txBody>
      </p:sp>
    </p:spTree>
    <p:extLst>
      <p:ext uri="{BB962C8B-B14F-4D97-AF65-F5344CB8AC3E}">
        <p14:creationId xmlns:p14="http://schemas.microsoft.com/office/powerpoint/2010/main" val="2668696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yta_vi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om yta utan platshållare_vi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0" name="Bildobjekt 9">
            <a:extLst>
              <a:ext uri="{FF2B5EF4-FFF2-40B4-BE49-F238E27FC236}">
                <a16:creationId xmlns:a16="http://schemas.microsoft.com/office/drawing/2014/main" id="{5268180F-B84D-0F44-B4B5-93A7D7845BEC}"/>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utbild_hav">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lutbild_grädde">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utbild_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en-GB"/>
              <a:t>Click to edit Master title style</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2026-04-23</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70961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2800">
                <a:solidFill>
                  <a:schemeClr val="tx2"/>
                </a:solidFill>
              </a:defRPr>
            </a:lvl1pPr>
            <a:lvl2pPr>
              <a:lnSpc>
                <a:spcPct val="110000"/>
              </a:lnSpc>
              <a:spcBef>
                <a:spcPts val="800"/>
              </a:spcBef>
              <a:buClr>
                <a:schemeClr val="tx2"/>
              </a:buClr>
              <a:defRPr sz="2400">
                <a:solidFill>
                  <a:schemeClr val="tx2"/>
                </a:solidFill>
              </a:defRPr>
            </a:lvl2pPr>
            <a:lvl3pPr>
              <a:lnSpc>
                <a:spcPct val="110000"/>
              </a:lnSpc>
              <a:spcBef>
                <a:spcPts val="800"/>
              </a:spcBef>
              <a:buClr>
                <a:schemeClr val="tx2"/>
              </a:buClr>
              <a:defRPr sz="20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2800">
                <a:solidFill>
                  <a:schemeClr val="tx1"/>
                </a:solidFill>
              </a:defRPr>
            </a:lvl1pPr>
            <a:lvl2pPr>
              <a:lnSpc>
                <a:spcPct val="110000"/>
              </a:lnSpc>
              <a:spcBef>
                <a:spcPts val="800"/>
              </a:spcBef>
              <a:buClr>
                <a:schemeClr val="tx1"/>
              </a:buClr>
              <a:defRPr sz="2400">
                <a:solidFill>
                  <a:schemeClr val="tx1"/>
                </a:solidFill>
              </a:defRPr>
            </a:lvl2pPr>
            <a:lvl3pPr>
              <a:lnSpc>
                <a:spcPct val="110000"/>
              </a:lnSpc>
              <a:spcBef>
                <a:spcPts val="800"/>
              </a:spcBef>
              <a:buClr>
                <a:schemeClr val="tx1"/>
              </a:buClr>
              <a:defRPr sz="20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hav">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3"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pic>
        <p:nvPicPr>
          <p:cNvPr id="11" name="Bildobjekt 10">
            <a:extLst>
              <a:ext uri="{FF2B5EF4-FFF2-40B4-BE49-F238E27FC236}">
                <a16:creationId xmlns:a16="http://schemas.microsoft.com/office/drawing/2014/main" id="{8D341EC8-D59E-2394-5413-AB70A2CA75C4}"/>
              </a:ext>
            </a:extLst>
          </p:cNvPr>
          <p:cNvPicPr>
            <a:picLocks noGrp="1" noRot="1" noChangeAspect="1" noMove="1" noResize="1" noEditPoints="1" noAdjustHandles="1" noChangeArrowheads="1" noChangeShapeType="1" noCrop="1"/>
          </p:cNvPicPr>
          <p:nvPr userDrawn="1"/>
        </p:nvPicPr>
        <p:blipFill>
          <a:blip r:embed="rId34"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8" r:id="rId17"/>
    <p:sldLayoutId id="2147483690" r:id="rId18"/>
    <p:sldLayoutId id="2147483691" r:id="rId19"/>
    <p:sldLayoutId id="2147483665" r:id="rId20"/>
    <p:sldLayoutId id="2147483681" r:id="rId21"/>
    <p:sldLayoutId id="2147483680" r:id="rId22"/>
    <p:sldLayoutId id="2147483667" r:id="rId23"/>
    <p:sldLayoutId id="2147483670" r:id="rId24"/>
    <p:sldLayoutId id="2147483683" r:id="rId25"/>
    <p:sldLayoutId id="2147483684" r:id="rId26"/>
    <p:sldLayoutId id="2147483694" r:id="rId27"/>
    <p:sldLayoutId id="2147483695" r:id="rId28"/>
    <p:sldLayoutId id="2147483696" r:id="rId29"/>
    <p:sldLayoutId id="2147483697" r:id="rId30"/>
    <p:sldLayoutId id="2147483699" r:id="rId31"/>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mailto:isabel.jadback@skane.se"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mailto:klara.schultz@skane.se" TargetMode="External"/><Relationship Id="rId5" Type="http://schemas.openxmlformats.org/officeDocument/2006/relationships/hyperlink" Target="mailto:susanna.krus@skane.se" TargetMode="Externa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hyperlink" Target="https://www.sbu.se/37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18.sv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sv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diagramColors" Target="../diagrams/colors3.xml"/><Relationship Id="rId11" Type="http://schemas.openxmlformats.org/officeDocument/2006/relationships/image" Target="../media/image25.png"/><Relationship Id="rId5" Type="http://schemas.openxmlformats.org/officeDocument/2006/relationships/diagramQuickStyle" Target="../diagrams/quickStyle3.xml"/><Relationship Id="rId10" Type="http://schemas.openxmlformats.org/officeDocument/2006/relationships/image" Target="../media/image24.svg"/><Relationship Id="rId4" Type="http://schemas.openxmlformats.org/officeDocument/2006/relationships/diagramLayout" Target="../diagrams/layout3.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190006" y="5169065"/>
            <a:ext cx="10185070" cy="792348"/>
          </a:xfrm>
        </p:spPr>
        <p:txBody>
          <a:bodyPr/>
          <a:lstStyle/>
          <a:p>
            <a:pPr algn="l">
              <a:lnSpc>
                <a:spcPct val="100000"/>
              </a:lnSpc>
            </a:pPr>
            <a:r>
              <a:rPr lang="sv-SE" sz="1600" dirty="0"/>
              <a:t>Susanna Krus - Specialist </a:t>
            </a:r>
            <a:r>
              <a:rPr lang="sv-SE" sz="1600" dirty="0" err="1"/>
              <a:t>Nurse</a:t>
            </a:r>
            <a:endParaRPr lang="sv-SE" sz="1600" dirty="0"/>
          </a:p>
          <a:p>
            <a:pPr algn="l">
              <a:lnSpc>
                <a:spcPct val="100000"/>
              </a:lnSpc>
            </a:pPr>
            <a:r>
              <a:rPr lang="sv-SE" sz="1600" dirty="0"/>
              <a:t>Klara Schultz - </a:t>
            </a:r>
            <a:r>
              <a:rPr lang="sv-SE" sz="1600" dirty="0" err="1"/>
              <a:t>Psychologist</a:t>
            </a:r>
            <a:endParaRPr lang="sv-SE" sz="1600" dirty="0"/>
          </a:p>
          <a:p>
            <a:pPr algn="l">
              <a:lnSpc>
                <a:spcPct val="100000"/>
              </a:lnSpc>
            </a:pPr>
            <a:r>
              <a:rPr lang="sv-SE" sz="1600" dirty="0"/>
              <a:t>Isabel Jadbäck - Specialist </a:t>
            </a:r>
            <a:r>
              <a:rPr lang="sv-SE" sz="1600" dirty="0" err="1"/>
              <a:t>Psychologist</a:t>
            </a:r>
            <a:endParaRPr lang="sv-SE" sz="1600" dirty="0"/>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5" name="Rectangle 1">
            <a:extLst>
              <a:ext uri="{FF2B5EF4-FFF2-40B4-BE49-F238E27FC236}">
                <a16:creationId xmlns:a16="http://schemas.microsoft.com/office/drawing/2014/main" id="{314F6CFB-EB45-48E7-2733-FFA5682063AD}"/>
              </a:ext>
            </a:extLst>
          </p:cNvPr>
          <p:cNvSpPr>
            <a:spLocks noGrp="1" noChangeArrowheads="1"/>
          </p:cNvSpPr>
          <p:nvPr>
            <p:ph type="ctrTitle"/>
          </p:nvPr>
        </p:nvSpPr>
        <p:spPr bwMode="auto">
          <a:xfrm>
            <a:off x="2771738" y="2208414"/>
            <a:ext cx="58576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l">
              <a:lnSpc>
                <a:spcPct val="100000"/>
              </a:lnSpc>
              <a:spcBef>
                <a:spcPts val="0"/>
              </a:spcBef>
              <a:defRPr/>
            </a:pPr>
            <a:r>
              <a:rPr lang="en-US" sz="3200" dirty="0">
                <a:solidFill>
                  <a:schemeClr val="tx1"/>
                </a:solidFill>
              </a:rPr>
              <a:t>Implementing at a SUD clinic</a:t>
            </a:r>
          </a:p>
        </p:txBody>
      </p:sp>
    </p:spTree>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CAAA-4E42-6118-FBAB-C7A11591E44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C48DBCF-F472-1755-B52C-D821A9955A94}"/>
              </a:ext>
            </a:extLst>
          </p:cNvPr>
          <p:cNvSpPr>
            <a:spLocks noGrp="1"/>
          </p:cNvSpPr>
          <p:nvPr>
            <p:ph type="title"/>
          </p:nvPr>
        </p:nvSpPr>
        <p:spPr>
          <a:xfrm>
            <a:off x="609600" y="580490"/>
            <a:ext cx="10972800" cy="514663"/>
          </a:xfrm>
        </p:spPr>
        <p:txBody>
          <a:bodyPr>
            <a:noAutofit/>
          </a:bodyPr>
          <a:lstStyle/>
          <a:p>
            <a:r>
              <a:rPr lang="sv-SE" dirty="0" err="1"/>
              <a:t>Treatment</a:t>
            </a:r>
            <a:r>
              <a:rPr lang="sv-SE" dirty="0"/>
              <a:t> Process</a:t>
            </a:r>
          </a:p>
        </p:txBody>
      </p:sp>
      <p:graphicFrame>
        <p:nvGraphicFramePr>
          <p:cNvPr id="8" name="Platshållare för innehåll 7">
            <a:extLst>
              <a:ext uri="{FF2B5EF4-FFF2-40B4-BE49-F238E27FC236}">
                <a16:creationId xmlns:a16="http://schemas.microsoft.com/office/drawing/2014/main" id="{B9EE450D-B2D6-DBA3-38DF-9F5D112EB43E}"/>
              </a:ext>
            </a:extLst>
          </p:cNvPr>
          <p:cNvGraphicFramePr>
            <a:graphicFrameLocks noGrp="1"/>
          </p:cNvGraphicFramePr>
          <p:nvPr>
            <p:ph idx="1"/>
            <p:extLst>
              <p:ext uri="{D42A27DB-BD31-4B8C-83A1-F6EECF244321}">
                <p14:modId xmlns:p14="http://schemas.microsoft.com/office/powerpoint/2010/main" val="726192326"/>
              </p:ext>
            </p:extLst>
          </p:nvPr>
        </p:nvGraphicFramePr>
        <p:xfrm>
          <a:off x="235527" y="1562581"/>
          <a:ext cx="10492871" cy="497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69AF66E-35B1-7212-43A2-9F7B563A844C}"/>
              </a:ext>
            </a:extLst>
          </p:cNvPr>
          <p:cNvSpPr txBox="1"/>
          <p:nvPr/>
        </p:nvSpPr>
        <p:spPr>
          <a:xfrm>
            <a:off x="419594" y="2579467"/>
            <a:ext cx="5676406" cy="4247317"/>
          </a:xfrm>
          <a:prstGeom prst="rect">
            <a:avLst/>
          </a:prstGeom>
          <a:noFill/>
        </p:spPr>
        <p:txBody>
          <a:bodyPr wrap="square" rtlCol="0">
            <a:spAutoFit/>
          </a:bodyPr>
          <a:lstStyle/>
          <a:p>
            <a:pPr marL="285750" lvl="0" indent="-285750">
              <a:buFont typeface="Arial" panose="020B0604020202020204" pitchFamily="34" charset="0"/>
              <a:buChar char="•"/>
            </a:pPr>
            <a:r>
              <a:rPr lang="sv-SE" dirty="0" err="1"/>
              <a:t>Goal</a:t>
            </a:r>
            <a:br>
              <a:rPr lang="sv-SE" dirty="0"/>
            </a:br>
            <a:br>
              <a:rPr lang="sv-SE" dirty="0"/>
            </a:br>
            <a:endParaRPr lang="sv-SE" dirty="0"/>
          </a:p>
          <a:p>
            <a:pPr marL="285750" lvl="0" indent="-285750">
              <a:buFont typeface="Arial" panose="020B0604020202020204" pitchFamily="34" charset="0"/>
              <a:buChar char="•"/>
            </a:pPr>
            <a:r>
              <a:rPr lang="sv-SE" dirty="0" err="1"/>
              <a:t>Crisis</a:t>
            </a:r>
            <a:r>
              <a:rPr lang="sv-SE" dirty="0"/>
              <a:t> plan</a:t>
            </a:r>
            <a:br>
              <a:rPr lang="sv-SE" dirty="0"/>
            </a:br>
            <a:br>
              <a:rPr lang="sv-SE" dirty="0"/>
            </a:br>
            <a:endParaRPr lang="sv-SE" dirty="0"/>
          </a:p>
          <a:p>
            <a:pPr marL="285750" lvl="0" indent="-285750">
              <a:buFont typeface="Arial" panose="020B0604020202020204" pitchFamily="34" charset="0"/>
              <a:buChar char="•"/>
            </a:pPr>
            <a:r>
              <a:rPr lang="sv-SE" dirty="0" err="1"/>
              <a:t>Individual</a:t>
            </a:r>
            <a:r>
              <a:rPr lang="sv-SE" dirty="0"/>
              <a:t> Placement and Support (IPS)</a:t>
            </a:r>
            <a:br>
              <a:rPr lang="sv-SE" dirty="0"/>
            </a:br>
            <a:br>
              <a:rPr lang="sv-SE" dirty="0"/>
            </a:br>
            <a:endParaRPr lang="sv-SE" dirty="0"/>
          </a:p>
          <a:p>
            <a:pPr marL="285750" lvl="0" indent="-285750">
              <a:buFont typeface="Arial" panose="020B0604020202020204" pitchFamily="34" charset="0"/>
              <a:buChar char="•"/>
            </a:pPr>
            <a:r>
              <a:rPr lang="sv-SE" dirty="0" err="1"/>
              <a:t>Brief</a:t>
            </a:r>
            <a:r>
              <a:rPr lang="sv-SE" dirty="0"/>
              <a:t> </a:t>
            </a:r>
            <a:r>
              <a:rPr lang="sv-SE" dirty="0" err="1"/>
              <a:t>admission</a:t>
            </a:r>
            <a:br>
              <a:rPr lang="sv-SE" dirty="0"/>
            </a:br>
            <a:br>
              <a:rPr lang="sv-SE" dirty="0"/>
            </a:br>
            <a:endParaRPr lang="sv-SE" dirty="0"/>
          </a:p>
          <a:p>
            <a:pPr marL="285750" lvl="0" indent="-285750">
              <a:buFont typeface="Arial" panose="020B0604020202020204" pitchFamily="34" charset="0"/>
              <a:buChar char="•"/>
            </a:pPr>
            <a:r>
              <a:rPr lang="sv-SE" dirty="0" err="1"/>
              <a:t>Treatment</a:t>
            </a:r>
            <a:r>
              <a:rPr lang="sv-SE" dirty="0"/>
              <a:t> </a:t>
            </a:r>
            <a:r>
              <a:rPr lang="sv-SE" dirty="0" err="1"/>
              <a:t>of</a:t>
            </a:r>
            <a:r>
              <a:rPr lang="sv-SE" dirty="0"/>
              <a:t> </a:t>
            </a:r>
            <a:r>
              <a:rPr lang="sv-SE" dirty="0" err="1"/>
              <a:t>comorbid</a:t>
            </a:r>
            <a:r>
              <a:rPr lang="sv-SE" dirty="0"/>
              <a:t> </a:t>
            </a:r>
            <a:r>
              <a:rPr lang="sv-SE" dirty="0" err="1"/>
              <a:t>conditions</a:t>
            </a:r>
            <a:r>
              <a:rPr lang="sv-SE" dirty="0"/>
              <a:t> (PTSD)</a:t>
            </a:r>
            <a:br>
              <a:rPr lang="sv-SE" dirty="0"/>
            </a:br>
            <a:br>
              <a:rPr lang="sv-SE" dirty="0"/>
            </a:br>
            <a:endParaRPr lang="sv-SE" dirty="0"/>
          </a:p>
        </p:txBody>
      </p:sp>
    </p:spTree>
    <p:extLst>
      <p:ext uri="{BB962C8B-B14F-4D97-AF65-F5344CB8AC3E}">
        <p14:creationId xmlns:p14="http://schemas.microsoft.com/office/powerpoint/2010/main" val="3182344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D483B-2489-0FDA-91B5-CC13B70C6B1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AFEBFB-D6DA-AF43-D9F5-11AD476361C0}"/>
              </a:ext>
            </a:extLst>
          </p:cNvPr>
          <p:cNvSpPr>
            <a:spLocks noGrp="1"/>
          </p:cNvSpPr>
          <p:nvPr>
            <p:ph type="title"/>
          </p:nvPr>
        </p:nvSpPr>
        <p:spPr>
          <a:xfrm>
            <a:off x="609600" y="580490"/>
            <a:ext cx="10972800" cy="514663"/>
          </a:xfrm>
        </p:spPr>
        <p:txBody>
          <a:bodyPr>
            <a:noAutofit/>
          </a:bodyPr>
          <a:lstStyle/>
          <a:p>
            <a:r>
              <a:rPr lang="sv-SE" dirty="0" err="1"/>
              <a:t>Treatment</a:t>
            </a:r>
            <a:r>
              <a:rPr lang="sv-SE" dirty="0"/>
              <a:t> Process</a:t>
            </a:r>
          </a:p>
        </p:txBody>
      </p:sp>
      <p:graphicFrame>
        <p:nvGraphicFramePr>
          <p:cNvPr id="8" name="Platshållare för innehåll 7">
            <a:extLst>
              <a:ext uri="{FF2B5EF4-FFF2-40B4-BE49-F238E27FC236}">
                <a16:creationId xmlns:a16="http://schemas.microsoft.com/office/drawing/2014/main" id="{E1355C96-CEB6-C364-0514-370677219C44}"/>
              </a:ext>
            </a:extLst>
          </p:cNvPr>
          <p:cNvGraphicFramePr>
            <a:graphicFrameLocks noGrp="1"/>
          </p:cNvGraphicFramePr>
          <p:nvPr>
            <p:ph idx="1"/>
            <p:extLst>
              <p:ext uri="{D42A27DB-BD31-4B8C-83A1-F6EECF244321}">
                <p14:modId xmlns:p14="http://schemas.microsoft.com/office/powerpoint/2010/main" val="2656131377"/>
              </p:ext>
            </p:extLst>
          </p:nvPr>
        </p:nvGraphicFramePr>
        <p:xfrm>
          <a:off x="235527" y="1562581"/>
          <a:ext cx="10492871" cy="497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E2FD173-ACB1-7A27-CA0A-DC47AABCEA71}"/>
              </a:ext>
            </a:extLst>
          </p:cNvPr>
          <p:cNvSpPr txBox="1"/>
          <p:nvPr/>
        </p:nvSpPr>
        <p:spPr>
          <a:xfrm>
            <a:off x="430448" y="3114847"/>
            <a:ext cx="232756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Group rules</a:t>
            </a:r>
            <a:br>
              <a:rPr lang="en-US" dirty="0"/>
            </a:br>
            <a:endParaRPr lang="en-US" dirty="0"/>
          </a:p>
          <a:p>
            <a:endParaRPr lang="en-US" dirty="0"/>
          </a:p>
          <a:p>
            <a:pPr marL="285750" indent="-285750">
              <a:buFont typeface="Arial" panose="020B0604020202020204" pitchFamily="34" charset="0"/>
              <a:buChar char="•"/>
            </a:pPr>
            <a:r>
              <a:rPr lang="en-US" dirty="0"/>
              <a:t>Composition</a:t>
            </a:r>
            <a:br>
              <a:rPr lang="en-US" dirty="0"/>
            </a:br>
            <a:br>
              <a:rPr lang="en-US" dirty="0"/>
            </a:br>
            <a:endParaRPr lang="en-US" dirty="0"/>
          </a:p>
          <a:p>
            <a:pPr marL="285750" indent="-285750">
              <a:buFont typeface="Arial" panose="020B0604020202020204" pitchFamily="34" charset="0"/>
              <a:buChar char="•"/>
            </a:pPr>
            <a:r>
              <a:rPr lang="en-US" dirty="0"/>
              <a:t>Theme</a:t>
            </a:r>
            <a:br>
              <a:rPr lang="en-US" dirty="0"/>
            </a:br>
            <a:br>
              <a:rPr lang="en-US" dirty="0"/>
            </a:br>
            <a:endParaRPr lang="en-US" dirty="0"/>
          </a:p>
        </p:txBody>
      </p:sp>
    </p:spTree>
    <p:extLst>
      <p:ext uri="{BB962C8B-B14F-4D97-AF65-F5344CB8AC3E}">
        <p14:creationId xmlns:p14="http://schemas.microsoft.com/office/powerpoint/2010/main" val="2107134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E497-0B8E-E015-D636-4F25A9567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DDA59-372B-A3C3-ED86-6A952BF38364}"/>
              </a:ext>
            </a:extLst>
          </p:cNvPr>
          <p:cNvSpPr>
            <a:spLocks noGrp="1"/>
          </p:cNvSpPr>
          <p:nvPr>
            <p:ph type="title"/>
          </p:nvPr>
        </p:nvSpPr>
        <p:spPr>
          <a:xfrm>
            <a:off x="609600" y="360000"/>
            <a:ext cx="10972800" cy="745786"/>
          </a:xfrm>
        </p:spPr>
        <p:txBody>
          <a:bodyPr anchor="t">
            <a:normAutofit/>
          </a:bodyPr>
          <a:lstStyle/>
          <a:p>
            <a:r>
              <a:rPr lang="en-US" dirty="0">
                <a:solidFill>
                  <a:schemeClr val="tx1"/>
                </a:solidFill>
              </a:rPr>
              <a:t>Results </a:t>
            </a:r>
          </a:p>
        </p:txBody>
      </p:sp>
      <p:sp>
        <p:nvSpPr>
          <p:cNvPr id="4" name="TextBox 3">
            <a:extLst>
              <a:ext uri="{FF2B5EF4-FFF2-40B4-BE49-F238E27FC236}">
                <a16:creationId xmlns:a16="http://schemas.microsoft.com/office/drawing/2014/main" id="{CED0BCBD-EE43-5114-1141-627A742098EB}"/>
              </a:ext>
            </a:extLst>
          </p:cNvPr>
          <p:cNvSpPr txBox="1"/>
          <p:nvPr/>
        </p:nvSpPr>
        <p:spPr>
          <a:xfrm>
            <a:off x="308758" y="1857890"/>
            <a:ext cx="5139047" cy="4247317"/>
          </a:xfrm>
          <a:prstGeom prst="rect">
            <a:avLst/>
          </a:prstGeom>
          <a:noFill/>
        </p:spPr>
        <p:txBody>
          <a:bodyPr wrap="square">
            <a:spAutoFit/>
          </a:bodyPr>
          <a:lstStyle/>
          <a:p>
            <a:pPr lvl="0" defTabSz="914400" eaLnBrk="0" fontAlgn="base" hangingPunct="0">
              <a:spcBef>
                <a:spcPct val="0"/>
              </a:spcBef>
              <a:spcAft>
                <a:spcPct val="0"/>
              </a:spcAft>
            </a:pPr>
            <a:r>
              <a:rPr lang="en-US" b="0" i="0" u="none" strike="noStrike" dirty="0">
                <a:solidFill>
                  <a:srgbClr val="000000"/>
                </a:solidFill>
                <a:effectLst/>
              </a:rPr>
              <a:t>Change in BSL-23 scores from pre- to </a:t>
            </a:r>
            <a:r>
              <a:rPr lang="en-US" dirty="0">
                <a:solidFill>
                  <a:srgbClr val="000000"/>
                </a:solidFill>
              </a:rPr>
              <a:t>follow-up </a:t>
            </a:r>
            <a:r>
              <a:rPr lang="en-US" b="0" i="0" u="none" strike="noStrike" dirty="0">
                <a:solidFill>
                  <a:srgbClr val="000000"/>
                </a:solidFill>
                <a:effectLst/>
              </a:rPr>
              <a:t>(</a:t>
            </a:r>
            <a:r>
              <a:rPr lang="en-US" dirty="0">
                <a:solidFill>
                  <a:srgbClr val="000000"/>
                </a:solidFill>
              </a:rPr>
              <a:t>n =</a:t>
            </a:r>
            <a:r>
              <a:rPr lang="en-US" b="0" i="0" u="none" strike="noStrike" dirty="0">
                <a:solidFill>
                  <a:srgbClr val="000000"/>
                </a:solidFill>
                <a:effectLst/>
              </a:rPr>
              <a:t> 11)</a:t>
            </a:r>
            <a:br>
              <a:rPr lang="en-US" b="0" i="0" u="none" strike="noStrike" dirty="0">
                <a:solidFill>
                  <a:srgbClr val="000000"/>
                </a:solidFill>
                <a:effectLst/>
              </a:rPr>
            </a:br>
            <a:br>
              <a:rPr lang="en-US" b="0" i="0" u="none" strike="noStrike" dirty="0">
                <a:solidFill>
                  <a:srgbClr val="000000"/>
                </a:solidFill>
                <a:effectLst/>
              </a:rPr>
            </a:br>
            <a:endParaRPr lang="en-US" b="0" i="0" u="none" strike="noStrike" dirty="0">
              <a:solidFill>
                <a:srgbClr val="000000"/>
              </a:solidFill>
              <a:effectLst/>
            </a:endParaRPr>
          </a:p>
          <a:p>
            <a:pPr defTabSz="914400" eaLnBrk="0" fontAlgn="base" hangingPunct="0">
              <a:spcBef>
                <a:spcPct val="0"/>
              </a:spcBef>
              <a:spcAft>
                <a:spcPct val="0"/>
              </a:spcAft>
            </a:pPr>
            <a:r>
              <a:rPr lang="en-US" dirty="0"/>
              <a:t>Mean duration of treatment at follow-up = 12 months.</a:t>
            </a:r>
          </a:p>
          <a:p>
            <a:pPr lvl="0" defTabSz="914400" eaLnBrk="0" fontAlgn="base" hangingPunct="0">
              <a:spcBef>
                <a:spcPct val="0"/>
              </a:spcBef>
              <a:spcAft>
                <a:spcPct val="0"/>
              </a:spcAft>
            </a:pPr>
            <a:endParaRPr lang="en-US" b="0" i="0" u="none" strike="noStrike" dirty="0">
              <a:solidFill>
                <a:srgbClr val="000000"/>
              </a:solidFill>
              <a:effectLst/>
            </a:endParaRPr>
          </a:p>
          <a:p>
            <a:pPr lvl="0" defTabSz="914400" eaLnBrk="0" fontAlgn="base" hangingPunct="0">
              <a:spcBef>
                <a:spcPct val="0"/>
              </a:spcBef>
              <a:spcAft>
                <a:spcPct val="0"/>
              </a:spcAft>
            </a:pPr>
            <a:endParaRPr lang="en-US" altLang="en-US" dirty="0">
              <a:solidFill>
                <a:srgbClr val="000000"/>
              </a:solidFill>
            </a:endParaRPr>
          </a:p>
          <a:p>
            <a:pPr lvl="0" defTabSz="914400" eaLnBrk="0" fontAlgn="base" hangingPunct="0">
              <a:spcBef>
                <a:spcPct val="0"/>
              </a:spcBef>
              <a:spcAft>
                <a:spcPct val="0"/>
              </a:spcAft>
            </a:pPr>
            <a:r>
              <a:rPr lang="en-US" altLang="en-US" dirty="0">
                <a:solidFill>
                  <a:srgbClr val="000000"/>
                </a:solidFill>
              </a:rPr>
              <a:t>Significant reduction in symptoms (</a:t>
            </a:r>
            <a:r>
              <a:rPr lang="en-US" altLang="en-US" i="1" dirty="0">
                <a:solidFill>
                  <a:srgbClr val="000000"/>
                </a:solidFill>
              </a:rPr>
              <a:t>p</a:t>
            </a:r>
            <a:r>
              <a:rPr lang="en-US" altLang="en-US" dirty="0">
                <a:solidFill>
                  <a:srgbClr val="000000"/>
                </a:solidFill>
              </a:rPr>
              <a:t> = .041)</a:t>
            </a:r>
          </a:p>
          <a:p>
            <a:pPr lvl="0" defTabSz="914400" eaLnBrk="0" fontAlgn="base" hangingPunct="0">
              <a:spcBef>
                <a:spcPct val="0"/>
              </a:spcBef>
              <a:spcAft>
                <a:spcPct val="0"/>
              </a:spcAft>
            </a:pPr>
            <a:r>
              <a:rPr lang="en-US" altLang="en-US" dirty="0">
                <a:solidFill>
                  <a:srgbClr val="000000"/>
                </a:solidFill>
              </a:rPr>
              <a:t>Medium-to-large effect size (</a:t>
            </a:r>
            <a:r>
              <a:rPr lang="en-US" altLang="en-US" i="1" dirty="0">
                <a:solidFill>
                  <a:srgbClr val="000000"/>
                </a:solidFill>
              </a:rPr>
              <a:t>d</a:t>
            </a:r>
            <a:r>
              <a:rPr lang="en-US" altLang="en-US" dirty="0">
                <a:solidFill>
                  <a:srgbClr val="000000"/>
                </a:solidFill>
              </a:rPr>
              <a:t> ≈ 0.71)</a:t>
            </a:r>
          </a:p>
          <a:p>
            <a:pPr lvl="0" defTabSz="914400" eaLnBrk="0" fontAlgn="base" hangingPunct="0">
              <a:spcBef>
                <a:spcPct val="0"/>
              </a:spcBef>
              <a:spcAft>
                <a:spcPct val="0"/>
              </a:spcAft>
            </a:pPr>
            <a:endParaRPr lang="en-US" altLang="en-US" dirty="0">
              <a:solidFill>
                <a:srgbClr val="000000"/>
              </a:solidFill>
            </a:endParaRPr>
          </a:p>
          <a:p>
            <a:pPr lvl="0" defTabSz="914400" eaLnBrk="0" fontAlgn="base" hangingPunct="0">
              <a:spcBef>
                <a:spcPct val="0"/>
              </a:spcBef>
              <a:spcAft>
                <a:spcPct val="0"/>
              </a:spcAft>
            </a:pPr>
            <a:endParaRPr lang="en-US" altLang="en-US" dirty="0">
              <a:solidFill>
                <a:srgbClr val="000000"/>
              </a:solidFill>
            </a:endParaRPr>
          </a:p>
          <a:p>
            <a:pPr lvl="0" defTabSz="914400" eaLnBrk="0" fontAlgn="base" hangingPunct="0">
              <a:spcBef>
                <a:spcPct val="0"/>
              </a:spcBef>
              <a:spcAft>
                <a:spcPct val="0"/>
              </a:spcAft>
            </a:pPr>
            <a:r>
              <a:rPr lang="en-US" altLang="en-US" dirty="0">
                <a:solidFill>
                  <a:srgbClr val="000000"/>
                </a:solidFill>
              </a:rPr>
              <a:t>Most participants improve but have significant symptoms at follow up</a:t>
            </a:r>
            <a:endParaRPr lang="en-US" dirty="0">
              <a:solidFill>
                <a:srgbClr val="000000"/>
              </a:solidFill>
            </a:endParaRPr>
          </a:p>
          <a:p>
            <a:endParaRPr lang="en-US" dirty="0"/>
          </a:p>
        </p:txBody>
      </p:sp>
      <p:sp>
        <p:nvSpPr>
          <p:cNvPr id="6" name="Rectangle 1">
            <a:extLst>
              <a:ext uri="{FF2B5EF4-FFF2-40B4-BE49-F238E27FC236}">
                <a16:creationId xmlns:a16="http://schemas.microsoft.com/office/drawing/2014/main" id="{344F7118-348E-72F6-13CF-63DE056769A1}"/>
              </a:ext>
            </a:extLst>
          </p:cNvPr>
          <p:cNvSpPr>
            <a:spLocks noChangeArrowheads="1"/>
          </p:cNvSpPr>
          <p:nvPr/>
        </p:nvSpPr>
        <p:spPr bwMode="auto">
          <a:xfrm>
            <a:off x="308758" y="208352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endParaRPr>
          </a:p>
        </p:txBody>
      </p:sp>
      <p:pic>
        <p:nvPicPr>
          <p:cNvPr id="5" name="Picture 4">
            <a:extLst>
              <a:ext uri="{FF2B5EF4-FFF2-40B4-BE49-F238E27FC236}">
                <a16:creationId xmlns:a16="http://schemas.microsoft.com/office/drawing/2014/main" id="{EE036F51-25EA-9EB3-CA8C-4ADB2570B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115" y="856492"/>
            <a:ext cx="4971716" cy="4971716"/>
          </a:xfrm>
          <a:prstGeom prst="rect">
            <a:avLst/>
          </a:prstGeom>
        </p:spPr>
      </p:pic>
    </p:spTree>
    <p:extLst>
      <p:ext uri="{BB962C8B-B14F-4D97-AF65-F5344CB8AC3E}">
        <p14:creationId xmlns:p14="http://schemas.microsoft.com/office/powerpoint/2010/main" val="378355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2445E3-0785-9EA9-D5B4-EA83F81EA4F1}"/>
              </a:ext>
            </a:extLst>
          </p:cNvPr>
          <p:cNvSpPr>
            <a:spLocks noGrp="1"/>
          </p:cNvSpPr>
          <p:nvPr>
            <p:ph type="title"/>
          </p:nvPr>
        </p:nvSpPr>
        <p:spPr>
          <a:xfrm>
            <a:off x="454954" y="356999"/>
            <a:ext cx="5930605" cy="1016862"/>
          </a:xfrm>
          <a:noFill/>
        </p:spPr>
        <p:txBody>
          <a:bodyPr anchor="t">
            <a:noAutofit/>
          </a:bodyPr>
          <a:lstStyle/>
          <a:p>
            <a:pPr>
              <a:lnSpc>
                <a:spcPct val="100000"/>
              </a:lnSpc>
            </a:pPr>
            <a:r>
              <a:rPr lang="sv-SE" dirty="0" err="1">
                <a:solidFill>
                  <a:schemeClr val="bg1"/>
                </a:solidFill>
              </a:rPr>
              <a:t>Interview</a:t>
            </a:r>
            <a:r>
              <a:rPr lang="sv-SE" dirty="0">
                <a:solidFill>
                  <a:schemeClr val="bg1"/>
                </a:solidFill>
                <a:highlight>
                  <a:srgbClr val="FFFF00"/>
                </a:highlight>
              </a:rPr>
              <a:t> </a:t>
            </a:r>
            <a:br>
              <a:rPr lang="sv-SE" dirty="0">
                <a:solidFill>
                  <a:schemeClr val="bg1"/>
                </a:solidFill>
                <a:highlight>
                  <a:srgbClr val="FFFF00"/>
                </a:highlight>
              </a:rPr>
            </a:br>
            <a:br>
              <a:rPr lang="sv-SE" dirty="0">
                <a:solidFill>
                  <a:schemeClr val="bg1"/>
                </a:solidFill>
                <a:highlight>
                  <a:srgbClr val="FFFF00"/>
                </a:highlight>
              </a:rPr>
            </a:br>
            <a:endParaRPr lang="sv-SE" dirty="0">
              <a:solidFill>
                <a:schemeClr val="bg1"/>
              </a:solidFill>
              <a:highlight>
                <a:srgbClr val="FFFF00"/>
              </a:highlight>
            </a:endParaRPr>
          </a:p>
        </p:txBody>
      </p:sp>
      <p:sp>
        <p:nvSpPr>
          <p:cNvPr id="3" name="Platshållare för innehåll 2">
            <a:extLst>
              <a:ext uri="{FF2B5EF4-FFF2-40B4-BE49-F238E27FC236}">
                <a16:creationId xmlns:a16="http://schemas.microsoft.com/office/drawing/2014/main" id="{A213D470-98F8-8F67-B102-025B64B14D95}"/>
              </a:ext>
            </a:extLst>
          </p:cNvPr>
          <p:cNvSpPr>
            <a:spLocks noGrp="1"/>
          </p:cNvSpPr>
          <p:nvPr>
            <p:ph sz="half" idx="1"/>
          </p:nvPr>
        </p:nvSpPr>
        <p:spPr>
          <a:xfrm>
            <a:off x="235527" y="1503000"/>
            <a:ext cx="5555673" cy="4724061"/>
          </a:xfrm>
          <a:noFill/>
        </p:spPr>
        <p:txBody>
          <a:bodyPr>
            <a:normAutofit/>
          </a:bodyPr>
          <a:lstStyle/>
          <a:p>
            <a:pPr marL="0" indent="0">
              <a:lnSpc>
                <a:spcPct val="100000"/>
              </a:lnSpc>
              <a:buNone/>
            </a:pPr>
            <a:r>
              <a:rPr lang="en-US" altLang="en-US" sz="2000" b="1" dirty="0">
                <a:solidFill>
                  <a:srgbClr val="000000"/>
                </a:solidFill>
              </a:rPr>
              <a:t>What is GPM?</a:t>
            </a:r>
            <a:endParaRPr lang="sv-SE" sz="2000" b="1" dirty="0"/>
          </a:p>
        </p:txBody>
      </p:sp>
      <p:pic>
        <p:nvPicPr>
          <p:cNvPr id="6" name="Bildobjekt 5" descr="En bild som visar svart och vit, person, svart, siluett&#10;&#10;Automatiskt genererad beskrivning">
            <a:extLst>
              <a:ext uri="{FF2B5EF4-FFF2-40B4-BE49-F238E27FC236}">
                <a16:creationId xmlns:a16="http://schemas.microsoft.com/office/drawing/2014/main" id="{99A1187C-3285-B771-5EF9-4721045E6863}"/>
              </a:ext>
            </a:extLst>
          </p:cNvPr>
          <p:cNvPicPr>
            <a:picLocks noChangeAspect="1"/>
          </p:cNvPicPr>
          <p:nvPr/>
        </p:nvPicPr>
        <p:blipFill rotWithShape="1">
          <a:blip r:embed="rId3">
            <a:extLst>
              <a:ext uri="{28A0092B-C50C-407E-A947-70E740481C1C}">
                <a14:useLocalDpi xmlns:a14="http://schemas.microsoft.com/office/drawing/2010/main" val="0"/>
              </a:ext>
            </a:extLst>
          </a:blip>
          <a:srcRect l="14370" t="1" r="18608" b="20600"/>
          <a:stretch/>
        </p:blipFill>
        <p:spPr>
          <a:xfrm>
            <a:off x="6617371" y="1096721"/>
            <a:ext cx="4772873" cy="4054013"/>
          </a:xfrm>
          <a:prstGeom prst="rect">
            <a:avLst/>
          </a:prstGeom>
          <a:noFill/>
        </p:spPr>
      </p:pic>
      <p:sp>
        <p:nvSpPr>
          <p:cNvPr id="5" name="TextBox 4">
            <a:extLst>
              <a:ext uri="{FF2B5EF4-FFF2-40B4-BE49-F238E27FC236}">
                <a16:creationId xmlns:a16="http://schemas.microsoft.com/office/drawing/2014/main" id="{16C0E4B5-02D8-2163-FCB4-E1844BCD86AA}"/>
              </a:ext>
            </a:extLst>
          </p:cNvPr>
          <p:cNvSpPr txBox="1"/>
          <p:nvPr/>
        </p:nvSpPr>
        <p:spPr>
          <a:xfrm>
            <a:off x="471054" y="4584667"/>
            <a:ext cx="4869873" cy="923330"/>
          </a:xfrm>
          <a:prstGeom prst="rect">
            <a:avLst/>
          </a:prstGeom>
          <a:noFill/>
        </p:spPr>
        <p:txBody>
          <a:bodyPr wrap="square">
            <a:spAutoFit/>
          </a:bodyPr>
          <a:lstStyle/>
          <a:p>
            <a:br>
              <a:rPr lang="sv-SE" sz="1800" i="1" dirty="0">
                <a:solidFill>
                  <a:schemeClr val="bg1"/>
                </a:solidFill>
              </a:rPr>
            </a:br>
            <a:br>
              <a:rPr lang="sv-SE" sz="1800" i="1" dirty="0">
                <a:solidFill>
                  <a:schemeClr val="bg1"/>
                </a:solidFill>
              </a:rPr>
            </a:br>
            <a:endParaRPr lang="sv-SE" sz="1800" i="1" dirty="0">
              <a:solidFill>
                <a:schemeClr val="bg1"/>
              </a:solidFill>
            </a:endParaRPr>
          </a:p>
        </p:txBody>
      </p:sp>
      <p:sp>
        <p:nvSpPr>
          <p:cNvPr id="7" name="Rectangle 2">
            <a:extLst>
              <a:ext uri="{FF2B5EF4-FFF2-40B4-BE49-F238E27FC236}">
                <a16:creationId xmlns:a16="http://schemas.microsoft.com/office/drawing/2014/main" id="{DAFF3CA2-CD90-F648-F328-2CAC5EC2485F}"/>
              </a:ext>
            </a:extLst>
          </p:cNvPr>
          <p:cNvSpPr>
            <a:spLocks noChangeArrowheads="1"/>
          </p:cNvSpPr>
          <p:nvPr/>
        </p:nvSpPr>
        <p:spPr bwMode="auto">
          <a:xfrm>
            <a:off x="235527" y="1890121"/>
            <a:ext cx="4786746"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1" i="0" u="none" strike="noStrike" cap="none" normalizeH="0" baseline="0" dirty="0">
                <a:ln>
                  <a:noFill/>
                </a:ln>
                <a:solidFill>
                  <a:srgbClr val="000000"/>
                </a:solidFill>
                <a:effectLst/>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“GPM is for people with similar difficulties, and the idea is to help each other by sharing experiences.”</a:t>
            </a:r>
            <a:br>
              <a:rPr kumimoji="0" lang="en-US" altLang="en-US" sz="1800" b="0" i="0" u="none" strike="noStrike" cap="none" normalizeH="0" baseline="0" dirty="0">
                <a:ln>
                  <a:noFill/>
                </a:ln>
                <a:solidFill>
                  <a:srgbClr val="000000"/>
                </a:solidFill>
                <a:effectLst/>
              </a:rPr>
            </a:br>
            <a:br>
              <a:rPr kumimoji="0" lang="en-US" altLang="en-US" sz="1800" b="0" i="0" u="none" strike="noStrike" cap="none" normalizeH="0" baseline="0" dirty="0">
                <a:ln>
                  <a:noFill/>
                </a:ln>
                <a:solidFill>
                  <a:srgbClr val="000000"/>
                </a:solidFill>
                <a:effectLst/>
              </a:rPr>
            </a:br>
            <a:br>
              <a:rPr kumimoji="0" lang="en-US" altLang="en-US" sz="1800" b="0" i="0" u="none" strike="noStrike" cap="none" normalizeH="0" baseline="0" dirty="0">
                <a:ln>
                  <a:noFill/>
                </a:ln>
                <a:solidFill>
                  <a:srgbClr val="000000"/>
                </a:solidFill>
                <a:effectLst/>
              </a:rPr>
            </a:br>
            <a:endParaRPr kumimoji="0" lang="en-US" altLang="en-US" sz="1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“It’s hard to describe, but you should feel less alone. You get support from others with the same diagnosis and from facilitators.”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6392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ACA2-4FE5-E255-F440-0881C672BD7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09DED02-1274-6281-6BBB-CFCBFE9B4BBC}"/>
              </a:ext>
            </a:extLst>
          </p:cNvPr>
          <p:cNvSpPr>
            <a:spLocks noGrp="1"/>
          </p:cNvSpPr>
          <p:nvPr>
            <p:ph type="title"/>
          </p:nvPr>
        </p:nvSpPr>
        <p:spPr>
          <a:xfrm>
            <a:off x="454954" y="356999"/>
            <a:ext cx="5930605" cy="1016862"/>
          </a:xfrm>
          <a:noFill/>
        </p:spPr>
        <p:txBody>
          <a:bodyPr anchor="t">
            <a:noAutofit/>
          </a:bodyPr>
          <a:lstStyle/>
          <a:p>
            <a:pPr>
              <a:lnSpc>
                <a:spcPct val="100000"/>
              </a:lnSpc>
            </a:pPr>
            <a:r>
              <a:rPr lang="sv-SE" dirty="0" err="1">
                <a:solidFill>
                  <a:schemeClr val="bg1"/>
                </a:solidFill>
              </a:rPr>
              <a:t>Interview</a:t>
            </a:r>
            <a:r>
              <a:rPr lang="sv-SE" dirty="0">
                <a:solidFill>
                  <a:schemeClr val="bg1"/>
                </a:solidFill>
                <a:highlight>
                  <a:srgbClr val="FFFF00"/>
                </a:highlight>
              </a:rPr>
              <a:t> </a:t>
            </a:r>
            <a:br>
              <a:rPr lang="sv-SE" dirty="0">
                <a:solidFill>
                  <a:schemeClr val="bg1"/>
                </a:solidFill>
                <a:highlight>
                  <a:srgbClr val="FFFF00"/>
                </a:highlight>
              </a:rPr>
            </a:br>
            <a:br>
              <a:rPr lang="sv-SE" dirty="0">
                <a:solidFill>
                  <a:schemeClr val="bg1"/>
                </a:solidFill>
                <a:highlight>
                  <a:srgbClr val="FFFF00"/>
                </a:highlight>
              </a:rPr>
            </a:br>
            <a:endParaRPr lang="sv-SE" dirty="0">
              <a:solidFill>
                <a:schemeClr val="bg1"/>
              </a:solidFill>
              <a:highlight>
                <a:srgbClr val="FFFF00"/>
              </a:highlight>
            </a:endParaRPr>
          </a:p>
        </p:txBody>
      </p:sp>
      <p:sp>
        <p:nvSpPr>
          <p:cNvPr id="3" name="Platshållare för innehåll 2">
            <a:extLst>
              <a:ext uri="{FF2B5EF4-FFF2-40B4-BE49-F238E27FC236}">
                <a16:creationId xmlns:a16="http://schemas.microsoft.com/office/drawing/2014/main" id="{3A0E617D-0DED-B263-34A7-4356939BB347}"/>
              </a:ext>
            </a:extLst>
          </p:cNvPr>
          <p:cNvSpPr>
            <a:spLocks noGrp="1"/>
          </p:cNvSpPr>
          <p:nvPr>
            <p:ph sz="half" idx="1"/>
          </p:nvPr>
        </p:nvSpPr>
        <p:spPr>
          <a:xfrm>
            <a:off x="235527" y="1503000"/>
            <a:ext cx="5555673" cy="4724061"/>
          </a:xfrm>
          <a:noFill/>
        </p:spPr>
        <p:txBody>
          <a:bodyPr>
            <a:normAutofit/>
          </a:bodyPr>
          <a:lstStyle/>
          <a:p>
            <a:pPr marL="0" indent="0">
              <a:lnSpc>
                <a:spcPct val="100000"/>
              </a:lnSpc>
              <a:buNone/>
            </a:pPr>
            <a:r>
              <a:rPr lang="en-US" sz="2000" b="1" dirty="0">
                <a:solidFill>
                  <a:schemeClr val="bg1"/>
                </a:solidFill>
              </a:rPr>
              <a:t>What symptoms</a:t>
            </a:r>
            <a:r>
              <a:rPr lang="en-US" sz="2000" b="1" dirty="0">
                <a:solidFill>
                  <a:schemeClr val="accent3">
                    <a:lumMod val="40000"/>
                    <a:lumOff val="60000"/>
                  </a:schemeClr>
                </a:solidFill>
              </a:rPr>
              <a:t> </a:t>
            </a:r>
            <a:r>
              <a:rPr lang="en-US" sz="2000" b="1" dirty="0">
                <a:solidFill>
                  <a:schemeClr val="bg1"/>
                </a:solidFill>
              </a:rPr>
              <a:t>troubled</a:t>
            </a:r>
            <a:r>
              <a:rPr lang="en-US" sz="2000" b="1" dirty="0">
                <a:solidFill>
                  <a:schemeClr val="accent3">
                    <a:lumMod val="40000"/>
                    <a:lumOff val="60000"/>
                  </a:schemeClr>
                </a:solidFill>
              </a:rPr>
              <a:t> </a:t>
            </a:r>
            <a:r>
              <a:rPr lang="en-US" sz="2000" b="1" dirty="0">
                <a:solidFill>
                  <a:schemeClr val="bg1"/>
                </a:solidFill>
              </a:rPr>
              <a:t>you before starting treatment?</a:t>
            </a:r>
            <a:endParaRPr lang="sv-SE" sz="2000" b="1" dirty="0">
              <a:solidFill>
                <a:schemeClr val="bg1"/>
              </a:solidFill>
            </a:endParaRPr>
          </a:p>
        </p:txBody>
      </p:sp>
      <p:pic>
        <p:nvPicPr>
          <p:cNvPr id="6" name="Bildobjekt 5" descr="En bild som visar svart och vit, person, svart, siluett&#10;&#10;Automatiskt genererad beskrivning">
            <a:extLst>
              <a:ext uri="{FF2B5EF4-FFF2-40B4-BE49-F238E27FC236}">
                <a16:creationId xmlns:a16="http://schemas.microsoft.com/office/drawing/2014/main" id="{90953021-2115-7A98-A132-C167D8CAD221}"/>
              </a:ext>
            </a:extLst>
          </p:cNvPr>
          <p:cNvPicPr>
            <a:picLocks noChangeAspect="1"/>
          </p:cNvPicPr>
          <p:nvPr/>
        </p:nvPicPr>
        <p:blipFill rotWithShape="1">
          <a:blip r:embed="rId3">
            <a:extLst>
              <a:ext uri="{28A0092B-C50C-407E-A947-70E740481C1C}">
                <a14:useLocalDpi xmlns:a14="http://schemas.microsoft.com/office/drawing/2010/main" val="0"/>
              </a:ext>
            </a:extLst>
          </a:blip>
          <a:srcRect l="14370" t="1" r="18608" b="20600"/>
          <a:stretch/>
        </p:blipFill>
        <p:spPr>
          <a:xfrm>
            <a:off x="6617371" y="1096721"/>
            <a:ext cx="4772873" cy="4054013"/>
          </a:xfrm>
          <a:prstGeom prst="rect">
            <a:avLst/>
          </a:prstGeom>
          <a:noFill/>
        </p:spPr>
      </p:pic>
      <p:sp>
        <p:nvSpPr>
          <p:cNvPr id="4" name="Rectangle 1">
            <a:extLst>
              <a:ext uri="{FF2B5EF4-FFF2-40B4-BE49-F238E27FC236}">
                <a16:creationId xmlns:a16="http://schemas.microsoft.com/office/drawing/2014/main" id="{BA1FBFE8-EA34-6689-6210-31C96CA65F1B}"/>
              </a:ext>
            </a:extLst>
          </p:cNvPr>
          <p:cNvSpPr>
            <a:spLocks noChangeArrowheads="1"/>
          </p:cNvSpPr>
          <p:nvPr/>
        </p:nvSpPr>
        <p:spPr bwMode="auto">
          <a:xfrm>
            <a:off x="235526" y="2352025"/>
            <a:ext cx="555567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“My separation anxiety was the worst; I almost became obsessed with others.”</a:t>
            </a:r>
            <a:br>
              <a:rPr kumimoji="0" lang="en-US" altLang="en-US" sz="1800" b="0" i="0" u="none" strike="noStrike" cap="none" normalizeH="0" baseline="0" dirty="0">
                <a:ln>
                  <a:noFill/>
                </a:ln>
                <a:solidFill>
                  <a:srgbClr val="000000"/>
                </a:solidFill>
                <a:effectLst/>
              </a:rPr>
            </a:br>
            <a:br>
              <a:rPr kumimoji="0" lang="en-US" altLang="en-US" sz="1800" b="0" i="0" u="none" strike="noStrike" cap="none" normalizeH="0" baseline="0" dirty="0">
                <a:ln>
                  <a:noFill/>
                </a:ln>
                <a:solidFill>
                  <a:srgbClr val="000000"/>
                </a:solidFill>
                <a:effectLst/>
              </a:rPr>
            </a:br>
            <a:endParaRPr kumimoji="0" lang="en-US" altLang="en-US" sz="1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“Problems in relationships, unstable emotions and mood swings…”</a:t>
            </a:r>
            <a:br>
              <a:rPr kumimoji="0" lang="en-US" altLang="en-US" sz="1800" b="0" i="0" u="none" strike="noStrike" cap="none" normalizeH="0" baseline="0" dirty="0">
                <a:ln>
                  <a:noFill/>
                </a:ln>
                <a:solidFill>
                  <a:srgbClr val="000000"/>
                </a:solidFill>
                <a:effectLst/>
              </a:rPr>
            </a:br>
            <a:br>
              <a:rPr kumimoji="0" lang="en-US" altLang="en-US" sz="1800" b="0" i="0" u="none" strike="noStrike" cap="none" normalizeH="0" baseline="0" dirty="0">
                <a:ln>
                  <a:noFill/>
                </a:ln>
                <a:solidFill>
                  <a:srgbClr val="000000"/>
                </a:solidFill>
                <a:effectLst/>
              </a:rPr>
            </a:br>
            <a:endParaRPr kumimoji="0" lang="en-US" altLang="en-US" sz="1800" b="0" i="0" u="none" strike="noStrike" cap="none" normalizeH="0" baseline="0" dirty="0">
              <a:ln>
                <a:noFill/>
              </a:ln>
              <a:solidFill>
                <a:srgbClr val="000000"/>
              </a:solidFill>
              <a:effectLst/>
            </a:endParaRPr>
          </a:p>
          <a:p>
            <a:pPr marL="0" marR="0" lvl="0" indent="0"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“I had a lot of problems with anger directed outward. Strong emotions that were hard to control. I couldn’t put words to my feelings or connect them to my reactions.”</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5421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EFC0-84E4-0E54-FDC6-BE290C07703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0246929-F3B0-2392-5E92-6F6095B539CF}"/>
              </a:ext>
            </a:extLst>
          </p:cNvPr>
          <p:cNvSpPr>
            <a:spLocks noGrp="1"/>
          </p:cNvSpPr>
          <p:nvPr>
            <p:ph type="title"/>
          </p:nvPr>
        </p:nvSpPr>
        <p:spPr>
          <a:xfrm>
            <a:off x="454954" y="356999"/>
            <a:ext cx="5930605" cy="1016862"/>
          </a:xfrm>
          <a:noFill/>
        </p:spPr>
        <p:txBody>
          <a:bodyPr anchor="t">
            <a:noAutofit/>
          </a:bodyPr>
          <a:lstStyle/>
          <a:p>
            <a:pPr>
              <a:lnSpc>
                <a:spcPct val="100000"/>
              </a:lnSpc>
            </a:pPr>
            <a:r>
              <a:rPr lang="sv-SE" dirty="0" err="1">
                <a:solidFill>
                  <a:schemeClr val="bg1"/>
                </a:solidFill>
              </a:rPr>
              <a:t>Interview</a:t>
            </a:r>
            <a:r>
              <a:rPr lang="sv-SE" dirty="0">
                <a:solidFill>
                  <a:schemeClr val="bg1"/>
                </a:solidFill>
                <a:highlight>
                  <a:srgbClr val="FFFF00"/>
                </a:highlight>
              </a:rPr>
              <a:t> </a:t>
            </a:r>
            <a:br>
              <a:rPr lang="sv-SE" dirty="0">
                <a:solidFill>
                  <a:schemeClr val="bg1"/>
                </a:solidFill>
                <a:highlight>
                  <a:srgbClr val="FFFF00"/>
                </a:highlight>
              </a:rPr>
            </a:br>
            <a:br>
              <a:rPr lang="sv-SE" dirty="0">
                <a:solidFill>
                  <a:schemeClr val="bg1"/>
                </a:solidFill>
                <a:highlight>
                  <a:srgbClr val="FFFF00"/>
                </a:highlight>
              </a:rPr>
            </a:br>
            <a:endParaRPr lang="sv-SE" dirty="0">
              <a:solidFill>
                <a:schemeClr val="bg1"/>
              </a:solidFill>
              <a:highlight>
                <a:srgbClr val="FFFF00"/>
              </a:highlight>
            </a:endParaRPr>
          </a:p>
        </p:txBody>
      </p:sp>
      <p:pic>
        <p:nvPicPr>
          <p:cNvPr id="6" name="Bildobjekt 5" descr="En bild som visar svart och vit, person, svart, siluett&#10;&#10;Automatiskt genererad beskrivning">
            <a:extLst>
              <a:ext uri="{FF2B5EF4-FFF2-40B4-BE49-F238E27FC236}">
                <a16:creationId xmlns:a16="http://schemas.microsoft.com/office/drawing/2014/main" id="{EF3A58A1-090F-E099-9378-79168996AE0D}"/>
              </a:ext>
            </a:extLst>
          </p:cNvPr>
          <p:cNvPicPr>
            <a:picLocks noChangeAspect="1"/>
          </p:cNvPicPr>
          <p:nvPr/>
        </p:nvPicPr>
        <p:blipFill rotWithShape="1">
          <a:blip r:embed="rId3">
            <a:extLst>
              <a:ext uri="{28A0092B-C50C-407E-A947-70E740481C1C}">
                <a14:useLocalDpi xmlns:a14="http://schemas.microsoft.com/office/drawing/2010/main" val="0"/>
              </a:ext>
            </a:extLst>
          </a:blip>
          <a:srcRect l="14370" t="1" r="18608" b="20600"/>
          <a:stretch/>
        </p:blipFill>
        <p:spPr>
          <a:xfrm>
            <a:off x="6617371" y="1096721"/>
            <a:ext cx="4772873" cy="4054013"/>
          </a:xfrm>
          <a:prstGeom prst="rect">
            <a:avLst/>
          </a:prstGeom>
          <a:noFill/>
        </p:spPr>
      </p:pic>
      <p:sp>
        <p:nvSpPr>
          <p:cNvPr id="5" name="TextBox 4">
            <a:extLst>
              <a:ext uri="{FF2B5EF4-FFF2-40B4-BE49-F238E27FC236}">
                <a16:creationId xmlns:a16="http://schemas.microsoft.com/office/drawing/2014/main" id="{B149EDBB-F85B-93B7-9EB0-0C88152D2FA9}"/>
              </a:ext>
            </a:extLst>
          </p:cNvPr>
          <p:cNvSpPr txBox="1"/>
          <p:nvPr/>
        </p:nvSpPr>
        <p:spPr>
          <a:xfrm>
            <a:off x="536385" y="5577671"/>
            <a:ext cx="4869873" cy="923330"/>
          </a:xfrm>
          <a:prstGeom prst="rect">
            <a:avLst/>
          </a:prstGeom>
          <a:noFill/>
        </p:spPr>
        <p:txBody>
          <a:bodyPr wrap="square">
            <a:spAutoFit/>
          </a:bodyPr>
          <a:lstStyle/>
          <a:p>
            <a:br>
              <a:rPr lang="sv-SE" i="1" dirty="0">
                <a:solidFill>
                  <a:schemeClr val="bg1"/>
                </a:solidFill>
              </a:rPr>
            </a:br>
            <a:br>
              <a:rPr lang="sv-SE" i="1" dirty="0">
                <a:solidFill>
                  <a:schemeClr val="bg1"/>
                </a:solidFill>
              </a:rPr>
            </a:br>
            <a:endParaRPr lang="sv-SE" i="1" dirty="0">
              <a:solidFill>
                <a:srgbClr val="FF0000"/>
              </a:solidFill>
            </a:endParaRPr>
          </a:p>
        </p:txBody>
      </p:sp>
      <p:sp>
        <p:nvSpPr>
          <p:cNvPr id="4" name="Rectangle 1">
            <a:extLst>
              <a:ext uri="{FF2B5EF4-FFF2-40B4-BE49-F238E27FC236}">
                <a16:creationId xmlns:a16="http://schemas.microsoft.com/office/drawing/2014/main" id="{C16AA6F0-7BA2-5FAD-C7BB-BD50DA9A2D9B}"/>
              </a:ext>
            </a:extLst>
          </p:cNvPr>
          <p:cNvSpPr>
            <a:spLocks noGrp="1" noChangeArrowheads="1"/>
          </p:cNvSpPr>
          <p:nvPr>
            <p:ph sz="half" idx="1"/>
          </p:nvPr>
        </p:nvSpPr>
        <p:spPr bwMode="auto">
          <a:xfrm>
            <a:off x="246826" y="1373861"/>
            <a:ext cx="53278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rPr>
              <a:t>Is there anything you can do today that you couldn’t before treatment?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endParaRPr>
          </a:p>
        </p:txBody>
      </p:sp>
      <p:sp>
        <p:nvSpPr>
          <p:cNvPr id="3" name="Rectangle 1">
            <a:extLst>
              <a:ext uri="{FF2B5EF4-FFF2-40B4-BE49-F238E27FC236}">
                <a16:creationId xmlns:a16="http://schemas.microsoft.com/office/drawing/2014/main" id="{6B0B2BAE-5DAD-DCBD-EC75-3EBB5BC880E2}"/>
              </a:ext>
            </a:extLst>
          </p:cNvPr>
          <p:cNvSpPr>
            <a:spLocks noChangeArrowheads="1"/>
          </p:cNvSpPr>
          <p:nvPr/>
        </p:nvSpPr>
        <p:spPr bwMode="auto">
          <a:xfrm>
            <a:off x="246826" y="2644769"/>
            <a:ext cx="52850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“I can communicate better with people around me about how I am feeling.”</a:t>
            </a:r>
            <a:br>
              <a:rPr kumimoji="0" lang="en-US" altLang="en-US" sz="1800" b="0" i="0" u="none" strike="noStrike" cap="none" normalizeH="0" baseline="0" dirty="0">
                <a:ln>
                  <a:noFill/>
                </a:ln>
                <a:solidFill>
                  <a:srgbClr val="000000"/>
                </a:solidFill>
                <a:effectLst/>
                <a:latin typeface="+mn-lt"/>
              </a:rPr>
            </a:br>
            <a:br>
              <a:rPr kumimoji="0" lang="en-US" altLang="en-US" sz="1800" b="0" i="0" u="none" strike="noStrike" cap="none" normalizeH="0" baseline="0" dirty="0">
                <a:ln>
                  <a:noFill/>
                </a:ln>
                <a:solidFill>
                  <a:srgbClr val="000000"/>
                </a:solidFill>
                <a:effectLst/>
                <a:latin typeface="+mn-lt"/>
              </a:rPr>
            </a:b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“Setting boundaries – standing up for myself.”</a:t>
            </a:r>
            <a:br>
              <a:rPr kumimoji="0" lang="en-US" altLang="en-US" sz="1800" b="0" i="0" u="none" strike="noStrike" cap="none" normalizeH="0" baseline="0" dirty="0">
                <a:ln>
                  <a:noFill/>
                </a:ln>
                <a:solidFill>
                  <a:srgbClr val="000000"/>
                </a:solidFill>
                <a:effectLst/>
                <a:latin typeface="+mn-lt"/>
              </a:rPr>
            </a:br>
            <a:br>
              <a:rPr kumimoji="0" lang="en-US" altLang="en-US" sz="1800" b="0" i="0" u="none" strike="noStrike" cap="none" normalizeH="0" baseline="0" dirty="0">
                <a:ln>
                  <a:noFill/>
                </a:ln>
                <a:solidFill>
                  <a:srgbClr val="000000"/>
                </a:solidFill>
                <a:effectLst/>
                <a:latin typeface="+mn-lt"/>
              </a:rPr>
            </a:b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rPr>
              <a:t>“I have become better at avoiding situations that can easily lead to relapse.”</a:t>
            </a:r>
            <a:endParaRPr kumimoji="0" lang="en-US"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9249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5E602-B132-B4DC-5368-F19755B2C8D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A3F6DA2-FD3D-BACB-139F-C3F29398546E}"/>
              </a:ext>
            </a:extLst>
          </p:cNvPr>
          <p:cNvSpPr>
            <a:spLocks noGrp="1"/>
          </p:cNvSpPr>
          <p:nvPr>
            <p:ph type="title"/>
          </p:nvPr>
        </p:nvSpPr>
        <p:spPr>
          <a:xfrm>
            <a:off x="454954" y="356999"/>
            <a:ext cx="5930605" cy="1016862"/>
          </a:xfrm>
          <a:noFill/>
        </p:spPr>
        <p:txBody>
          <a:bodyPr anchor="t">
            <a:noAutofit/>
          </a:bodyPr>
          <a:lstStyle/>
          <a:p>
            <a:pPr>
              <a:lnSpc>
                <a:spcPct val="100000"/>
              </a:lnSpc>
            </a:pPr>
            <a:r>
              <a:rPr lang="sv-SE" dirty="0" err="1">
                <a:solidFill>
                  <a:schemeClr val="bg1"/>
                </a:solidFill>
              </a:rPr>
              <a:t>Interview</a:t>
            </a:r>
            <a:br>
              <a:rPr lang="sv-SE" dirty="0">
                <a:solidFill>
                  <a:schemeClr val="bg1"/>
                </a:solidFill>
                <a:highlight>
                  <a:srgbClr val="FFFF00"/>
                </a:highlight>
              </a:rPr>
            </a:br>
            <a:br>
              <a:rPr lang="sv-SE" dirty="0">
                <a:solidFill>
                  <a:schemeClr val="bg1"/>
                </a:solidFill>
                <a:highlight>
                  <a:srgbClr val="FFFF00"/>
                </a:highlight>
              </a:rPr>
            </a:br>
            <a:endParaRPr lang="sv-SE" dirty="0">
              <a:solidFill>
                <a:schemeClr val="bg1"/>
              </a:solidFill>
              <a:highlight>
                <a:srgbClr val="FFFF00"/>
              </a:highlight>
            </a:endParaRPr>
          </a:p>
        </p:txBody>
      </p:sp>
      <p:sp>
        <p:nvSpPr>
          <p:cNvPr id="3" name="Platshållare för innehåll 2">
            <a:extLst>
              <a:ext uri="{FF2B5EF4-FFF2-40B4-BE49-F238E27FC236}">
                <a16:creationId xmlns:a16="http://schemas.microsoft.com/office/drawing/2014/main" id="{FDD4854A-3E5F-1159-8E49-767D38B9EDBB}"/>
              </a:ext>
            </a:extLst>
          </p:cNvPr>
          <p:cNvSpPr>
            <a:spLocks noGrp="1"/>
          </p:cNvSpPr>
          <p:nvPr>
            <p:ph sz="half" idx="1"/>
          </p:nvPr>
        </p:nvSpPr>
        <p:spPr>
          <a:xfrm>
            <a:off x="235527" y="1503000"/>
            <a:ext cx="5555673" cy="4724061"/>
          </a:xfrm>
          <a:noFill/>
        </p:spPr>
        <p:txBody>
          <a:bodyPr>
            <a:normAutofit/>
          </a:bodyPr>
          <a:lstStyle/>
          <a:p>
            <a:pPr marL="0" indent="0">
              <a:lnSpc>
                <a:spcPct val="100000"/>
              </a:lnSpc>
              <a:buNone/>
            </a:pPr>
            <a:r>
              <a:rPr lang="en-US" sz="1800" b="1" dirty="0">
                <a:solidFill>
                  <a:schemeClr val="bg1"/>
                </a:solidFill>
              </a:rPr>
              <a:t>How much has the treatment helped you overall?</a:t>
            </a:r>
            <a:endParaRPr lang="sv-SE" sz="1800" b="1" dirty="0">
              <a:solidFill>
                <a:schemeClr val="bg1"/>
              </a:solidFill>
            </a:endParaRPr>
          </a:p>
        </p:txBody>
      </p:sp>
      <p:pic>
        <p:nvPicPr>
          <p:cNvPr id="6" name="Bildobjekt 5" descr="En bild som visar svart och vit, person, svart, siluett&#10;&#10;Automatiskt genererad beskrivning">
            <a:extLst>
              <a:ext uri="{FF2B5EF4-FFF2-40B4-BE49-F238E27FC236}">
                <a16:creationId xmlns:a16="http://schemas.microsoft.com/office/drawing/2014/main" id="{98EFCF4C-782E-F853-2EB2-3B32BF0AF41B}"/>
              </a:ext>
            </a:extLst>
          </p:cNvPr>
          <p:cNvPicPr>
            <a:picLocks noChangeAspect="1"/>
          </p:cNvPicPr>
          <p:nvPr/>
        </p:nvPicPr>
        <p:blipFill rotWithShape="1">
          <a:blip r:embed="rId3">
            <a:extLst>
              <a:ext uri="{28A0092B-C50C-407E-A947-70E740481C1C}">
                <a14:useLocalDpi xmlns:a14="http://schemas.microsoft.com/office/drawing/2010/main" val="0"/>
              </a:ext>
            </a:extLst>
          </a:blip>
          <a:srcRect l="14370" t="1" r="18608" b="20600"/>
          <a:stretch/>
        </p:blipFill>
        <p:spPr>
          <a:xfrm>
            <a:off x="6617371" y="1096721"/>
            <a:ext cx="4772873" cy="4054013"/>
          </a:xfrm>
          <a:prstGeom prst="rect">
            <a:avLst/>
          </a:prstGeom>
          <a:noFill/>
        </p:spPr>
      </p:pic>
      <p:sp>
        <p:nvSpPr>
          <p:cNvPr id="4" name="Rectangle 1">
            <a:extLst>
              <a:ext uri="{FF2B5EF4-FFF2-40B4-BE49-F238E27FC236}">
                <a16:creationId xmlns:a16="http://schemas.microsoft.com/office/drawing/2014/main" id="{6F93366E-1147-C239-359B-533907ECC93D}"/>
              </a:ext>
            </a:extLst>
          </p:cNvPr>
          <p:cNvSpPr>
            <a:spLocks noChangeArrowheads="1"/>
          </p:cNvSpPr>
          <p:nvPr/>
        </p:nvSpPr>
        <p:spPr bwMode="auto">
          <a:xfrm>
            <a:off x="235527" y="2149000"/>
            <a:ext cx="569322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latin typeface="Arial" panose="020B0604020202020204" pitchFamily="34" charset="0"/>
              </a:rPr>
              <a:t>“</a:t>
            </a:r>
            <a:r>
              <a:rPr kumimoji="0" lang="en-US" altLang="en-US" sz="1800" b="0" i="0" u="none" strike="noStrike" cap="none" normalizeH="0" baseline="0" dirty="0">
                <a:ln>
                  <a:noFill/>
                </a:ln>
                <a:solidFill>
                  <a:srgbClr val="000000"/>
                </a:solidFill>
                <a:effectLst/>
              </a:rPr>
              <a:t>Very much. I am a completely different person today. GPM motivates me to stay sober.”</a:t>
            </a:r>
            <a:br>
              <a:rPr kumimoji="0" lang="en-US" altLang="en-US" sz="1800" b="0" i="0" u="none" strike="noStrike" cap="none" normalizeH="0" baseline="0" dirty="0">
                <a:ln>
                  <a:noFill/>
                </a:ln>
                <a:solidFill>
                  <a:srgbClr val="000000"/>
                </a:solidFill>
                <a:effectLst/>
              </a:rPr>
            </a:br>
            <a:br>
              <a:rPr kumimoji="0" lang="en-US" altLang="en-US" sz="1800" b="0" i="0" u="none" strike="noStrike" cap="none" normalizeH="0" baseline="0" dirty="0">
                <a:ln>
                  <a:noFill/>
                </a:ln>
                <a:solidFill>
                  <a:srgbClr val="000000"/>
                </a:solidFill>
                <a:effectLst/>
              </a:rPr>
            </a:br>
            <a:endParaRPr kumimoji="0" lang="en-US" altLang="en-US" sz="1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“Hard to see change during treatment, but I can see it now in hindsight. I’m more tolerant toward myself… something has changed, even if I can’t say exactly what.”</a:t>
            </a:r>
            <a:br>
              <a:rPr kumimoji="0" lang="en-US" altLang="en-US" sz="1800" b="0" i="0" u="none" strike="noStrike" cap="none" normalizeH="0" baseline="0" dirty="0">
                <a:ln>
                  <a:noFill/>
                </a:ln>
                <a:solidFill>
                  <a:srgbClr val="000000"/>
                </a:solidFill>
                <a:effectLst/>
              </a:rPr>
            </a:br>
            <a:br>
              <a:rPr kumimoji="0" lang="en-US" altLang="en-US" sz="1800" b="0" i="0" u="none" strike="noStrike" cap="none" normalizeH="0" baseline="0" dirty="0">
                <a:ln>
                  <a:noFill/>
                </a:ln>
                <a:solidFill>
                  <a:srgbClr val="000000"/>
                </a:solidFill>
                <a:effectLst/>
              </a:rPr>
            </a:br>
            <a:endParaRPr kumimoji="0" lang="en-US" altLang="en-US" sz="1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“My friends have noticed a positive difference—not just that I stopped using drugs.”</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42158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08FF9-66CD-4620-C765-1622634CF3B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B625D50-814F-B1A9-8028-CD31298E8BB3}"/>
              </a:ext>
            </a:extLst>
          </p:cNvPr>
          <p:cNvSpPr>
            <a:spLocks noGrp="1"/>
          </p:cNvSpPr>
          <p:nvPr>
            <p:ph type="title"/>
          </p:nvPr>
        </p:nvSpPr>
        <p:spPr>
          <a:xfrm>
            <a:off x="454954" y="356999"/>
            <a:ext cx="5930605" cy="1016862"/>
          </a:xfrm>
          <a:noFill/>
        </p:spPr>
        <p:txBody>
          <a:bodyPr anchor="t">
            <a:noAutofit/>
          </a:bodyPr>
          <a:lstStyle/>
          <a:p>
            <a:pPr>
              <a:lnSpc>
                <a:spcPct val="100000"/>
              </a:lnSpc>
            </a:pPr>
            <a:r>
              <a:rPr lang="sv-SE" dirty="0" err="1">
                <a:solidFill>
                  <a:schemeClr val="bg1"/>
                </a:solidFill>
              </a:rPr>
              <a:t>Interview</a:t>
            </a:r>
            <a:r>
              <a:rPr lang="sv-SE" dirty="0">
                <a:solidFill>
                  <a:schemeClr val="bg1"/>
                </a:solidFill>
                <a:highlight>
                  <a:srgbClr val="FFFF00"/>
                </a:highlight>
              </a:rPr>
              <a:t> </a:t>
            </a:r>
            <a:br>
              <a:rPr lang="sv-SE" dirty="0">
                <a:solidFill>
                  <a:schemeClr val="bg1"/>
                </a:solidFill>
                <a:highlight>
                  <a:srgbClr val="FFFF00"/>
                </a:highlight>
              </a:rPr>
            </a:br>
            <a:br>
              <a:rPr lang="sv-SE" dirty="0">
                <a:solidFill>
                  <a:schemeClr val="bg1"/>
                </a:solidFill>
                <a:highlight>
                  <a:srgbClr val="FFFF00"/>
                </a:highlight>
              </a:rPr>
            </a:br>
            <a:endParaRPr lang="sv-SE" dirty="0">
              <a:solidFill>
                <a:schemeClr val="bg1"/>
              </a:solidFill>
              <a:highlight>
                <a:srgbClr val="FFFF00"/>
              </a:highlight>
            </a:endParaRPr>
          </a:p>
        </p:txBody>
      </p:sp>
      <p:sp>
        <p:nvSpPr>
          <p:cNvPr id="3" name="Platshållare för innehåll 2">
            <a:extLst>
              <a:ext uri="{FF2B5EF4-FFF2-40B4-BE49-F238E27FC236}">
                <a16:creationId xmlns:a16="http://schemas.microsoft.com/office/drawing/2014/main" id="{E05AC0FE-1611-A5F2-FAD0-F34F4160F22E}"/>
              </a:ext>
            </a:extLst>
          </p:cNvPr>
          <p:cNvSpPr>
            <a:spLocks noGrp="1"/>
          </p:cNvSpPr>
          <p:nvPr>
            <p:ph sz="half" idx="1"/>
          </p:nvPr>
        </p:nvSpPr>
        <p:spPr>
          <a:xfrm>
            <a:off x="235527" y="1503000"/>
            <a:ext cx="5555673" cy="4724061"/>
          </a:xfrm>
          <a:noFill/>
        </p:spPr>
        <p:txBody>
          <a:bodyPr>
            <a:normAutofit/>
          </a:bodyPr>
          <a:lstStyle/>
          <a:p>
            <a:pPr marL="0" indent="0">
              <a:lnSpc>
                <a:spcPct val="100000"/>
              </a:lnSpc>
              <a:buNone/>
            </a:pPr>
            <a:r>
              <a:rPr lang="en-US" sz="1800" b="1" dirty="0">
                <a:solidFill>
                  <a:schemeClr val="bg1"/>
                </a:solidFill>
              </a:rPr>
              <a:t>Did you experience any disadvantages of the treatment?</a:t>
            </a:r>
            <a:endParaRPr lang="sv-SE" sz="1800" b="1" dirty="0">
              <a:solidFill>
                <a:schemeClr val="bg1"/>
              </a:solidFill>
            </a:endParaRPr>
          </a:p>
        </p:txBody>
      </p:sp>
      <p:pic>
        <p:nvPicPr>
          <p:cNvPr id="6" name="Bildobjekt 5" descr="En bild som visar svart och vit, person, svart, siluett&#10;&#10;Automatiskt genererad beskrivning">
            <a:extLst>
              <a:ext uri="{FF2B5EF4-FFF2-40B4-BE49-F238E27FC236}">
                <a16:creationId xmlns:a16="http://schemas.microsoft.com/office/drawing/2014/main" id="{1A433BF4-8298-EB5E-ED8C-7FDA374E385A}"/>
              </a:ext>
            </a:extLst>
          </p:cNvPr>
          <p:cNvPicPr>
            <a:picLocks noChangeAspect="1"/>
          </p:cNvPicPr>
          <p:nvPr/>
        </p:nvPicPr>
        <p:blipFill rotWithShape="1">
          <a:blip r:embed="rId3">
            <a:extLst>
              <a:ext uri="{28A0092B-C50C-407E-A947-70E740481C1C}">
                <a14:useLocalDpi xmlns:a14="http://schemas.microsoft.com/office/drawing/2010/main" val="0"/>
              </a:ext>
            </a:extLst>
          </a:blip>
          <a:srcRect l="14370" t="1" r="18608" b="20600"/>
          <a:stretch/>
        </p:blipFill>
        <p:spPr>
          <a:xfrm>
            <a:off x="6617371" y="1096721"/>
            <a:ext cx="4772873" cy="4054013"/>
          </a:xfrm>
          <a:prstGeom prst="rect">
            <a:avLst/>
          </a:prstGeom>
          <a:noFill/>
        </p:spPr>
      </p:pic>
      <p:sp>
        <p:nvSpPr>
          <p:cNvPr id="4" name="Rectangle 1">
            <a:extLst>
              <a:ext uri="{FF2B5EF4-FFF2-40B4-BE49-F238E27FC236}">
                <a16:creationId xmlns:a16="http://schemas.microsoft.com/office/drawing/2014/main" id="{C3610C49-1918-B4E1-B077-F5E5D3C59F76}"/>
              </a:ext>
            </a:extLst>
          </p:cNvPr>
          <p:cNvSpPr>
            <a:spLocks noChangeArrowheads="1"/>
          </p:cNvSpPr>
          <p:nvPr/>
        </p:nvSpPr>
        <p:spPr bwMode="auto">
          <a:xfrm>
            <a:off x="342404" y="2706864"/>
            <a:ext cx="555567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latin typeface="Arial" panose="020B0604020202020204" pitchFamily="34" charset="0"/>
              </a:rPr>
              <a:t>“</a:t>
            </a:r>
            <a:r>
              <a:rPr kumimoji="0" lang="en-US" altLang="en-US" sz="1800" b="0" i="0" u="none" strike="noStrike" cap="none" normalizeH="0" baseline="0" dirty="0">
                <a:ln>
                  <a:noFill/>
                </a:ln>
                <a:solidFill>
                  <a:srgbClr val="000000"/>
                </a:solidFill>
                <a:effectLst/>
              </a:rPr>
              <a:t>It didn’t feel like it was for me and it was hard to catch up on everything I missed at work”</a:t>
            </a:r>
            <a:br>
              <a:rPr kumimoji="0" lang="en-US" altLang="en-US" sz="1800" b="0" i="0" u="none" strike="noStrike" cap="none" normalizeH="0" baseline="0" dirty="0">
                <a:ln>
                  <a:noFill/>
                </a:ln>
                <a:solidFill>
                  <a:srgbClr val="000000"/>
                </a:solidFill>
                <a:effectLst/>
              </a:rPr>
            </a:br>
            <a:br>
              <a:rPr kumimoji="0" lang="en-US" altLang="en-US" sz="1800" b="0" i="0" u="none" strike="noStrike" cap="none" normalizeH="0" baseline="0" dirty="0">
                <a:ln>
                  <a:noFill/>
                </a:ln>
                <a:solidFill>
                  <a:srgbClr val="000000"/>
                </a:solidFill>
                <a:effectLst/>
              </a:rPr>
            </a:br>
            <a:endParaRPr kumimoji="0" lang="en-US" altLang="en-US" sz="180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rgbClr val="000000"/>
                </a:solidFill>
                <a:effectLst/>
              </a:rPr>
              <a:t>“It’s a bit difficult that the group meetings are in the afternoon—I end up waiting all morning.”</a:t>
            </a:r>
            <a:endParaRPr kumimoji="0" lang="en-US" alt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52299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07ADE-0730-6889-178B-8E9385D52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6A244-35D1-31A8-082E-380FD8812BC3}"/>
              </a:ext>
            </a:extLst>
          </p:cNvPr>
          <p:cNvSpPr>
            <a:spLocks noGrp="1"/>
          </p:cNvSpPr>
          <p:nvPr>
            <p:ph type="title"/>
          </p:nvPr>
        </p:nvSpPr>
        <p:spPr>
          <a:xfrm>
            <a:off x="609599" y="360000"/>
            <a:ext cx="5181599" cy="1143000"/>
          </a:xfrm>
        </p:spPr>
        <p:txBody>
          <a:bodyPr anchor="t">
            <a:normAutofit/>
          </a:bodyPr>
          <a:lstStyle/>
          <a:p>
            <a:r>
              <a:rPr lang="sv-SE" dirty="0" err="1"/>
              <a:t>Key</a:t>
            </a:r>
            <a:r>
              <a:rPr lang="sv-SE" dirty="0"/>
              <a:t> </a:t>
            </a:r>
            <a:r>
              <a:rPr lang="sv-SE" dirty="0" err="1"/>
              <a:t>Lessons</a:t>
            </a:r>
            <a:endParaRPr lang="en-SE" dirty="0"/>
          </a:p>
        </p:txBody>
      </p:sp>
      <p:sp>
        <p:nvSpPr>
          <p:cNvPr id="3" name="Content Placeholder 2">
            <a:extLst>
              <a:ext uri="{FF2B5EF4-FFF2-40B4-BE49-F238E27FC236}">
                <a16:creationId xmlns:a16="http://schemas.microsoft.com/office/drawing/2014/main" id="{A1701D07-765A-3703-2AD0-6E7825942EA1}"/>
              </a:ext>
            </a:extLst>
          </p:cNvPr>
          <p:cNvSpPr>
            <a:spLocks noGrp="1"/>
          </p:cNvSpPr>
          <p:nvPr>
            <p:ph sz="half" idx="1"/>
          </p:nvPr>
        </p:nvSpPr>
        <p:spPr>
          <a:xfrm>
            <a:off x="249382" y="1708660"/>
            <a:ext cx="5541818" cy="4518401"/>
          </a:xfrm>
        </p:spPr>
        <p:txBody>
          <a:bodyPr>
            <a:normAutofit fontScale="77500" lnSpcReduction="20000"/>
          </a:bodyPr>
          <a:lstStyle/>
          <a:p>
            <a:pPr marL="0" indent="0">
              <a:lnSpc>
                <a:spcPct val="100000"/>
              </a:lnSpc>
              <a:buNone/>
            </a:pPr>
            <a:endParaRPr lang="en-SE" sz="1800" dirty="0"/>
          </a:p>
          <a:p>
            <a:pPr marL="0" indent="0">
              <a:lnSpc>
                <a:spcPct val="100000"/>
              </a:lnSpc>
              <a:buNone/>
            </a:pPr>
            <a:r>
              <a:rPr lang="sv-SE" sz="2600" b="1" dirty="0"/>
              <a:t>Challenges</a:t>
            </a:r>
          </a:p>
          <a:p>
            <a:pPr marL="0" indent="0">
              <a:lnSpc>
                <a:spcPct val="100000"/>
              </a:lnSpc>
              <a:buNone/>
            </a:pPr>
            <a:endParaRPr lang="sv-SE" sz="1800" b="1" dirty="0"/>
          </a:p>
          <a:p>
            <a:pPr marL="0" indent="0">
              <a:buNone/>
            </a:pPr>
            <a:r>
              <a:rPr lang="en-US" sz="2300" dirty="0"/>
              <a:t>Intake to the GPM team has been adjusted over time - patients need to be relatively stable and motivated. </a:t>
            </a:r>
            <a:br>
              <a:rPr lang="en-US" sz="2300" dirty="0"/>
            </a:br>
            <a:endParaRPr lang="en-US" sz="2300" dirty="0"/>
          </a:p>
          <a:p>
            <a:pPr marL="0" indent="0">
              <a:buNone/>
            </a:pPr>
            <a:r>
              <a:rPr lang="en-US" sz="2300" dirty="0"/>
              <a:t>Difficult to evaluate the intervention as a whole and to discharge patients considered fully treated.</a:t>
            </a:r>
          </a:p>
          <a:p>
            <a:pPr marL="0" indent="0">
              <a:lnSpc>
                <a:spcPct val="100000"/>
              </a:lnSpc>
              <a:buNone/>
            </a:pPr>
            <a:br>
              <a:rPr lang="sv-SE" sz="1800" dirty="0"/>
            </a:br>
            <a:endParaRPr lang="sv-SE" sz="1800" dirty="0"/>
          </a:p>
          <a:p>
            <a:pPr marL="0" indent="0">
              <a:lnSpc>
                <a:spcPct val="100000"/>
              </a:lnSpc>
              <a:buNone/>
            </a:pPr>
            <a:br>
              <a:rPr lang="sv-SE" sz="1800" dirty="0"/>
            </a:br>
            <a:endParaRPr lang="sv-SE" sz="1800" dirty="0"/>
          </a:p>
          <a:p>
            <a:pPr marL="0" indent="0">
              <a:lnSpc>
                <a:spcPct val="100000"/>
              </a:lnSpc>
              <a:buNone/>
            </a:pPr>
            <a:endParaRPr lang="en-SE" sz="1800" dirty="0"/>
          </a:p>
          <a:p>
            <a:pPr>
              <a:lnSpc>
                <a:spcPct val="100000"/>
              </a:lnSpc>
            </a:pPr>
            <a:endParaRPr lang="en-SE" sz="1800" dirty="0"/>
          </a:p>
        </p:txBody>
      </p:sp>
      <p:pic>
        <p:nvPicPr>
          <p:cNvPr id="5" name="Graphic 4" descr="Woozy face outline with solid fill">
            <a:extLst>
              <a:ext uri="{FF2B5EF4-FFF2-40B4-BE49-F238E27FC236}">
                <a16:creationId xmlns:a16="http://schemas.microsoft.com/office/drawing/2014/main" id="{F2E5F1EE-5733-CC7A-CFFF-8935CDEAC7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8645" y="706511"/>
            <a:ext cx="5181600" cy="5181600"/>
          </a:xfrm>
          <a:prstGeom prst="rect">
            <a:avLst/>
          </a:prstGeom>
        </p:spPr>
      </p:pic>
    </p:spTree>
    <p:extLst>
      <p:ext uri="{BB962C8B-B14F-4D97-AF65-F5344CB8AC3E}">
        <p14:creationId xmlns:p14="http://schemas.microsoft.com/office/powerpoint/2010/main" val="285669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70A92-07BC-CB65-FFB7-A8BD563844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B0887-9C72-B4D8-8212-F7E5B57633B1}"/>
              </a:ext>
            </a:extLst>
          </p:cNvPr>
          <p:cNvSpPr>
            <a:spLocks noGrp="1"/>
          </p:cNvSpPr>
          <p:nvPr>
            <p:ph type="title"/>
          </p:nvPr>
        </p:nvSpPr>
        <p:spPr>
          <a:xfrm>
            <a:off x="609599" y="360000"/>
            <a:ext cx="5181599" cy="1143000"/>
          </a:xfrm>
        </p:spPr>
        <p:txBody>
          <a:bodyPr anchor="t">
            <a:normAutofit/>
          </a:bodyPr>
          <a:lstStyle/>
          <a:p>
            <a:r>
              <a:rPr lang="sv-SE" dirty="0" err="1"/>
              <a:t>Key</a:t>
            </a:r>
            <a:r>
              <a:rPr lang="sv-SE" dirty="0"/>
              <a:t> </a:t>
            </a:r>
            <a:r>
              <a:rPr lang="sv-SE" dirty="0" err="1"/>
              <a:t>Lessons</a:t>
            </a:r>
            <a:endParaRPr lang="en-SE" dirty="0"/>
          </a:p>
        </p:txBody>
      </p:sp>
      <p:sp>
        <p:nvSpPr>
          <p:cNvPr id="3" name="Content Placeholder 2">
            <a:extLst>
              <a:ext uri="{FF2B5EF4-FFF2-40B4-BE49-F238E27FC236}">
                <a16:creationId xmlns:a16="http://schemas.microsoft.com/office/drawing/2014/main" id="{5B1BC928-7BA9-2800-8C92-8606C983869C}"/>
              </a:ext>
            </a:extLst>
          </p:cNvPr>
          <p:cNvSpPr>
            <a:spLocks noGrp="1"/>
          </p:cNvSpPr>
          <p:nvPr>
            <p:ph sz="half" idx="1"/>
          </p:nvPr>
        </p:nvSpPr>
        <p:spPr>
          <a:xfrm>
            <a:off x="237506" y="1389414"/>
            <a:ext cx="5553694" cy="4837648"/>
          </a:xfrm>
        </p:spPr>
        <p:txBody>
          <a:bodyPr>
            <a:normAutofit/>
          </a:bodyPr>
          <a:lstStyle/>
          <a:p>
            <a:pPr marL="0" indent="0">
              <a:lnSpc>
                <a:spcPct val="100000"/>
              </a:lnSpc>
              <a:buNone/>
            </a:pPr>
            <a:endParaRPr lang="sv-SE" sz="1500" dirty="0"/>
          </a:p>
          <a:p>
            <a:pPr marL="0" indent="0">
              <a:lnSpc>
                <a:spcPct val="100000"/>
              </a:lnSpc>
              <a:buNone/>
            </a:pPr>
            <a:r>
              <a:rPr lang="sv-SE" sz="2000" b="1" dirty="0" err="1"/>
              <a:t>Advantages</a:t>
            </a:r>
            <a:br>
              <a:rPr lang="sv-SE" sz="1500" dirty="0"/>
            </a:br>
            <a:endParaRPr lang="sv-SE" sz="1500" dirty="0"/>
          </a:p>
          <a:p>
            <a:pPr marL="0" indent="0">
              <a:lnSpc>
                <a:spcPct val="100000"/>
              </a:lnSpc>
              <a:buNone/>
            </a:pPr>
            <a:br>
              <a:rPr lang="sv-SE" sz="1500" dirty="0"/>
            </a:br>
            <a:endParaRPr lang="en-SE" sz="1500" dirty="0"/>
          </a:p>
          <a:p>
            <a:pPr>
              <a:lnSpc>
                <a:spcPct val="100000"/>
              </a:lnSpc>
            </a:pPr>
            <a:endParaRPr lang="en-SE" sz="1500" dirty="0"/>
          </a:p>
        </p:txBody>
      </p:sp>
      <p:pic>
        <p:nvPicPr>
          <p:cNvPr id="5" name="Graphic 4" descr="Winking face outline with solid fill">
            <a:extLst>
              <a:ext uri="{FF2B5EF4-FFF2-40B4-BE49-F238E27FC236}">
                <a16:creationId xmlns:a16="http://schemas.microsoft.com/office/drawing/2014/main" id="{05660409-24E1-62F1-384F-B3C5682E93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8645" y="706511"/>
            <a:ext cx="5181600" cy="5181600"/>
          </a:xfrm>
          <a:prstGeom prst="rect">
            <a:avLst/>
          </a:prstGeom>
        </p:spPr>
      </p:pic>
      <p:sp>
        <p:nvSpPr>
          <p:cNvPr id="9" name="TextBox 8">
            <a:extLst>
              <a:ext uri="{FF2B5EF4-FFF2-40B4-BE49-F238E27FC236}">
                <a16:creationId xmlns:a16="http://schemas.microsoft.com/office/drawing/2014/main" id="{84269F26-7270-7B80-2322-17ADF0F22077}"/>
              </a:ext>
            </a:extLst>
          </p:cNvPr>
          <p:cNvSpPr txBox="1"/>
          <p:nvPr/>
        </p:nvSpPr>
        <p:spPr>
          <a:xfrm>
            <a:off x="6096000" y="5782157"/>
            <a:ext cx="6112412" cy="738664"/>
          </a:xfrm>
          <a:prstGeom prst="rect">
            <a:avLst/>
          </a:prstGeom>
          <a:noFill/>
        </p:spPr>
        <p:txBody>
          <a:bodyPr wrap="square">
            <a:spAutoFit/>
          </a:bodyPr>
          <a:lstStyle/>
          <a:p>
            <a:pPr marL="0" indent="0">
              <a:buNone/>
            </a:pPr>
            <a:r>
              <a:rPr lang="en-US" sz="1400" dirty="0">
                <a:solidFill>
                  <a:schemeClr val="bg1"/>
                </a:solidFill>
                <a:hlinkClick r:id="rId5">
                  <a:extLst>
                    <a:ext uri="{A12FA001-AC4F-418D-AE19-62706E023703}">
                      <ahyp:hlinkClr xmlns:ahyp="http://schemas.microsoft.com/office/drawing/2018/hyperlinkcolor" val="tx"/>
                    </a:ext>
                  </a:extLst>
                </a:hlinkClick>
              </a:rPr>
              <a:t>susanna.krus@skane.se</a:t>
            </a:r>
            <a:br>
              <a:rPr lang="en-US" sz="1400" dirty="0">
                <a:solidFill>
                  <a:schemeClr val="bg1"/>
                </a:solidFill>
              </a:rPr>
            </a:br>
            <a:r>
              <a:rPr lang="en-US" sz="1400" dirty="0">
                <a:solidFill>
                  <a:schemeClr val="bg1"/>
                </a:solidFill>
                <a:hlinkClick r:id="rId6">
                  <a:extLst>
                    <a:ext uri="{A12FA001-AC4F-418D-AE19-62706E023703}">
                      <ahyp:hlinkClr xmlns:ahyp="http://schemas.microsoft.com/office/drawing/2018/hyperlinkcolor" val="tx"/>
                    </a:ext>
                  </a:extLst>
                </a:hlinkClick>
              </a:rPr>
              <a:t>klara.schultz@skane.se</a:t>
            </a:r>
            <a:endParaRPr lang="en-US" sz="1400" dirty="0">
              <a:solidFill>
                <a:schemeClr val="bg1"/>
              </a:solidFill>
            </a:endParaRPr>
          </a:p>
          <a:p>
            <a:pPr marL="0" indent="0">
              <a:buNone/>
            </a:pPr>
            <a:r>
              <a:rPr lang="en-US" sz="1400" dirty="0">
                <a:solidFill>
                  <a:schemeClr val="bg1"/>
                </a:solidFill>
                <a:hlinkClick r:id="rId7">
                  <a:extLst>
                    <a:ext uri="{A12FA001-AC4F-418D-AE19-62706E023703}">
                      <ahyp:hlinkClr xmlns:ahyp="http://schemas.microsoft.com/office/drawing/2018/hyperlinkcolor" val="tx"/>
                    </a:ext>
                  </a:extLst>
                </a:hlinkClick>
              </a:rPr>
              <a:t>isabel.jadback@skane.se</a:t>
            </a:r>
            <a:endParaRPr lang="en-US" sz="1400" dirty="0">
              <a:solidFill>
                <a:schemeClr val="bg1"/>
              </a:solidFill>
            </a:endParaRPr>
          </a:p>
        </p:txBody>
      </p:sp>
      <p:sp>
        <p:nvSpPr>
          <p:cNvPr id="4" name="Rectangle 1">
            <a:extLst>
              <a:ext uri="{FF2B5EF4-FFF2-40B4-BE49-F238E27FC236}">
                <a16:creationId xmlns:a16="http://schemas.microsoft.com/office/drawing/2014/main" id="{2A99B127-6E5B-7D7A-4774-840BF138E2C7}"/>
              </a:ext>
            </a:extLst>
          </p:cNvPr>
          <p:cNvSpPr>
            <a:spLocks noChangeArrowheads="1"/>
          </p:cNvSpPr>
          <p:nvPr/>
        </p:nvSpPr>
        <p:spPr bwMode="auto">
          <a:xfrm>
            <a:off x="237506" y="2670913"/>
            <a:ext cx="527875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2"/>
                </a:solidFill>
                <a:effectLst/>
              </a:rPr>
              <a:t>Team-based work with a challenging patient group.</a:t>
            </a:r>
            <a:br>
              <a:rPr kumimoji="0" lang="en-US" altLang="en-US" sz="1800" b="0" i="0" u="none" strike="noStrike" cap="none" normalizeH="0" baseline="0" dirty="0">
                <a:ln>
                  <a:noFill/>
                </a:ln>
                <a:solidFill>
                  <a:schemeClr val="tx2"/>
                </a:solidFill>
                <a:effectLst/>
              </a:rPr>
            </a:br>
            <a:br>
              <a:rPr kumimoji="0" lang="en-US" altLang="en-US" sz="1800" b="0" i="0" u="none" strike="noStrike" cap="none" normalizeH="0" baseline="0" dirty="0">
                <a:ln>
                  <a:noFill/>
                </a:ln>
                <a:solidFill>
                  <a:schemeClr val="tx2"/>
                </a:solidFill>
                <a:effectLst/>
              </a:rPr>
            </a:br>
            <a:endParaRPr kumimoji="0" lang="en-US" altLang="en-US" sz="18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2"/>
                </a:solidFill>
                <a:effectLst/>
              </a:rPr>
              <a:t>The method has a name and is time-limited.</a:t>
            </a:r>
            <a:br>
              <a:rPr kumimoji="0" lang="en-US" altLang="en-US" sz="1800" b="0" i="0" u="none" strike="noStrike" cap="none" normalizeH="0" baseline="0" dirty="0">
                <a:ln>
                  <a:noFill/>
                </a:ln>
                <a:solidFill>
                  <a:schemeClr val="tx2"/>
                </a:solidFill>
                <a:effectLst/>
              </a:rPr>
            </a:br>
            <a:br>
              <a:rPr kumimoji="0" lang="en-US" altLang="en-US" sz="1800" b="0" i="0" u="none" strike="noStrike" cap="none" normalizeH="0" baseline="0" dirty="0">
                <a:ln>
                  <a:noFill/>
                </a:ln>
                <a:solidFill>
                  <a:schemeClr val="tx2"/>
                </a:solidFill>
                <a:effectLst/>
              </a:rPr>
            </a:br>
            <a:endParaRPr kumimoji="0" lang="en-US" altLang="en-US" sz="18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2"/>
                </a:solidFill>
                <a:effectLst/>
              </a:rPr>
              <a:t>Patients feel validated when difficulties beyond substance use are acknowledged.</a:t>
            </a:r>
          </a:p>
        </p:txBody>
      </p:sp>
    </p:spTree>
    <p:extLst>
      <p:ext uri="{BB962C8B-B14F-4D97-AF65-F5344CB8AC3E}">
        <p14:creationId xmlns:p14="http://schemas.microsoft.com/office/powerpoint/2010/main" val="34601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E915047-2E68-6F08-730C-F0FAF04AAE80}"/>
              </a:ext>
            </a:extLst>
          </p:cNvPr>
          <p:cNvSpPr>
            <a:spLocks noGrp="1"/>
          </p:cNvSpPr>
          <p:nvPr>
            <p:ph type="title"/>
          </p:nvPr>
        </p:nvSpPr>
        <p:spPr>
          <a:xfrm>
            <a:off x="322729" y="656883"/>
            <a:ext cx="5589319" cy="1143000"/>
          </a:xfrm>
        </p:spPr>
        <p:txBody>
          <a:bodyPr/>
          <a:lstStyle/>
          <a:p>
            <a:r>
              <a:rPr lang="en-US" dirty="0">
                <a:solidFill>
                  <a:schemeClr val="bg1"/>
                </a:solidFill>
              </a:rPr>
              <a:t>Addiction Clinic, Malmö</a:t>
            </a:r>
          </a:p>
        </p:txBody>
      </p:sp>
      <p:pic>
        <p:nvPicPr>
          <p:cNvPr id="9" name="Content Placeholder 8" descr="Arrow Right with solid fill">
            <a:extLst>
              <a:ext uri="{FF2B5EF4-FFF2-40B4-BE49-F238E27FC236}">
                <a16:creationId xmlns:a16="http://schemas.microsoft.com/office/drawing/2014/main" id="{FBD91584-73A3-BE21-3ABE-1E9A2354E478}"/>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rot="1929430">
            <a:off x="6269203" y="4941989"/>
            <a:ext cx="914400" cy="914400"/>
          </a:xfrm>
        </p:spPr>
      </p:pic>
      <p:pic>
        <p:nvPicPr>
          <p:cNvPr id="5" name="Content Placeholder 4" descr="A black outline of a country&#10;&#10;AI-generated content may be incorrect.">
            <a:extLst>
              <a:ext uri="{FF2B5EF4-FFF2-40B4-BE49-F238E27FC236}">
                <a16:creationId xmlns:a16="http://schemas.microsoft.com/office/drawing/2014/main" id="{F306D289-68C3-F058-6471-98B7A0CA4296}"/>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411565" y="360000"/>
            <a:ext cx="2775759" cy="5874623"/>
          </a:xfrm>
          <a:prstGeom prst="rect">
            <a:avLst/>
          </a:prstGeom>
          <a:noFill/>
        </p:spPr>
      </p:pic>
      <p:sp>
        <p:nvSpPr>
          <p:cNvPr id="2" name="TextBox 1">
            <a:extLst>
              <a:ext uri="{FF2B5EF4-FFF2-40B4-BE49-F238E27FC236}">
                <a16:creationId xmlns:a16="http://schemas.microsoft.com/office/drawing/2014/main" id="{E03EBCD5-13C3-70F2-C3FF-509C97E3D8FD}"/>
              </a:ext>
            </a:extLst>
          </p:cNvPr>
          <p:cNvSpPr txBox="1"/>
          <p:nvPr/>
        </p:nvSpPr>
        <p:spPr>
          <a:xfrm>
            <a:off x="322728" y="2371276"/>
            <a:ext cx="5589319" cy="320087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 </a:t>
            </a:r>
            <a:r>
              <a:rPr lang="en-US" dirty="0">
                <a:solidFill>
                  <a:schemeClr val="bg1"/>
                </a:solidFill>
              </a:rPr>
              <a:t>700 patients</a:t>
            </a:r>
            <a:br>
              <a:rPr lang="en-US" dirty="0">
                <a:solidFill>
                  <a:schemeClr val="bg1"/>
                </a:solidFill>
              </a:rPr>
            </a:br>
            <a:br>
              <a:rPr lang="en-US" dirty="0">
                <a:solidFill>
                  <a:schemeClr val="bg1"/>
                </a:solidFill>
              </a:rPr>
            </a:br>
            <a:endParaRPr lang="en-US" dirty="0">
              <a:solidFill>
                <a:schemeClr val="bg1"/>
              </a:solidFill>
            </a:endParaRPr>
          </a:p>
          <a:p>
            <a:pPr marL="342900" indent="-342900">
              <a:buFont typeface="Arial" panose="020B0604020202020204" pitchFamily="34" charset="0"/>
              <a:buChar char="•"/>
            </a:pPr>
            <a:r>
              <a:rPr lang="en-US" dirty="0">
                <a:solidFill>
                  <a:schemeClr val="bg1"/>
                </a:solidFill>
              </a:rPr>
              <a:t>Multiple sub-teams</a:t>
            </a:r>
            <a:br>
              <a:rPr lang="en-US" dirty="0">
                <a:solidFill>
                  <a:schemeClr val="bg1"/>
                </a:solidFill>
              </a:rPr>
            </a:br>
            <a:br>
              <a:rPr lang="en-US" dirty="0">
                <a:solidFill>
                  <a:schemeClr val="bg1"/>
                </a:solidFill>
              </a:rPr>
            </a:br>
            <a:endParaRPr lang="en-US" dirty="0">
              <a:solidFill>
                <a:schemeClr val="bg1"/>
              </a:solidFill>
            </a:endParaRPr>
          </a:p>
          <a:p>
            <a:pPr marL="342900" indent="-342900">
              <a:buFont typeface="Arial" panose="020B0604020202020204" pitchFamily="34" charset="0"/>
              <a:buChar char="•"/>
            </a:pPr>
            <a:r>
              <a:rPr lang="en-US" dirty="0">
                <a:solidFill>
                  <a:schemeClr val="bg1"/>
                </a:solidFill>
              </a:rPr>
              <a:t>Complex clinical presentations</a:t>
            </a:r>
            <a:br>
              <a:rPr lang="en-US" dirty="0">
                <a:solidFill>
                  <a:schemeClr val="bg1"/>
                </a:solidFill>
              </a:rPr>
            </a:br>
            <a:br>
              <a:rPr lang="en-US" dirty="0">
                <a:solidFill>
                  <a:schemeClr val="bg1"/>
                </a:solidFill>
              </a:rPr>
            </a:br>
            <a:endParaRPr lang="en-US" dirty="0">
              <a:solidFill>
                <a:schemeClr val="bg1"/>
              </a:solidFill>
            </a:endParaRPr>
          </a:p>
          <a:p>
            <a:pPr marL="342900" indent="-342900">
              <a:buFont typeface="Arial" panose="020B0604020202020204" pitchFamily="34" charset="0"/>
              <a:buChar char="•"/>
            </a:pPr>
            <a:r>
              <a:rPr lang="en-US" dirty="0">
                <a:solidFill>
                  <a:schemeClr val="bg1"/>
                </a:solidFill>
              </a:rPr>
              <a:t>Common diagnoses: BPD, ASPD, ADHD, PTSD</a:t>
            </a:r>
            <a:br>
              <a:rPr lang="en-US" sz="2000" dirty="0">
                <a:solidFill>
                  <a:schemeClr val="bg1"/>
                </a:solidFill>
              </a:rPr>
            </a:br>
            <a:endParaRPr lang="en-US" sz="2000" dirty="0">
              <a:solidFill>
                <a:schemeClr val="bg1"/>
              </a:solidFill>
            </a:endParaRPr>
          </a:p>
        </p:txBody>
      </p:sp>
    </p:spTree>
    <p:extLst>
      <p:ext uri="{BB962C8B-B14F-4D97-AF65-F5344CB8AC3E}">
        <p14:creationId xmlns:p14="http://schemas.microsoft.com/office/powerpoint/2010/main" val="162343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BF8517-7DB0-AFCE-653D-89E77B0EA457}"/>
              </a:ext>
            </a:extLst>
          </p:cNvPr>
          <p:cNvSpPr>
            <a:spLocks noGrp="1"/>
          </p:cNvSpPr>
          <p:nvPr>
            <p:ph type="title"/>
          </p:nvPr>
        </p:nvSpPr>
        <p:spPr>
          <a:xfrm>
            <a:off x="490847" y="562019"/>
            <a:ext cx="10972800" cy="735153"/>
          </a:xfrm>
        </p:spPr>
        <p:txBody>
          <a:bodyPr anchor="t">
            <a:normAutofit/>
          </a:bodyPr>
          <a:lstStyle/>
          <a:p>
            <a:r>
              <a:rPr lang="sv-SE" dirty="0" err="1"/>
              <a:t>Comorbidity</a:t>
            </a:r>
            <a:r>
              <a:rPr lang="sv-SE" dirty="0"/>
              <a:t> SUD - BPD</a:t>
            </a:r>
          </a:p>
        </p:txBody>
      </p:sp>
      <p:sp>
        <p:nvSpPr>
          <p:cNvPr id="3" name="Platshållare för innehåll 2">
            <a:extLst>
              <a:ext uri="{FF2B5EF4-FFF2-40B4-BE49-F238E27FC236}">
                <a16:creationId xmlns:a16="http://schemas.microsoft.com/office/drawing/2014/main" id="{A45E4467-BA50-5BB7-1A3B-B3F8FDE59B94}"/>
              </a:ext>
            </a:extLst>
          </p:cNvPr>
          <p:cNvSpPr>
            <a:spLocks noGrp="1"/>
          </p:cNvSpPr>
          <p:nvPr>
            <p:ph sz="half" idx="1"/>
          </p:nvPr>
        </p:nvSpPr>
        <p:spPr>
          <a:xfrm>
            <a:off x="609599" y="1482822"/>
            <a:ext cx="6309139" cy="4485120"/>
          </a:xfrm>
        </p:spPr>
        <p:txBody>
          <a:bodyPr>
            <a:normAutofit/>
          </a:bodyPr>
          <a:lstStyle/>
          <a:p>
            <a:pPr marL="0" indent="0">
              <a:buNone/>
            </a:pPr>
            <a:endParaRPr lang="en-US" sz="1800" dirty="0"/>
          </a:p>
          <a:p>
            <a:pPr marL="0" indent="0">
              <a:buNone/>
            </a:pPr>
            <a:r>
              <a:rPr lang="en-US" sz="1800" dirty="0"/>
              <a:t>Important to recognize!</a:t>
            </a:r>
            <a:br>
              <a:rPr lang="en-US" sz="1800" dirty="0"/>
            </a:br>
            <a:endParaRPr lang="en-US" sz="1800" dirty="0"/>
          </a:p>
          <a:p>
            <a:pPr marL="0" indent="0">
              <a:buNone/>
            </a:pPr>
            <a:br>
              <a:rPr lang="sv-SE" sz="1800" dirty="0"/>
            </a:br>
            <a:br>
              <a:rPr lang="sv-SE" sz="1800" dirty="0"/>
            </a:br>
            <a:r>
              <a:rPr lang="sv-SE" sz="1800" dirty="0" err="1"/>
              <a:t>More</a:t>
            </a:r>
            <a:r>
              <a:rPr lang="sv-SE" sz="1800" dirty="0"/>
              <a:t> </a:t>
            </a:r>
            <a:r>
              <a:rPr lang="sv-SE" sz="1800" dirty="0" err="1"/>
              <a:t>severe</a:t>
            </a:r>
            <a:r>
              <a:rPr lang="sv-SE" sz="1800" dirty="0"/>
              <a:t> symptoms</a:t>
            </a:r>
            <a:br>
              <a:rPr lang="sv-SE" sz="1800" dirty="0"/>
            </a:br>
            <a:br>
              <a:rPr lang="sv-SE" sz="1800" dirty="0"/>
            </a:br>
            <a:r>
              <a:rPr lang="sv-SE" sz="1800" dirty="0" err="1"/>
              <a:t>Reduced</a:t>
            </a:r>
            <a:r>
              <a:rPr lang="sv-SE" sz="1800" dirty="0"/>
              <a:t> </a:t>
            </a:r>
            <a:r>
              <a:rPr lang="sv-SE" sz="1800" dirty="0" err="1"/>
              <a:t>quality</a:t>
            </a:r>
            <a:r>
              <a:rPr lang="sv-SE" sz="1800" dirty="0"/>
              <a:t> </a:t>
            </a:r>
            <a:r>
              <a:rPr lang="sv-SE" sz="1800" dirty="0" err="1"/>
              <a:t>of</a:t>
            </a:r>
            <a:r>
              <a:rPr lang="sv-SE" sz="1800" dirty="0"/>
              <a:t> </a:t>
            </a:r>
            <a:r>
              <a:rPr lang="sv-SE" sz="1800" dirty="0" err="1"/>
              <a:t>life</a:t>
            </a:r>
            <a:br>
              <a:rPr lang="sv-SE" sz="1800" dirty="0"/>
            </a:br>
            <a:br>
              <a:rPr lang="sv-SE" sz="1800" dirty="0"/>
            </a:br>
            <a:r>
              <a:rPr lang="sv-SE" sz="1800" dirty="0" err="1"/>
              <a:t>Increased</a:t>
            </a:r>
            <a:r>
              <a:rPr lang="sv-SE" sz="1800" dirty="0"/>
              <a:t> risk </a:t>
            </a:r>
            <a:r>
              <a:rPr lang="sv-SE" sz="1800" dirty="0" err="1"/>
              <a:t>of</a:t>
            </a:r>
            <a:r>
              <a:rPr lang="sv-SE" sz="1800" dirty="0"/>
              <a:t> </a:t>
            </a:r>
            <a:r>
              <a:rPr lang="sv-SE" sz="1800" dirty="0" err="1"/>
              <a:t>death</a:t>
            </a:r>
            <a:endParaRPr lang="sv-SE" sz="1800" dirty="0"/>
          </a:p>
          <a:p>
            <a:pPr marL="0" indent="0">
              <a:buNone/>
            </a:pPr>
            <a:endParaRPr lang="sv-SE" sz="2400" dirty="0"/>
          </a:p>
          <a:p>
            <a:pPr marL="0" indent="0">
              <a:buNone/>
            </a:pPr>
            <a:endParaRPr lang="sv-SE" sz="2400" dirty="0"/>
          </a:p>
          <a:p>
            <a:pPr marL="0" indent="0">
              <a:buNone/>
            </a:pPr>
            <a:endParaRPr lang="sv-SE" sz="2400" dirty="0"/>
          </a:p>
          <a:p>
            <a:pPr marL="0" indent="0">
              <a:buNone/>
            </a:pPr>
            <a:endParaRPr lang="sv-SE" sz="1600" dirty="0"/>
          </a:p>
        </p:txBody>
      </p:sp>
      <p:pic>
        <p:nvPicPr>
          <p:cNvPr id="4" name="Bildobjekt 3">
            <a:extLst>
              <a:ext uri="{FF2B5EF4-FFF2-40B4-BE49-F238E27FC236}">
                <a16:creationId xmlns:a16="http://schemas.microsoft.com/office/drawing/2014/main" id="{F118CB4F-43CE-8402-D1B6-6BE525F1BD42}"/>
              </a:ext>
            </a:extLst>
          </p:cNvPr>
          <p:cNvPicPr>
            <a:picLocks noChangeAspect="1"/>
          </p:cNvPicPr>
          <p:nvPr/>
        </p:nvPicPr>
        <p:blipFill rotWithShape="1">
          <a:blip r:embed="rId3">
            <a:extLst>
              <a:ext uri="{28A0092B-C50C-407E-A947-70E740481C1C}">
                <a14:useLocalDpi xmlns:a14="http://schemas.microsoft.com/office/drawing/2010/main" val="0"/>
              </a:ext>
            </a:extLst>
          </a:blip>
          <a:srcRect r="15307" b="9392"/>
          <a:stretch/>
        </p:blipFill>
        <p:spPr>
          <a:xfrm>
            <a:off x="5074477" y="1297170"/>
            <a:ext cx="3688521" cy="4485121"/>
          </a:xfrm>
          <a:prstGeom prst="rect">
            <a:avLst/>
          </a:prstGeom>
          <a:noFill/>
        </p:spPr>
      </p:pic>
      <p:sp>
        <p:nvSpPr>
          <p:cNvPr id="5" name="Right Brace 4">
            <a:extLst>
              <a:ext uri="{FF2B5EF4-FFF2-40B4-BE49-F238E27FC236}">
                <a16:creationId xmlns:a16="http://schemas.microsoft.com/office/drawing/2014/main" id="{AC12A057-12DE-EC1E-324B-79709FFAA5E8}"/>
              </a:ext>
            </a:extLst>
          </p:cNvPr>
          <p:cNvSpPr/>
          <p:nvPr/>
        </p:nvSpPr>
        <p:spPr>
          <a:xfrm>
            <a:off x="3306968" y="3230088"/>
            <a:ext cx="457200" cy="1959428"/>
          </a:xfrm>
          <a:prstGeom prst="rightBrace">
            <a:avLst/>
          </a:prstGeom>
          <a:noFill/>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83172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8A157-9841-CE23-F11C-C7CC03327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28C17-FAF8-3591-668C-5E2262990057}"/>
              </a:ext>
            </a:extLst>
          </p:cNvPr>
          <p:cNvSpPr>
            <a:spLocks noGrp="1"/>
          </p:cNvSpPr>
          <p:nvPr>
            <p:ph type="title"/>
          </p:nvPr>
        </p:nvSpPr>
        <p:spPr>
          <a:xfrm>
            <a:off x="398582" y="651143"/>
            <a:ext cx="5500469" cy="1143000"/>
          </a:xfrm>
        </p:spPr>
        <p:txBody>
          <a:bodyPr anchor="t">
            <a:normAutofit/>
          </a:bodyPr>
          <a:lstStyle/>
          <a:p>
            <a:r>
              <a:rPr lang="en-US" dirty="0"/>
              <a:t>Why GPM?</a:t>
            </a:r>
          </a:p>
        </p:txBody>
      </p:sp>
      <p:sp>
        <p:nvSpPr>
          <p:cNvPr id="3" name="Content Placeholder 2">
            <a:extLst>
              <a:ext uri="{FF2B5EF4-FFF2-40B4-BE49-F238E27FC236}">
                <a16:creationId xmlns:a16="http://schemas.microsoft.com/office/drawing/2014/main" id="{1CFFA3FD-E3CC-C011-A406-330C007EFBBB}"/>
              </a:ext>
            </a:extLst>
          </p:cNvPr>
          <p:cNvSpPr>
            <a:spLocks noGrp="1"/>
          </p:cNvSpPr>
          <p:nvPr>
            <p:ph sz="half" idx="1"/>
          </p:nvPr>
        </p:nvSpPr>
        <p:spPr>
          <a:xfrm>
            <a:off x="159582" y="1402935"/>
            <a:ext cx="5978467" cy="4385357"/>
          </a:xfrm>
          <a:ln>
            <a:noFill/>
          </a:ln>
        </p:spPr>
        <p:txBody>
          <a:bodyPr>
            <a:noAutofit/>
          </a:bodyPr>
          <a:lstStyle/>
          <a:p>
            <a:pPr>
              <a:lnSpc>
                <a:spcPct val="100000"/>
              </a:lnSpc>
            </a:pPr>
            <a:r>
              <a:rPr lang="en-US" sz="1800" dirty="0"/>
              <a:t>Structured framework is necessary.</a:t>
            </a:r>
            <a:br>
              <a:rPr lang="en-US" sz="1800" dirty="0"/>
            </a:br>
            <a:endParaRPr lang="en-US" sz="1800" dirty="0"/>
          </a:p>
          <a:p>
            <a:pPr>
              <a:lnSpc>
                <a:spcPct val="100000"/>
              </a:lnSpc>
            </a:pPr>
            <a:r>
              <a:rPr lang="en-US" sz="1800" dirty="0"/>
              <a:t>Multiprofessional collaboration.</a:t>
            </a:r>
            <a:br>
              <a:rPr lang="en-US" sz="1800" dirty="0"/>
            </a:br>
            <a:endParaRPr lang="en-US" sz="1800" dirty="0"/>
          </a:p>
          <a:p>
            <a:pPr>
              <a:lnSpc>
                <a:spcPct val="100000"/>
              </a:lnSpc>
            </a:pPr>
            <a:r>
              <a:rPr lang="en-US" altLang="en-US" sz="1800" dirty="0">
                <a:solidFill>
                  <a:srgbClr val="000000"/>
                </a:solidFill>
              </a:rPr>
              <a:t>Local guidelines – offer GPM as a first-line intervention following diagnosis.</a:t>
            </a:r>
            <a:br>
              <a:rPr lang="en-US" altLang="en-US" sz="1800" dirty="0">
                <a:solidFill>
                  <a:srgbClr val="000000"/>
                </a:solidFill>
              </a:rPr>
            </a:br>
            <a:endParaRPr lang="en-US" altLang="en-US" sz="1800" dirty="0">
              <a:solidFill>
                <a:srgbClr val="000000"/>
              </a:solidFill>
            </a:endParaRPr>
          </a:p>
          <a:p>
            <a:pPr>
              <a:lnSpc>
                <a:spcPct val="100000"/>
              </a:lnSpc>
            </a:pPr>
            <a:r>
              <a:rPr lang="en-US" sz="1800" dirty="0"/>
              <a:t>An intervention that all staff at the clinic can provide.</a:t>
            </a:r>
            <a:br>
              <a:rPr lang="en-US" altLang="en-US" sz="1800" dirty="0">
                <a:solidFill>
                  <a:srgbClr val="000000"/>
                </a:solidFill>
              </a:rPr>
            </a:br>
            <a:endParaRPr lang="en-US" altLang="en-US" sz="1800" dirty="0">
              <a:solidFill>
                <a:srgbClr val="000000"/>
              </a:solidFill>
            </a:endParaRPr>
          </a:p>
          <a:p>
            <a:pPr>
              <a:lnSpc>
                <a:spcPct val="100000"/>
              </a:lnSpc>
            </a:pPr>
            <a:r>
              <a:rPr lang="en-US" sz="1800" dirty="0"/>
              <a:t>There are knowledge gaps regarding effective treatment for BPD and SUD.</a:t>
            </a:r>
            <a:br>
              <a:rPr lang="en-US" altLang="en-US" sz="1800" dirty="0">
                <a:solidFill>
                  <a:srgbClr val="000000"/>
                </a:solidFill>
              </a:rPr>
            </a:br>
            <a:br>
              <a:rPr lang="en-US" altLang="en-US" sz="1800" dirty="0">
                <a:solidFill>
                  <a:srgbClr val="000000"/>
                </a:solidFill>
              </a:rPr>
            </a:br>
            <a:br>
              <a:rPr lang="en-US" altLang="en-US" sz="1800" dirty="0">
                <a:solidFill>
                  <a:srgbClr val="000000"/>
                </a:solidFill>
              </a:rPr>
            </a:br>
            <a:br>
              <a:rPr lang="en-US" altLang="en-US" sz="1800" dirty="0">
                <a:solidFill>
                  <a:srgbClr val="000000"/>
                </a:solidFill>
              </a:rPr>
            </a:br>
            <a:br>
              <a:rPr lang="en-US" altLang="en-US" sz="1800" dirty="0">
                <a:solidFill>
                  <a:srgbClr val="000000"/>
                </a:solidFill>
              </a:rPr>
            </a:br>
            <a:br>
              <a:rPr lang="en-US" altLang="en-US" sz="1800" dirty="0">
                <a:solidFill>
                  <a:srgbClr val="000000"/>
                </a:solidFill>
              </a:rPr>
            </a:br>
            <a:br>
              <a:rPr lang="en-US" sz="2000" dirty="0">
                <a:highlight>
                  <a:srgbClr val="FFFF00"/>
                </a:highlight>
              </a:rPr>
            </a:br>
            <a:br>
              <a:rPr lang="en-US" sz="2000" dirty="0">
                <a:highlight>
                  <a:srgbClr val="FFFF00"/>
                </a:highlight>
              </a:rPr>
            </a:br>
            <a:br>
              <a:rPr lang="en-US" sz="2000" dirty="0">
                <a:highlight>
                  <a:srgbClr val="FFFF00"/>
                </a:highlight>
              </a:rPr>
            </a:br>
            <a:br>
              <a:rPr lang="sv-SE" sz="2000" dirty="0">
                <a:solidFill>
                  <a:srgbClr val="C00000"/>
                </a:solidFill>
              </a:rPr>
            </a:br>
            <a:br>
              <a:rPr lang="sv-SE" sz="2000" dirty="0">
                <a:solidFill>
                  <a:srgbClr val="C00000"/>
                </a:solidFill>
              </a:rPr>
            </a:br>
            <a:br>
              <a:rPr lang="sv-SE" sz="2000" dirty="0"/>
            </a:br>
            <a:endParaRPr lang="en-US" sz="2000" dirty="0"/>
          </a:p>
        </p:txBody>
      </p:sp>
      <p:pic>
        <p:nvPicPr>
          <p:cNvPr id="6" name="Picture 5" descr="A road with trees and grass&#10;&#10;AI-generated content may be incorrect.">
            <a:extLst>
              <a:ext uri="{FF2B5EF4-FFF2-40B4-BE49-F238E27FC236}">
                <a16:creationId xmlns:a16="http://schemas.microsoft.com/office/drawing/2014/main" id="{40728F84-C349-2D70-6E41-CC82E8B6909F}"/>
              </a:ext>
            </a:extLst>
          </p:cNvPr>
          <p:cNvPicPr>
            <a:picLocks noChangeAspect="1"/>
          </p:cNvPicPr>
          <p:nvPr/>
        </p:nvPicPr>
        <p:blipFill>
          <a:blip r:embed="rId3">
            <a:extLst>
              <a:ext uri="{28A0092B-C50C-407E-A947-70E740481C1C}">
                <a14:useLocalDpi xmlns:a14="http://schemas.microsoft.com/office/drawing/2010/main" val="0"/>
              </a:ext>
            </a:extLst>
          </a:blip>
          <a:srcRect l="12188" r="27661" b="-2"/>
          <a:stretch>
            <a:fillRect/>
          </a:stretch>
        </p:blipFill>
        <p:spPr>
          <a:xfrm>
            <a:off x="6613520" y="822326"/>
            <a:ext cx="4998134" cy="5546576"/>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a:noFill/>
        </p:spPr>
      </p:pic>
      <p:sp>
        <p:nvSpPr>
          <p:cNvPr id="4" name="Rectangle 1">
            <a:extLst>
              <a:ext uri="{FF2B5EF4-FFF2-40B4-BE49-F238E27FC236}">
                <a16:creationId xmlns:a16="http://schemas.microsoft.com/office/drawing/2014/main" id="{E1318469-23E5-4672-AE2D-BF854CB1A071}"/>
              </a:ext>
            </a:extLst>
          </p:cNvPr>
          <p:cNvSpPr>
            <a:spLocks noChangeArrowheads="1"/>
          </p:cNvSpPr>
          <p:nvPr/>
        </p:nvSpPr>
        <p:spPr bwMode="auto">
          <a:xfrm>
            <a:off x="152400" y="5984181"/>
            <a:ext cx="57466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webkit-standard"/>
              </a:rPr>
              <a:t>SBU. </a:t>
            </a:r>
            <a:r>
              <a:rPr kumimoji="0" lang="en-US" altLang="en-US" sz="1100" b="0" i="1" u="none" strike="noStrike" cap="none" normalizeH="0" baseline="0" dirty="0">
                <a:ln>
                  <a:noFill/>
                </a:ln>
                <a:solidFill>
                  <a:srgbClr val="000000"/>
                </a:solidFill>
                <a:effectLst/>
              </a:rPr>
              <a:t>Treatment and social support interventions for co-occurring substance use and other psychiatric disorders: A systematic review of interventions, health economics and ethics.</a:t>
            </a:r>
            <a:r>
              <a:rPr kumimoji="0" lang="en-US" altLang="en-US" sz="1100" b="0" i="0" u="none" strike="noStrike" cap="none" normalizeH="0" baseline="0" dirty="0">
                <a:ln>
                  <a:noFill/>
                </a:ln>
                <a:solidFill>
                  <a:srgbClr val="000000"/>
                </a:solidFill>
                <a:effectLst/>
                <a:latin typeface="-webkit-standard"/>
              </a:rPr>
              <a:t> Stockholm: Swedish Agency for Health Technology Assessment and Assessment of Social Services (SBU); 2025. Available from: </a:t>
            </a:r>
            <a:r>
              <a:rPr kumimoji="0" lang="en-US" altLang="en-US" sz="1100" b="0" i="0" u="none" strike="noStrike" cap="none" normalizeH="0" baseline="0" dirty="0">
                <a:ln>
                  <a:noFill/>
                </a:ln>
                <a:solidFill>
                  <a:schemeClr val="tx1"/>
                </a:solidFill>
                <a:effectLst/>
                <a:hlinkClick r:id="rId4"/>
              </a:rPr>
              <a:t>https://www.sbu.se/372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9610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FDFF3-F09F-9D24-CE77-A070B248E790}"/>
              </a:ext>
            </a:extLst>
          </p:cNvPr>
          <p:cNvSpPr>
            <a:spLocks noGrp="1"/>
          </p:cNvSpPr>
          <p:nvPr>
            <p:ph type="title"/>
          </p:nvPr>
        </p:nvSpPr>
        <p:spPr>
          <a:xfrm>
            <a:off x="454856" y="766906"/>
            <a:ext cx="10972800" cy="745786"/>
          </a:xfrm>
        </p:spPr>
        <p:txBody>
          <a:bodyPr/>
          <a:lstStyle/>
          <a:p>
            <a:r>
              <a:rPr lang="en-US" dirty="0"/>
              <a:t>Why GPM?</a:t>
            </a:r>
            <a:endParaRPr lang="sv-SE" dirty="0"/>
          </a:p>
        </p:txBody>
      </p:sp>
      <p:pic>
        <p:nvPicPr>
          <p:cNvPr id="4" name="Bildobjekt 6">
            <a:extLst>
              <a:ext uri="{FF2B5EF4-FFF2-40B4-BE49-F238E27FC236}">
                <a16:creationId xmlns:a16="http://schemas.microsoft.com/office/drawing/2014/main" id="{79CAC9A3-C898-EF69-D357-A01E982222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5698" y="2246852"/>
            <a:ext cx="6661958" cy="2364296"/>
          </a:xfrm>
          <a:prstGeom prst="rect">
            <a:avLst/>
          </a:prstGeom>
        </p:spPr>
      </p:pic>
      <p:sp>
        <p:nvSpPr>
          <p:cNvPr id="3" name="TextBox 2">
            <a:extLst>
              <a:ext uri="{FF2B5EF4-FFF2-40B4-BE49-F238E27FC236}">
                <a16:creationId xmlns:a16="http://schemas.microsoft.com/office/drawing/2014/main" id="{9B5EC7F7-2DB3-60E5-5EB3-803ED0C1FEDF}"/>
              </a:ext>
            </a:extLst>
          </p:cNvPr>
          <p:cNvSpPr txBox="1"/>
          <p:nvPr/>
        </p:nvSpPr>
        <p:spPr>
          <a:xfrm>
            <a:off x="656736" y="2733506"/>
            <a:ext cx="3216812" cy="923330"/>
          </a:xfrm>
          <a:prstGeom prst="rect">
            <a:avLst/>
          </a:prstGeom>
          <a:noFill/>
        </p:spPr>
        <p:txBody>
          <a:bodyPr wrap="square" rtlCol="0">
            <a:spAutoFit/>
          </a:bodyPr>
          <a:lstStyle/>
          <a:p>
            <a:r>
              <a:rPr lang="en-US" dirty="0"/>
              <a:t>GPM had been evaluated on a small scale in patients </a:t>
            </a:r>
            <a:r>
              <a:rPr lang="en-US"/>
              <a:t>with BPD </a:t>
            </a:r>
            <a:r>
              <a:rPr lang="en-US" dirty="0"/>
              <a:t>and SUD.</a:t>
            </a:r>
          </a:p>
        </p:txBody>
      </p:sp>
    </p:spTree>
    <p:extLst>
      <p:ext uri="{BB962C8B-B14F-4D97-AF65-F5344CB8AC3E}">
        <p14:creationId xmlns:p14="http://schemas.microsoft.com/office/powerpoint/2010/main" val="210437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1123-B4CA-9371-86FF-E1715D57684C}"/>
              </a:ext>
            </a:extLst>
          </p:cNvPr>
          <p:cNvSpPr>
            <a:spLocks noGrp="1"/>
          </p:cNvSpPr>
          <p:nvPr>
            <p:ph type="title"/>
          </p:nvPr>
        </p:nvSpPr>
        <p:spPr>
          <a:xfrm>
            <a:off x="609600" y="563532"/>
            <a:ext cx="10972800" cy="541196"/>
          </a:xfrm>
        </p:spPr>
        <p:txBody>
          <a:bodyPr/>
          <a:lstStyle/>
          <a:p>
            <a:r>
              <a:rPr lang="en-US" dirty="0"/>
              <a:t>GPM-team</a:t>
            </a:r>
          </a:p>
        </p:txBody>
      </p:sp>
      <p:pic>
        <p:nvPicPr>
          <p:cNvPr id="6" name="Content Placeholder 5">
            <a:extLst>
              <a:ext uri="{FF2B5EF4-FFF2-40B4-BE49-F238E27FC236}">
                <a16:creationId xmlns:a16="http://schemas.microsoft.com/office/drawing/2014/main" id="{582C67A6-6E2E-9ECC-5391-75B7191D44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0572" y="4461338"/>
            <a:ext cx="1467678" cy="1469619"/>
          </a:xfrm>
          <a:prstGeom prst="rect">
            <a:avLst/>
          </a:prstGeom>
        </p:spPr>
      </p:pic>
      <p:pic>
        <p:nvPicPr>
          <p:cNvPr id="5" name="Picture 4" descr="A person wearing glasses and a blue shirt&#10;&#10;AI-generated content may be incorrect.">
            <a:extLst>
              <a:ext uri="{FF2B5EF4-FFF2-40B4-BE49-F238E27FC236}">
                <a16:creationId xmlns:a16="http://schemas.microsoft.com/office/drawing/2014/main" id="{A05AF471-B1E2-711F-8967-9B055180A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886" y="1743328"/>
            <a:ext cx="1333500" cy="1511300"/>
          </a:xfrm>
          <a:prstGeom prst="rect">
            <a:avLst/>
          </a:prstGeom>
        </p:spPr>
      </p:pic>
      <p:pic>
        <p:nvPicPr>
          <p:cNvPr id="7" name="Picture 6" descr="A person smiling at the camera&#10;&#10;AI-generated content may be incorrect.">
            <a:extLst>
              <a:ext uri="{FF2B5EF4-FFF2-40B4-BE49-F238E27FC236}">
                <a16:creationId xmlns:a16="http://schemas.microsoft.com/office/drawing/2014/main" id="{D18345F0-D522-6F87-1E00-0A2922C9E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359" y="4503624"/>
            <a:ext cx="1467678" cy="1467678"/>
          </a:xfrm>
          <a:prstGeom prst="rect">
            <a:avLst/>
          </a:prstGeom>
        </p:spPr>
      </p:pic>
      <p:pic>
        <p:nvPicPr>
          <p:cNvPr id="9" name="Picture 8">
            <a:extLst>
              <a:ext uri="{FF2B5EF4-FFF2-40B4-BE49-F238E27FC236}">
                <a16:creationId xmlns:a16="http://schemas.microsoft.com/office/drawing/2014/main" id="{542BB06A-D11E-F674-9642-11D99BD9A781}"/>
              </a:ext>
            </a:extLst>
          </p:cNvPr>
          <p:cNvPicPr>
            <a:picLocks noChangeAspect="1"/>
          </p:cNvPicPr>
          <p:nvPr/>
        </p:nvPicPr>
        <p:blipFill>
          <a:blip r:embed="rId6">
            <a:extLst>
              <a:ext uri="{28A0092B-C50C-407E-A947-70E740481C1C}">
                <a14:useLocalDpi xmlns:a14="http://schemas.microsoft.com/office/drawing/2010/main" val="0"/>
              </a:ext>
            </a:extLst>
          </a:blip>
          <a:srcRect t="20952" r="6126" b="18095"/>
          <a:stretch>
            <a:fillRect/>
          </a:stretch>
        </p:blipFill>
        <p:spPr>
          <a:xfrm>
            <a:off x="515800" y="4420994"/>
            <a:ext cx="1403664" cy="1469619"/>
          </a:xfrm>
          <a:prstGeom prst="rect">
            <a:avLst/>
          </a:prstGeom>
        </p:spPr>
      </p:pic>
      <p:pic>
        <p:nvPicPr>
          <p:cNvPr id="11" name="Picture 10">
            <a:extLst>
              <a:ext uri="{FF2B5EF4-FFF2-40B4-BE49-F238E27FC236}">
                <a16:creationId xmlns:a16="http://schemas.microsoft.com/office/drawing/2014/main" id="{7125911F-C8CD-99D5-89DC-2ED68683108B}"/>
              </a:ext>
            </a:extLst>
          </p:cNvPr>
          <p:cNvPicPr>
            <a:picLocks noChangeAspect="1"/>
          </p:cNvPicPr>
          <p:nvPr/>
        </p:nvPicPr>
        <p:blipFill>
          <a:blip r:embed="rId7">
            <a:extLst>
              <a:ext uri="{28A0092B-C50C-407E-A947-70E740481C1C}">
                <a14:useLocalDpi xmlns:a14="http://schemas.microsoft.com/office/drawing/2010/main" val="0"/>
              </a:ext>
            </a:extLst>
          </a:blip>
          <a:srcRect l="1" t="-1016" r="29203" b="21903"/>
          <a:stretch>
            <a:fillRect/>
          </a:stretch>
        </p:blipFill>
        <p:spPr>
          <a:xfrm rot="5400000">
            <a:off x="2526344" y="1818157"/>
            <a:ext cx="1552377" cy="1467677"/>
          </a:xfrm>
          <a:prstGeom prst="rect">
            <a:avLst/>
          </a:prstGeom>
        </p:spPr>
      </p:pic>
      <p:sp>
        <p:nvSpPr>
          <p:cNvPr id="12" name="TextBox 11">
            <a:extLst>
              <a:ext uri="{FF2B5EF4-FFF2-40B4-BE49-F238E27FC236}">
                <a16:creationId xmlns:a16="http://schemas.microsoft.com/office/drawing/2014/main" id="{2D427F0A-0298-22F4-7232-44B931D31354}"/>
              </a:ext>
            </a:extLst>
          </p:cNvPr>
          <p:cNvSpPr txBox="1"/>
          <p:nvPr/>
        </p:nvSpPr>
        <p:spPr>
          <a:xfrm>
            <a:off x="385319" y="3312998"/>
            <a:ext cx="2315052" cy="738664"/>
          </a:xfrm>
          <a:prstGeom prst="rect">
            <a:avLst/>
          </a:prstGeom>
          <a:noFill/>
        </p:spPr>
        <p:txBody>
          <a:bodyPr wrap="square" rtlCol="0">
            <a:spAutoFit/>
          </a:bodyPr>
          <a:lstStyle/>
          <a:p>
            <a:r>
              <a:rPr lang="en-US" sz="1400" dirty="0"/>
              <a:t>Jonas Berge</a:t>
            </a:r>
          </a:p>
          <a:p>
            <a:r>
              <a:rPr lang="en-US" sz="1400" dirty="0"/>
              <a:t>Senior Consultant, Associate Professor</a:t>
            </a:r>
          </a:p>
        </p:txBody>
      </p:sp>
      <p:sp>
        <p:nvSpPr>
          <p:cNvPr id="13" name="TextBox 12">
            <a:extLst>
              <a:ext uri="{FF2B5EF4-FFF2-40B4-BE49-F238E27FC236}">
                <a16:creationId xmlns:a16="http://schemas.microsoft.com/office/drawing/2014/main" id="{F7B1B889-5192-B367-CAFB-F4521B185FCF}"/>
              </a:ext>
            </a:extLst>
          </p:cNvPr>
          <p:cNvSpPr txBox="1"/>
          <p:nvPr/>
        </p:nvSpPr>
        <p:spPr>
          <a:xfrm>
            <a:off x="508886" y="5971302"/>
            <a:ext cx="2523860" cy="523220"/>
          </a:xfrm>
          <a:prstGeom prst="rect">
            <a:avLst/>
          </a:prstGeom>
          <a:noFill/>
        </p:spPr>
        <p:txBody>
          <a:bodyPr wrap="square" rtlCol="0">
            <a:spAutoFit/>
          </a:bodyPr>
          <a:lstStyle/>
          <a:p>
            <a:r>
              <a:rPr lang="en-US" sz="1400" dirty="0"/>
              <a:t>Stina Ingves</a:t>
            </a:r>
          </a:p>
          <a:p>
            <a:r>
              <a:rPr lang="en-US" sz="1400" dirty="0"/>
              <a:t>Specialist Nurse</a:t>
            </a:r>
          </a:p>
        </p:txBody>
      </p:sp>
      <p:sp>
        <p:nvSpPr>
          <p:cNvPr id="14" name="TextBox 13">
            <a:extLst>
              <a:ext uri="{FF2B5EF4-FFF2-40B4-BE49-F238E27FC236}">
                <a16:creationId xmlns:a16="http://schemas.microsoft.com/office/drawing/2014/main" id="{6640AA84-6834-5897-1EA1-F215CEBFBF70}"/>
              </a:ext>
            </a:extLst>
          </p:cNvPr>
          <p:cNvSpPr txBox="1"/>
          <p:nvPr/>
        </p:nvSpPr>
        <p:spPr>
          <a:xfrm>
            <a:off x="2489836" y="3363903"/>
            <a:ext cx="1705081" cy="523220"/>
          </a:xfrm>
          <a:prstGeom prst="rect">
            <a:avLst/>
          </a:prstGeom>
          <a:noFill/>
        </p:spPr>
        <p:txBody>
          <a:bodyPr wrap="square" rtlCol="0">
            <a:spAutoFit/>
          </a:bodyPr>
          <a:lstStyle/>
          <a:p>
            <a:r>
              <a:rPr lang="en-US" sz="1400" dirty="0"/>
              <a:t>Klara Schultz</a:t>
            </a:r>
          </a:p>
          <a:p>
            <a:r>
              <a:rPr lang="en-US" sz="1400" dirty="0"/>
              <a:t>Psychologist</a:t>
            </a:r>
          </a:p>
        </p:txBody>
      </p:sp>
      <p:sp>
        <p:nvSpPr>
          <p:cNvPr id="15" name="TextBox 14">
            <a:extLst>
              <a:ext uri="{FF2B5EF4-FFF2-40B4-BE49-F238E27FC236}">
                <a16:creationId xmlns:a16="http://schemas.microsoft.com/office/drawing/2014/main" id="{934F2004-DE0C-1642-1583-C52757B32C46}"/>
              </a:ext>
            </a:extLst>
          </p:cNvPr>
          <p:cNvSpPr txBox="1"/>
          <p:nvPr/>
        </p:nvSpPr>
        <p:spPr>
          <a:xfrm>
            <a:off x="2518187" y="6011646"/>
            <a:ext cx="1789849" cy="523220"/>
          </a:xfrm>
          <a:prstGeom prst="rect">
            <a:avLst/>
          </a:prstGeom>
          <a:noFill/>
        </p:spPr>
        <p:txBody>
          <a:bodyPr wrap="square" rtlCol="0">
            <a:spAutoFit/>
          </a:bodyPr>
          <a:lstStyle/>
          <a:p>
            <a:r>
              <a:rPr lang="en-US" sz="1400" dirty="0"/>
              <a:t>Emma Larsson</a:t>
            </a:r>
          </a:p>
          <a:p>
            <a:r>
              <a:rPr lang="en-US" sz="1400" dirty="0"/>
              <a:t>Social Worker</a:t>
            </a:r>
          </a:p>
        </p:txBody>
      </p:sp>
      <p:sp>
        <p:nvSpPr>
          <p:cNvPr id="16" name="TextBox 15">
            <a:extLst>
              <a:ext uri="{FF2B5EF4-FFF2-40B4-BE49-F238E27FC236}">
                <a16:creationId xmlns:a16="http://schemas.microsoft.com/office/drawing/2014/main" id="{85ED17C6-5AC0-B578-7672-A38C2F4F1049}"/>
              </a:ext>
            </a:extLst>
          </p:cNvPr>
          <p:cNvSpPr txBox="1"/>
          <p:nvPr/>
        </p:nvSpPr>
        <p:spPr>
          <a:xfrm>
            <a:off x="4599062" y="3363903"/>
            <a:ext cx="2773349" cy="800219"/>
          </a:xfrm>
          <a:prstGeom prst="rect">
            <a:avLst/>
          </a:prstGeom>
          <a:noFill/>
        </p:spPr>
        <p:txBody>
          <a:bodyPr wrap="square" rtlCol="0">
            <a:spAutoFit/>
          </a:bodyPr>
          <a:lstStyle/>
          <a:p>
            <a:r>
              <a:rPr lang="en-US" sz="1400" dirty="0"/>
              <a:t>Susanna Krus</a:t>
            </a:r>
          </a:p>
          <a:p>
            <a:r>
              <a:rPr lang="en-US" sz="1400" dirty="0"/>
              <a:t>Specialist Nurse</a:t>
            </a:r>
          </a:p>
          <a:p>
            <a:endParaRPr lang="en-US" dirty="0"/>
          </a:p>
        </p:txBody>
      </p:sp>
      <p:sp>
        <p:nvSpPr>
          <p:cNvPr id="17" name="TextBox 16">
            <a:extLst>
              <a:ext uri="{FF2B5EF4-FFF2-40B4-BE49-F238E27FC236}">
                <a16:creationId xmlns:a16="http://schemas.microsoft.com/office/drawing/2014/main" id="{B3AAE463-DCA5-BEDC-562C-3BB718B27337}"/>
              </a:ext>
            </a:extLst>
          </p:cNvPr>
          <p:cNvSpPr txBox="1"/>
          <p:nvPr/>
        </p:nvSpPr>
        <p:spPr>
          <a:xfrm>
            <a:off x="4599062" y="6049194"/>
            <a:ext cx="2279529" cy="523220"/>
          </a:xfrm>
          <a:prstGeom prst="rect">
            <a:avLst/>
          </a:prstGeom>
          <a:noFill/>
        </p:spPr>
        <p:txBody>
          <a:bodyPr wrap="square" rtlCol="0">
            <a:spAutoFit/>
          </a:bodyPr>
          <a:lstStyle/>
          <a:p>
            <a:r>
              <a:rPr lang="en-US" sz="1400" dirty="0"/>
              <a:t>Isabel Jadbäck</a:t>
            </a:r>
          </a:p>
          <a:p>
            <a:r>
              <a:rPr lang="en-US" sz="1400" dirty="0"/>
              <a:t>Specialist Psychologist</a:t>
            </a:r>
          </a:p>
        </p:txBody>
      </p:sp>
      <p:sp>
        <p:nvSpPr>
          <p:cNvPr id="3" name="TextBox 2">
            <a:extLst>
              <a:ext uri="{FF2B5EF4-FFF2-40B4-BE49-F238E27FC236}">
                <a16:creationId xmlns:a16="http://schemas.microsoft.com/office/drawing/2014/main" id="{E343DF33-B5C0-A743-C37B-87119045398A}"/>
              </a:ext>
            </a:extLst>
          </p:cNvPr>
          <p:cNvSpPr txBox="1"/>
          <p:nvPr/>
        </p:nvSpPr>
        <p:spPr>
          <a:xfrm>
            <a:off x="8689819" y="1816599"/>
            <a:ext cx="3249175" cy="3970318"/>
          </a:xfrm>
          <a:prstGeom prst="rect">
            <a:avLst/>
          </a:prstGeom>
          <a:noFill/>
        </p:spPr>
        <p:txBody>
          <a:bodyPr wrap="square" rtlCol="0">
            <a:spAutoFit/>
          </a:bodyPr>
          <a:lstStyle/>
          <a:p>
            <a:r>
              <a:rPr lang="en-US" b="1" dirty="0"/>
              <a:t>Education</a:t>
            </a:r>
          </a:p>
          <a:p>
            <a:endParaRPr lang="en-US" b="1" dirty="0"/>
          </a:p>
          <a:p>
            <a:endParaRPr lang="en-US" b="1" dirty="0"/>
          </a:p>
          <a:p>
            <a:br>
              <a:rPr lang="en-US" b="1" dirty="0"/>
            </a:br>
            <a:br>
              <a:rPr lang="en-US" b="1" dirty="0"/>
            </a:br>
            <a:endParaRPr lang="en-US" b="1" dirty="0"/>
          </a:p>
          <a:p>
            <a:r>
              <a:rPr lang="en-US" b="1" dirty="0"/>
              <a:t>Team</a:t>
            </a:r>
          </a:p>
          <a:p>
            <a:endParaRPr lang="en-US" b="1" dirty="0"/>
          </a:p>
          <a:p>
            <a:endParaRPr lang="en-US" b="1" dirty="0"/>
          </a:p>
          <a:p>
            <a:br>
              <a:rPr lang="en-US" b="1" dirty="0"/>
            </a:br>
            <a:br>
              <a:rPr lang="en-US" b="1" dirty="0"/>
            </a:br>
            <a:r>
              <a:rPr lang="en-US" b="1" dirty="0"/>
              <a:t>External supervision </a:t>
            </a:r>
            <a:br>
              <a:rPr lang="en-US" dirty="0"/>
            </a:br>
            <a:br>
              <a:rPr lang="en-US" dirty="0"/>
            </a:br>
            <a:endParaRPr lang="en-US" dirty="0"/>
          </a:p>
        </p:txBody>
      </p:sp>
      <p:pic>
        <p:nvPicPr>
          <p:cNvPr id="18" name="Graphic 17" descr="Cheers with solid fill">
            <a:extLst>
              <a:ext uri="{FF2B5EF4-FFF2-40B4-BE49-F238E27FC236}">
                <a16:creationId xmlns:a16="http://schemas.microsoft.com/office/drawing/2014/main" id="{1F3630A2-75CC-CBE0-DC5A-FAF8757EFE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8857" y="3374079"/>
            <a:ext cx="579770" cy="579770"/>
          </a:xfrm>
          <a:prstGeom prst="rect">
            <a:avLst/>
          </a:prstGeom>
        </p:spPr>
      </p:pic>
      <p:pic>
        <p:nvPicPr>
          <p:cNvPr id="20" name="Graphic 19" descr="Classroom with solid fill">
            <a:extLst>
              <a:ext uri="{FF2B5EF4-FFF2-40B4-BE49-F238E27FC236}">
                <a16:creationId xmlns:a16="http://schemas.microsoft.com/office/drawing/2014/main" id="{7059A05A-4B1C-65D8-151D-7895447F52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53337" y="1743328"/>
            <a:ext cx="914400" cy="914400"/>
          </a:xfrm>
          <a:prstGeom prst="rect">
            <a:avLst/>
          </a:prstGeom>
        </p:spPr>
      </p:pic>
      <p:pic>
        <p:nvPicPr>
          <p:cNvPr id="22" name="Graphic 21" descr="Customer review with solid fill">
            <a:extLst>
              <a:ext uri="{FF2B5EF4-FFF2-40B4-BE49-F238E27FC236}">
                <a16:creationId xmlns:a16="http://schemas.microsoft.com/office/drawing/2014/main" id="{FC148BF8-05BF-DC85-997E-AA6DAD93CC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18857" y="4620992"/>
            <a:ext cx="740998" cy="740998"/>
          </a:xfrm>
          <a:prstGeom prst="rect">
            <a:avLst/>
          </a:prstGeom>
        </p:spPr>
      </p:pic>
      <p:pic>
        <p:nvPicPr>
          <p:cNvPr id="8" name="Picture 7">
            <a:extLst>
              <a:ext uri="{FF2B5EF4-FFF2-40B4-BE49-F238E27FC236}">
                <a16:creationId xmlns:a16="http://schemas.microsoft.com/office/drawing/2014/main" id="{D1B95718-E25D-4744-4F66-31297C2D26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4632629" y="1840507"/>
            <a:ext cx="1597070" cy="1467676"/>
          </a:xfrm>
          <a:prstGeom prst="rect">
            <a:avLst/>
          </a:prstGeom>
        </p:spPr>
      </p:pic>
    </p:spTree>
    <p:extLst>
      <p:ext uri="{BB962C8B-B14F-4D97-AF65-F5344CB8AC3E}">
        <p14:creationId xmlns:p14="http://schemas.microsoft.com/office/powerpoint/2010/main" val="377067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196EAF-EC68-49AC-91F7-F48B42A0D8C6}"/>
              </a:ext>
            </a:extLst>
          </p:cNvPr>
          <p:cNvSpPr>
            <a:spLocks noGrp="1"/>
          </p:cNvSpPr>
          <p:nvPr>
            <p:ph type="title"/>
          </p:nvPr>
        </p:nvSpPr>
        <p:spPr>
          <a:xfrm>
            <a:off x="609600" y="580490"/>
            <a:ext cx="10972800" cy="514663"/>
          </a:xfrm>
        </p:spPr>
        <p:txBody>
          <a:bodyPr>
            <a:noAutofit/>
          </a:bodyPr>
          <a:lstStyle/>
          <a:p>
            <a:r>
              <a:rPr lang="sv-SE" dirty="0" err="1"/>
              <a:t>Treatment</a:t>
            </a:r>
            <a:r>
              <a:rPr lang="sv-SE" dirty="0"/>
              <a:t> Process</a:t>
            </a:r>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913601100"/>
              </p:ext>
            </p:extLst>
          </p:nvPr>
        </p:nvGraphicFramePr>
        <p:xfrm>
          <a:off x="299820" y="1302327"/>
          <a:ext cx="11282580" cy="497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5009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1B2ED-3676-898D-D40B-4476F35769D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A9DA84-EFF0-5473-0D85-DAB0A820B9D7}"/>
              </a:ext>
            </a:extLst>
          </p:cNvPr>
          <p:cNvSpPr>
            <a:spLocks noGrp="1"/>
          </p:cNvSpPr>
          <p:nvPr>
            <p:ph type="title"/>
          </p:nvPr>
        </p:nvSpPr>
        <p:spPr>
          <a:xfrm>
            <a:off x="609600" y="580490"/>
            <a:ext cx="10972800" cy="514663"/>
          </a:xfrm>
        </p:spPr>
        <p:txBody>
          <a:bodyPr>
            <a:noAutofit/>
          </a:bodyPr>
          <a:lstStyle/>
          <a:p>
            <a:r>
              <a:rPr lang="sv-SE" dirty="0" err="1"/>
              <a:t>Treatment</a:t>
            </a:r>
            <a:r>
              <a:rPr lang="sv-SE" dirty="0"/>
              <a:t> Process</a:t>
            </a:r>
          </a:p>
        </p:txBody>
      </p:sp>
      <p:graphicFrame>
        <p:nvGraphicFramePr>
          <p:cNvPr id="8" name="Platshållare för innehåll 7">
            <a:extLst>
              <a:ext uri="{FF2B5EF4-FFF2-40B4-BE49-F238E27FC236}">
                <a16:creationId xmlns:a16="http://schemas.microsoft.com/office/drawing/2014/main" id="{A6AAC6A0-F993-79A5-AFE7-FEB35B0F2773}"/>
              </a:ext>
            </a:extLst>
          </p:cNvPr>
          <p:cNvGraphicFramePr>
            <a:graphicFrameLocks noGrp="1"/>
          </p:cNvGraphicFramePr>
          <p:nvPr>
            <p:ph idx="1"/>
            <p:extLst>
              <p:ext uri="{D42A27DB-BD31-4B8C-83A1-F6EECF244321}">
                <p14:modId xmlns:p14="http://schemas.microsoft.com/office/powerpoint/2010/main" val="3501489631"/>
              </p:ext>
            </p:extLst>
          </p:nvPr>
        </p:nvGraphicFramePr>
        <p:xfrm>
          <a:off x="193963" y="1427018"/>
          <a:ext cx="10492871" cy="497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26706B8-FD78-3943-E520-C5AFDCC309C0}"/>
              </a:ext>
            </a:extLst>
          </p:cNvPr>
          <p:cNvSpPr txBox="1"/>
          <p:nvPr/>
        </p:nvSpPr>
        <p:spPr>
          <a:xfrm>
            <a:off x="304799" y="2848596"/>
            <a:ext cx="2327563" cy="3139321"/>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US" dirty="0"/>
              <a:t>Stability</a:t>
            </a:r>
            <a:br>
              <a:rPr lang="en-US" dirty="0"/>
            </a:br>
            <a:br>
              <a:rPr lang="en-US" dirty="0"/>
            </a:br>
            <a:endParaRPr lang="en-US" dirty="0"/>
          </a:p>
          <a:p>
            <a:pPr marL="285750" indent="-285750">
              <a:buFont typeface="Arial" panose="020B0604020202020204" pitchFamily="34" charset="0"/>
              <a:buChar char="•"/>
            </a:pPr>
            <a:r>
              <a:rPr lang="en-US" dirty="0"/>
              <a:t>Joint assessment</a:t>
            </a:r>
            <a:br>
              <a:rPr lang="en-US" dirty="0"/>
            </a:br>
            <a:r>
              <a:rPr lang="en-US" dirty="0"/>
              <a:t> </a:t>
            </a:r>
            <a:br>
              <a:rPr lang="en-US" dirty="0"/>
            </a:br>
            <a:endParaRPr lang="en-US" dirty="0"/>
          </a:p>
          <a:p>
            <a:pPr marL="285750" indent="-285750">
              <a:buFont typeface="Arial" panose="020B0604020202020204" pitchFamily="34" charset="0"/>
              <a:buChar char="•"/>
            </a:pPr>
            <a:r>
              <a:rPr lang="en-US" dirty="0"/>
              <a:t>Cognitive ability</a:t>
            </a:r>
            <a:br>
              <a:rPr lang="en-US" dirty="0"/>
            </a:br>
            <a:br>
              <a:rPr lang="en-US" dirty="0"/>
            </a:br>
            <a:endParaRPr lang="en-US" dirty="0"/>
          </a:p>
          <a:p>
            <a:endParaRPr lang="en-US" dirty="0"/>
          </a:p>
          <a:p>
            <a:endParaRPr lang="en-US" dirty="0"/>
          </a:p>
        </p:txBody>
      </p:sp>
    </p:spTree>
    <p:extLst>
      <p:ext uri="{BB962C8B-B14F-4D97-AF65-F5344CB8AC3E}">
        <p14:creationId xmlns:p14="http://schemas.microsoft.com/office/powerpoint/2010/main" val="234192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3FA3-94FC-DD45-4E0D-F41F74D72B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044B5BE-FC11-529B-48BC-606F81CD7114}"/>
              </a:ext>
            </a:extLst>
          </p:cNvPr>
          <p:cNvSpPr>
            <a:spLocks noGrp="1"/>
          </p:cNvSpPr>
          <p:nvPr>
            <p:ph type="title"/>
          </p:nvPr>
        </p:nvSpPr>
        <p:spPr>
          <a:xfrm>
            <a:off x="609600" y="580490"/>
            <a:ext cx="10972800" cy="514663"/>
          </a:xfrm>
        </p:spPr>
        <p:txBody>
          <a:bodyPr>
            <a:noAutofit/>
          </a:bodyPr>
          <a:lstStyle/>
          <a:p>
            <a:r>
              <a:rPr lang="sv-SE" dirty="0" err="1"/>
              <a:t>Treatment</a:t>
            </a:r>
            <a:r>
              <a:rPr lang="sv-SE" dirty="0"/>
              <a:t> Process</a:t>
            </a:r>
          </a:p>
        </p:txBody>
      </p:sp>
      <p:graphicFrame>
        <p:nvGraphicFramePr>
          <p:cNvPr id="8" name="Platshållare för innehåll 7">
            <a:extLst>
              <a:ext uri="{FF2B5EF4-FFF2-40B4-BE49-F238E27FC236}">
                <a16:creationId xmlns:a16="http://schemas.microsoft.com/office/drawing/2014/main" id="{CEE431F5-0FC7-63CB-F221-3E30EED823AF}"/>
              </a:ext>
            </a:extLst>
          </p:cNvPr>
          <p:cNvGraphicFramePr>
            <a:graphicFrameLocks noGrp="1"/>
          </p:cNvGraphicFramePr>
          <p:nvPr>
            <p:ph idx="1"/>
            <p:extLst>
              <p:ext uri="{D42A27DB-BD31-4B8C-83A1-F6EECF244321}">
                <p14:modId xmlns:p14="http://schemas.microsoft.com/office/powerpoint/2010/main" val="2756424993"/>
              </p:ext>
            </p:extLst>
          </p:nvPr>
        </p:nvGraphicFramePr>
        <p:xfrm>
          <a:off x="193963" y="1427018"/>
          <a:ext cx="10492871" cy="4975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6" descr="Generated image: Emotional progression flowchart">
            <a:extLst>
              <a:ext uri="{FF2B5EF4-FFF2-40B4-BE49-F238E27FC236}">
                <a16:creationId xmlns:a16="http://schemas.microsoft.com/office/drawing/2014/main" id="{B9000C73-6E6E-D787-635B-401D7B1430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406" y="2483435"/>
            <a:ext cx="5105713" cy="3794075"/>
          </a:xfrm>
          <a:prstGeom prst="rect">
            <a:avLst/>
          </a:prstGeom>
          <a:noFill/>
          <a:extLst>
            <a:ext uri="{909E8E84-426E-40DD-AFC4-6F175D3DCCD1}">
              <a14:hiddenFill xmlns:a14="http://schemas.microsoft.com/office/drawing/2010/main">
                <a:solidFill>
                  <a:srgbClr val="FFFFFF"/>
                </a:solidFill>
              </a14:hiddenFill>
            </a:ext>
          </a:extLst>
        </p:spPr>
      </p:pic>
      <p:sp>
        <p:nvSpPr>
          <p:cNvPr id="26" name="Pil: nedåt 5">
            <a:extLst>
              <a:ext uri="{FF2B5EF4-FFF2-40B4-BE49-F238E27FC236}">
                <a16:creationId xmlns:a16="http://schemas.microsoft.com/office/drawing/2014/main" id="{43DF34B4-BD2B-9DD2-AECD-12C5BA707F55}"/>
              </a:ext>
            </a:extLst>
          </p:cNvPr>
          <p:cNvSpPr/>
          <p:nvPr/>
        </p:nvSpPr>
        <p:spPr bwMode="auto">
          <a:xfrm>
            <a:off x="4412738" y="2843736"/>
            <a:ext cx="914400" cy="3160824"/>
          </a:xfrm>
          <a:prstGeom prst="downArrow">
            <a:avLst/>
          </a:prstGeom>
          <a:solidFill>
            <a:schemeClr val="accent3">
              <a:lumMod val="20000"/>
              <a:lumOff val="80000"/>
            </a:schemeClr>
          </a:solidFill>
          <a:ln w="9525" cap="flat" cmpd="sng" algn="ctr">
            <a:solidFill>
              <a:schemeClr val="tx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sv-SE" sz="24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 </a:t>
            </a:r>
            <a:endParaRPr kumimoji="0" lang="sv-SE" sz="2400" b="0" i="1"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pic>
        <p:nvPicPr>
          <p:cNvPr id="4" name="Graphic 3" descr="Worried face outline outline">
            <a:extLst>
              <a:ext uri="{FF2B5EF4-FFF2-40B4-BE49-F238E27FC236}">
                <a16:creationId xmlns:a16="http://schemas.microsoft.com/office/drawing/2014/main" id="{84870C1C-1AAD-056A-68C8-A27906D850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12738" y="3379824"/>
            <a:ext cx="914400" cy="914400"/>
          </a:xfrm>
          <a:prstGeom prst="rect">
            <a:avLst/>
          </a:prstGeom>
        </p:spPr>
      </p:pic>
      <p:pic>
        <p:nvPicPr>
          <p:cNvPr id="7" name="Graphic 6" descr="Wine outline">
            <a:extLst>
              <a:ext uri="{FF2B5EF4-FFF2-40B4-BE49-F238E27FC236}">
                <a16:creationId xmlns:a16="http://schemas.microsoft.com/office/drawing/2014/main" id="{5CCB61BE-4E29-FD47-4D0C-6A6F0AE8EB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62218" y="4365232"/>
            <a:ext cx="1615440" cy="914400"/>
          </a:xfrm>
          <a:prstGeom prst="rect">
            <a:avLst/>
          </a:prstGeom>
        </p:spPr>
      </p:pic>
    </p:spTree>
    <p:extLst>
      <p:ext uri="{BB962C8B-B14F-4D97-AF65-F5344CB8AC3E}">
        <p14:creationId xmlns:p14="http://schemas.microsoft.com/office/powerpoint/2010/main" val="4012830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entationsmall" id="{2BB84DF0-4FAD-499D-A4A3-6C2C9321F1C3}" vid="{97127B62-4CF0-45C6-BDB5-D42BA09F75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19B858CCCE540A2EF666D8D51C216" ma:contentTypeVersion="3" ma:contentTypeDescription="Create a new document." ma:contentTypeScope="" ma:versionID="8a9d8b5754613ebb55aaefe2b050a41a">
  <xsd:schema xmlns:xsd="http://www.w3.org/2001/XMLSchema" xmlns:xs="http://www.w3.org/2001/XMLSchema" xmlns:p="http://schemas.microsoft.com/office/2006/metadata/properties" xmlns:ns2="5d306b3e-4368-4af6-8d04-bfec1c73e42d" targetNamespace="http://schemas.microsoft.com/office/2006/metadata/properties" ma:root="true" ma:fieldsID="c5805c7ae051bb0d582e1b144e6b0abd" ns2:_="">
    <xsd:import namespace="5d306b3e-4368-4af6-8d04-bfec1c73e42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06b3e-4368-4af6-8d04-bfec1c73e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791BDC-1F2C-47D8-BA03-EBB678121770}"/>
</file>

<file path=customXml/itemProps2.xml><?xml version="1.0" encoding="utf-8"?>
<ds:datastoreItem xmlns:ds="http://schemas.openxmlformats.org/officeDocument/2006/customXml" ds:itemID="{18050865-9C2D-4F1A-BE53-249F48743F44}"/>
</file>

<file path=customXml/itemProps3.xml><?xml version="1.0" encoding="utf-8"?>
<ds:datastoreItem xmlns:ds="http://schemas.openxmlformats.org/officeDocument/2006/customXml" ds:itemID="{2798BBAA-1575-44BD-9660-086611634412}"/>
</file>

<file path=docProps/app.xml><?xml version="1.0" encoding="utf-8"?>
<Properties xmlns="http://schemas.openxmlformats.org/officeDocument/2006/extended-properties" xmlns:vt="http://schemas.openxmlformats.org/officeDocument/2006/docPropsVTypes">
  <Template>Region Skånes presentationsmall</Template>
  <TotalTime>0</TotalTime>
  <Words>2753</Words>
  <Application>Microsoft Office PowerPoint</Application>
  <PresentationFormat>Bredbild</PresentationFormat>
  <Paragraphs>291</Paragraphs>
  <Slides>19</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-webkit-standard</vt:lpstr>
      <vt:lpstr>Calibri</vt:lpstr>
      <vt:lpstr>Arial</vt:lpstr>
      <vt:lpstr>Public Sans</vt:lpstr>
      <vt:lpstr>Region Skåne presentation</vt:lpstr>
      <vt:lpstr>Implementing at a SUD clinic</vt:lpstr>
      <vt:lpstr>Addiction Clinic, Malmö</vt:lpstr>
      <vt:lpstr>Comorbidity SUD - BPD</vt:lpstr>
      <vt:lpstr>Why GPM?</vt:lpstr>
      <vt:lpstr>Why GPM?</vt:lpstr>
      <vt:lpstr>GPM-team</vt:lpstr>
      <vt:lpstr>Treatment Process</vt:lpstr>
      <vt:lpstr>Treatment Process</vt:lpstr>
      <vt:lpstr>Treatment Process</vt:lpstr>
      <vt:lpstr>Treatment Process</vt:lpstr>
      <vt:lpstr>Treatment Process</vt:lpstr>
      <vt:lpstr>Results </vt:lpstr>
      <vt:lpstr>Interview   </vt:lpstr>
      <vt:lpstr>Interview   </vt:lpstr>
      <vt:lpstr>Interview   </vt:lpstr>
      <vt:lpstr>Interview  </vt:lpstr>
      <vt:lpstr>Interview   </vt:lpstr>
      <vt:lpstr>Key Lessons</vt:lpstr>
      <vt:lpstr>Key 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Jadbäck Isabel</dc:creator>
  <cp:keywords>Region Skåne;Powerpointmall;2025</cp:keywords>
  <cp:lastModifiedBy>Jadbäck Isabel</cp:lastModifiedBy>
  <cp:revision>46</cp:revision>
  <cp:lastPrinted>2026-04-23T11:17:51Z</cp:lastPrinted>
  <dcterms:created xsi:type="dcterms:W3CDTF">2026-03-19T08:35:29Z</dcterms:created>
  <dcterms:modified xsi:type="dcterms:W3CDTF">2026-04-23T11:17:59Z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0x01010091C19B858CCCE540A2EF666D8D51C216</vt:lpwstr>
  </property>
  <property fmtid="{D5CDD505-2E9C-101B-9397-08002B2CF9AE}" pid="5" name="MediaServiceImageTags">
    <vt:lpwstr/>
  </property>
</Properties>
</file>