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0" r:id="rId5"/>
    <p:sldId id="261" r:id="rId6"/>
    <p:sldId id="263" r:id="rId7"/>
    <p:sldId id="264" r:id="rId8"/>
    <p:sldId id="265" r:id="rId9"/>
    <p:sldId id="266" r:id="rId10"/>
    <p:sldId id="295" r:id="rId11"/>
    <p:sldId id="305" r:id="rId12"/>
    <p:sldId id="306" r:id="rId13"/>
    <p:sldId id="309" r:id="rId14"/>
    <p:sldId id="302" r:id="rId15"/>
    <p:sldId id="307" r:id="rId16"/>
    <p:sldId id="300"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1A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9075B-E5A5-1F45-BCA9-EAABBC3BBF3F}" v="80" dt="2026-04-19T09:31:43.947"/>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86" autoAdjust="0"/>
    <p:restoredTop sz="44579"/>
  </p:normalViewPr>
  <p:slideViewPr>
    <p:cSldViewPr snapToGrid="0">
      <p:cViewPr varScale="1">
        <p:scale>
          <a:sx n="41" d="100"/>
          <a:sy n="41" d="100"/>
        </p:scale>
        <p:origin x="1362" y="60"/>
      </p:cViewPr>
      <p:guideLst/>
    </p:cSldViewPr>
  </p:slideViewPr>
  <p:outlineViewPr>
    <p:cViewPr>
      <p:scale>
        <a:sx n="33" d="100"/>
        <a:sy n="33" d="100"/>
      </p:scale>
      <p:origin x="0" y="-1160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8" d="100"/>
          <a:sy n="138" d="100"/>
        </p:scale>
        <p:origin x="62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F6381-F5D9-B776-6204-7EEACE97AF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622CBFFD-F605-8A18-C14A-B9358DFBD4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8936BB-0D47-4E1F-9CD7-50EC266FFE4A}" type="datetimeFigureOut">
              <a:rPr lang="en-NZ" smtClean="0"/>
              <a:t>24/04/2026</a:t>
            </a:fld>
            <a:endParaRPr lang="en-NZ"/>
          </a:p>
        </p:txBody>
      </p:sp>
      <p:sp>
        <p:nvSpPr>
          <p:cNvPr id="4" name="Footer Placeholder 3">
            <a:extLst>
              <a:ext uri="{FF2B5EF4-FFF2-40B4-BE49-F238E27FC236}">
                <a16:creationId xmlns:a16="http://schemas.microsoft.com/office/drawing/2014/main" id="{7962731E-39CB-C9E7-4360-B59C941D3C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145A594F-7CB4-8B92-C0E7-02DC799F52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FC4623-F5F6-46D4-A7C6-A10E54C922F0}" type="slidenum">
              <a:rPr lang="en-NZ" smtClean="0"/>
              <a:t>‹#›</a:t>
            </a:fld>
            <a:endParaRPr lang="en-NZ"/>
          </a:p>
        </p:txBody>
      </p:sp>
    </p:spTree>
    <p:extLst>
      <p:ext uri="{BB962C8B-B14F-4D97-AF65-F5344CB8AC3E}">
        <p14:creationId xmlns:p14="http://schemas.microsoft.com/office/powerpoint/2010/main" val="57834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A577F-497A-43B1-8E66-47E094C33FF5}" type="datetimeFigureOut">
              <a:rPr lang="en-NZ" smtClean="0"/>
              <a:t>24/04/2026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91046-FBC9-48E1-9EA8-1319D1C92B07}" type="slidenum">
              <a:rPr lang="en-NZ" smtClean="0"/>
              <a:t>‹#›</a:t>
            </a:fld>
            <a:endParaRPr lang="en-NZ"/>
          </a:p>
        </p:txBody>
      </p:sp>
    </p:spTree>
    <p:extLst>
      <p:ext uri="{BB962C8B-B14F-4D97-AF65-F5344CB8AC3E}">
        <p14:creationId xmlns:p14="http://schemas.microsoft.com/office/powerpoint/2010/main" val="29253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0C91046-FBC9-48E1-9EA8-1319D1C92B07}" type="slidenum">
              <a:rPr lang="en-NZ" smtClean="0"/>
              <a:t>1</a:t>
            </a:fld>
            <a:endParaRPr lang="en-NZ"/>
          </a:p>
        </p:txBody>
      </p:sp>
    </p:spTree>
    <p:extLst>
      <p:ext uri="{BB962C8B-B14F-4D97-AF65-F5344CB8AC3E}">
        <p14:creationId xmlns:p14="http://schemas.microsoft.com/office/powerpoint/2010/main" val="169852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GPM provides structure to treatment: </a:t>
            </a:r>
          </a:p>
          <a:p>
            <a:pPr marL="171450" indent="-171450">
              <a:buFont typeface="Arial" panose="020B0604020202020204" pitchFamily="34" charset="0"/>
              <a:buChar char="•"/>
            </a:pPr>
            <a:r>
              <a:rPr lang="en-US" dirty="0"/>
              <a:t>Helps with clinical decision making</a:t>
            </a:r>
          </a:p>
          <a:p>
            <a:pPr marL="171450" indent="-171450">
              <a:buFont typeface="Arial" panose="020B0604020202020204" pitchFamily="34" charset="0"/>
              <a:buChar char="•"/>
            </a:pPr>
            <a:r>
              <a:rPr lang="en-US" dirty="0"/>
              <a:t>Provides structure/consistency by providing a consistent platform to work from</a:t>
            </a:r>
          </a:p>
          <a:p>
            <a:pPr marL="171450" indent="-171450">
              <a:buFont typeface="Arial" panose="020B0604020202020204" pitchFamily="34" charset="0"/>
              <a:buChar char="•"/>
            </a:pPr>
            <a:r>
              <a:rPr lang="en-US" dirty="0"/>
              <a:t>Puts theory into practice</a:t>
            </a:r>
          </a:p>
          <a:p>
            <a:endParaRPr lang="en-US" dirty="0"/>
          </a:p>
          <a:p>
            <a:r>
              <a:rPr lang="en-US" dirty="0"/>
              <a:t>GPM provides a common language</a:t>
            </a:r>
          </a:p>
          <a:p>
            <a:pPr marL="171450" indent="-171450">
              <a:buFont typeface="Arial" panose="020B0604020202020204" pitchFamily="34" charset="0"/>
              <a:buChar char="•"/>
            </a:pPr>
            <a:r>
              <a:rPr lang="en-US" dirty="0"/>
              <a:t>Helps clinicians rationalize their decisions and communicate this to other team members</a:t>
            </a:r>
          </a:p>
          <a:p>
            <a:pPr marL="171450" indent="-171450">
              <a:buFont typeface="Arial" panose="020B0604020202020204" pitchFamily="34" charset="0"/>
              <a:buChar char="•"/>
            </a:pPr>
            <a:r>
              <a:rPr lang="en-US" dirty="0"/>
              <a:t>Different disciplines who have a shared understanding</a:t>
            </a:r>
          </a:p>
          <a:p>
            <a:pPr marL="171450" indent="-171450">
              <a:buFont typeface="Arial" panose="020B0604020202020204" pitchFamily="34" charset="0"/>
              <a:buChar char="•"/>
            </a:pPr>
            <a:r>
              <a:rPr lang="en-US" dirty="0"/>
              <a:t>Improved team communication and functioning</a:t>
            </a:r>
          </a:p>
          <a:p>
            <a:endParaRPr lang="en-US" dirty="0"/>
          </a:p>
          <a:p>
            <a:r>
              <a:rPr lang="en-US" dirty="0"/>
              <a:t>Flexibility that supports culturally safe practice</a:t>
            </a:r>
          </a:p>
          <a:p>
            <a:pPr marL="171450" indent="-171450">
              <a:buFont typeface="Arial" panose="020B0604020202020204" pitchFamily="34" charset="0"/>
              <a:buChar char="•"/>
            </a:pPr>
            <a:r>
              <a:rPr lang="en-US" dirty="0"/>
              <a:t>GPM can be culturally adapted, but does not necessarily need adapting</a:t>
            </a:r>
          </a:p>
          <a:p>
            <a:pPr marL="171450" indent="-171450">
              <a:buFont typeface="Arial" panose="020B0604020202020204" pitchFamily="34" charset="0"/>
              <a:buChar char="•"/>
            </a:pPr>
            <a:r>
              <a:rPr lang="en-US" dirty="0"/>
              <a:t>GPM is holistic and person centered</a:t>
            </a:r>
          </a:p>
          <a:p>
            <a:pPr marL="171450" indent="-171450">
              <a:buFont typeface="Arial" panose="020B0604020202020204" pitchFamily="34" charset="0"/>
              <a:buChar char="•"/>
            </a:pPr>
            <a:r>
              <a:rPr lang="en-US" dirty="0"/>
              <a:t>GPM can be used by all professionals</a:t>
            </a:r>
          </a:p>
          <a:p>
            <a:endParaRPr lang="en-US" dirty="0"/>
          </a:p>
          <a:p>
            <a:r>
              <a:rPr lang="en-US" dirty="0"/>
              <a:t>Some people shared how they had integrated GPM with their own faith-based or cultural values. One person described how they communicate goal setting incorporated with a spiritual dimension… "allowing that person to take responsibility for upcoming vocational training or something, just moving forward... I let them know that it’s God’s plan, you know, that we finally get our potential realized because that’s human growth” another person said "You can put a bit of yourself in there,... the cultural stuff." Most people said GPM could be easily used without adapting it to NZ's context, however two suggestions were made. Firstly, adding an aspect of spirituality to the model and secondly, making connections to Māori models of health, which was seen as something that could be easily done. </a:t>
            </a:r>
          </a:p>
          <a:p>
            <a:endParaRPr lang="en-US" dirty="0"/>
          </a:p>
          <a:p>
            <a:endParaRPr lang="en-NZ" dirty="0"/>
          </a:p>
        </p:txBody>
      </p:sp>
      <p:sp>
        <p:nvSpPr>
          <p:cNvPr id="4" name="Slide Number Placeholder 3"/>
          <p:cNvSpPr>
            <a:spLocks noGrp="1"/>
          </p:cNvSpPr>
          <p:nvPr>
            <p:ph type="sldNum" sz="quarter" idx="5"/>
          </p:nvPr>
        </p:nvSpPr>
        <p:spPr/>
        <p:txBody>
          <a:bodyPr/>
          <a:lstStyle/>
          <a:p>
            <a:fld id="{D0C91046-FBC9-48E1-9EA8-1319D1C92B07}" type="slidenum">
              <a:rPr lang="en-NZ" smtClean="0"/>
              <a:t>10</a:t>
            </a:fld>
            <a:endParaRPr lang="en-NZ"/>
          </a:p>
        </p:txBody>
      </p:sp>
    </p:spTree>
    <p:extLst>
      <p:ext uri="{BB962C8B-B14F-4D97-AF65-F5344CB8AC3E}">
        <p14:creationId xmlns:p14="http://schemas.microsoft.com/office/powerpoint/2010/main" val="110318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individual confidence to use skills and take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team confidence when seeing positive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Positive impact on staff’s experience of providing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Shifting control to patients and increasing independence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people commented on the confidence that GPM gave them and helped them practice with more conviction. It suggests GPM has a positive impact on staff's experiences of providing care. One person said, </a:t>
            </a:r>
            <a:r>
              <a:rPr lang="en-NZ" sz="1200" i="1" dirty="0">
                <a:effectLst/>
                <a:latin typeface="Arial" panose="020B0604020202020204" pitchFamily="34" charset="0"/>
              </a:rPr>
              <a:t>...</a:t>
            </a:r>
            <a:r>
              <a:rPr lang="en-NZ" sz="1200" b="1" i="1" dirty="0">
                <a:effectLst/>
                <a:latin typeface="Arial" panose="020B0604020202020204" pitchFamily="34" charset="0"/>
              </a:rPr>
              <a:t>it is empowering for me as a practitioner to feel that I can implement psychological treatment on a daily basis with those of my clients who have been judged to be the most difficult of patients... I feel more confident and more empowered to do that</a:t>
            </a:r>
            <a:r>
              <a:rPr lang="en-NZ" sz="1200" i="1" dirty="0">
                <a:effectLst/>
                <a:latin typeface="Arial" panose="020B0604020202020204" pitchFamily="34" charset="0"/>
              </a:rPr>
              <a:t>. (C) </a:t>
            </a:r>
            <a:r>
              <a:rPr lang="en-NZ" sz="1200" i="0" dirty="0">
                <a:effectLst/>
                <a:latin typeface="Arial" panose="020B0604020202020204" pitchFamily="34" charset="0"/>
              </a:rPr>
              <a:t>Another person said </a:t>
            </a:r>
            <a:r>
              <a:rPr lang="en-NZ" sz="1200" i="0" dirty="0"/>
              <a:t>/"</a:t>
            </a:r>
            <a:r>
              <a:rPr lang="en-NZ" sz="1200" b="1" i="0" dirty="0"/>
              <a:t>we’re a little bit more, like emancipated by the fact that we can still do our job"</a:t>
            </a:r>
            <a:r>
              <a:rPr lang="en-NZ" sz="1200" i="0" dirty="0"/>
              <a:t> </a:t>
            </a:r>
            <a:endParaRPr lang="en-NZ" sz="12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0" dirty="0">
                <a:effectLst/>
                <a:latin typeface="Arial" panose="020B0604020202020204" pitchFamily="34" charset="0"/>
              </a:rPr>
              <a:t>Empowerment was also a collective outcome that infiltrated into the way the team functioned, one person said the team was GPM-ed. From the analysis, it seemed like the leadership that ACOS had, had contributed to staff empowerment, through constant encouragement and 1:1 supervision.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0" dirty="0">
                <a:effectLst/>
                <a:latin typeface="Arial" panose="020B0604020202020204" pitchFamily="34" charset="0"/>
              </a:rPr>
              <a:t>GPM was particularly helpful for addressing high risk situations. Some non-clinical staff said before training in GPM, they would have needed assistance to manage some situations,  but now they were confident with their skills to manage the situation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i="0" dirty="0"/>
              <a:t>When practitioners felt more confident in treatment, they also seemed more willing to empower patients by taking a more collaborative approach to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0" dirty="0">
                <a:effectLst/>
                <a:latin typeface="Arial" panose="020B0604020202020204" pitchFamily="34" charset="0"/>
              </a:rPr>
              <a:t>GPM gave practitioners a more realistic and optimistic perspective of their role as clinicians, and the responsibility that patients have in making their own life decisions. This is described quite well by someone who said,</a:t>
            </a:r>
            <a:r>
              <a:rPr lang="en-NZ" sz="1200" i="1" dirty="0">
                <a:effectLst/>
                <a:latin typeface="Arial" panose="020B0604020202020204" pitchFamily="34" charset="0"/>
              </a:rPr>
              <a:t> “</a:t>
            </a:r>
            <a:r>
              <a:rPr lang="en-NZ" sz="1200" b="1" i="1" dirty="0">
                <a:effectLst/>
                <a:latin typeface="Arial" panose="020B0604020202020204" pitchFamily="34" charset="0"/>
              </a:rPr>
              <a:t>it really gives us back that emphasis that they are the key to their own… so let’s not try and control or dictate where their lives go because that’s sometimes the safe place... it’s quite oppressive and quite punitive"/"we’ve given back control and then let the cards fall where they do, because that’s life and we’ve got to sort of remember that and just put a perspective that we’re in it for a short window of their lives but their lives are their lives”</a:t>
            </a:r>
          </a:p>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11</a:t>
            </a:fld>
            <a:endParaRPr lang="en-NZ"/>
          </a:p>
        </p:txBody>
      </p:sp>
    </p:spTree>
    <p:extLst>
      <p:ext uri="{BB962C8B-B14F-4D97-AF65-F5344CB8AC3E}">
        <p14:creationId xmlns:p14="http://schemas.microsoft.com/office/powerpoint/2010/main" val="343023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Enablers vs system challenges</a:t>
            </a:r>
          </a:p>
          <a:p>
            <a:endParaRPr lang="en-US" dirty="0"/>
          </a:p>
          <a:p>
            <a:r>
              <a:rPr lang="en-US" dirty="0"/>
              <a:t>Participants were asked what made GPM a good fit for ACOS and their experiences of implementation and whether GPM should be used in other services and the challenges of doing so.</a:t>
            </a:r>
          </a:p>
          <a:p>
            <a:endParaRPr lang="en-US" dirty="0"/>
          </a:p>
          <a:p>
            <a:r>
              <a:rPr lang="en-US" dirty="0"/>
              <a:t>There were several features that made GPM a good model for ACOS. Firstly, being a multidisciplinary team, GPM seemed to improve team cohesion by giving everyone the same basic knowledge about providing good clinical care, especially in more difficult situations. Also, compared to other community mental health services, ACOS had a smaller caseload which meant staff could have more frequent contact with patients. GPM was useful for working with patients with complex histories and backgrounds and working in a high-risk environment.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crucial element during the implementation of GPM was leadership. Participants described this as an active but not forceful encouragement, daily reminders during morning meetings, one on one support, live supervision, leading by example and leading with courage and confidence. Although GPM did not challenge the general understanding that professionals had about clinical care, the focus on therapy and solving life problems instead of hospitalization and medication did require professionals to push back on what was common practice for some services.</a:t>
            </a:r>
          </a:p>
          <a:p>
            <a:endParaRPr lang="en-US" dirty="0"/>
          </a:p>
          <a:p>
            <a:r>
              <a:rPr lang="en-US" dirty="0"/>
              <a:t>Most people agreed that GPM should be used by other services, especially in inpatient services. However, this could be challenging if other services suggested treatment that was not aligned with the principles of GPM, there could be some inconsistency. NZ’s lack of standard treatment for borderline personality disorder seems problematic because it can make it difficult to ensure patients care plans are coordinated and understood by all those involved in the wellbeing of a person. Participants often mentioned they believed the Mental Health Act was sometimes misused and patients were overmedicated in order to treat symptoms, as opposed to looking at achieving recovery through case management and therapy. </a:t>
            </a:r>
          </a:p>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12</a:t>
            </a:fld>
            <a:endParaRPr lang="en-NZ"/>
          </a:p>
        </p:txBody>
      </p:sp>
    </p:spTree>
    <p:extLst>
      <p:ext uri="{BB962C8B-B14F-4D97-AF65-F5344CB8AC3E}">
        <p14:creationId xmlns:p14="http://schemas.microsoft.com/office/powerpoint/2010/main" val="224747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13</a:t>
            </a:fld>
            <a:endParaRPr lang="en-NZ"/>
          </a:p>
        </p:txBody>
      </p:sp>
    </p:spTree>
    <p:extLst>
      <p:ext uri="{BB962C8B-B14F-4D97-AF65-F5344CB8AC3E}">
        <p14:creationId xmlns:p14="http://schemas.microsoft.com/office/powerpoint/2010/main" val="364893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14</a:t>
            </a:fld>
            <a:endParaRPr lang="en-NZ"/>
          </a:p>
        </p:txBody>
      </p:sp>
    </p:spTree>
    <p:extLst>
      <p:ext uri="{BB962C8B-B14F-4D97-AF65-F5344CB8AC3E}">
        <p14:creationId xmlns:p14="http://schemas.microsoft.com/office/powerpoint/2010/main" val="198366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latin typeface="Arial" panose="020B0604020202020204" pitchFamily="34" charset="0"/>
                <a:ea typeface="Arial" panose="020B0604020202020204" pitchFamily="34" charset="0"/>
              </a:rPr>
              <a:t>This study was inspired by collaboration between the work of two of the clinical psychiatrists:</a:t>
            </a:r>
          </a:p>
          <a:p>
            <a:pPr marL="285750" indent="-285750">
              <a:buFontTx/>
              <a:buChar char="-"/>
            </a:pPr>
            <a:r>
              <a:rPr lang="en-NZ" sz="1200" dirty="0">
                <a:effectLst/>
                <a:latin typeface="Arial" panose="020B0604020202020204" pitchFamily="34" charset="0"/>
                <a:ea typeface="Arial" panose="020B0604020202020204" pitchFamily="34" charset="0"/>
              </a:rPr>
              <a:t>Dr Quan’s experience in a semi-rural District Health Board (pop of 110 000 where resources were limited led her to explore using GPM in the clinical setting.  Her experience in working according to the principles of Good Psychiatric Management allowed her socialise this way of working with the community, crisis and inpatient teams and in the primary care setting</a:t>
            </a:r>
          </a:p>
          <a:p>
            <a:pPr marL="285750" indent="-285750">
              <a:buFontTx/>
              <a:buChar char="-"/>
            </a:pPr>
            <a:r>
              <a:rPr lang="en-NZ" sz="1200" dirty="0">
                <a:effectLst/>
                <a:latin typeface="Arial" panose="020B0604020202020204" pitchFamily="34" charset="0"/>
                <a:ea typeface="Arial" panose="020B0604020202020204" pitchFamily="34" charset="0"/>
              </a:rPr>
              <a:t>Dr Ng’s expertise in qualitative methodology helped shape the research questions and effort to measure the clinical impact of on aspect of GPM, training staff to work according to these principles. Dr Ng was able to provide additional insight about linking a theoretical and evidence based model into clinical practice, due to her experience of working with ACOS. </a:t>
            </a:r>
          </a:p>
          <a:p>
            <a:pPr marL="285750" indent="-285750">
              <a:buFontTx/>
              <a:buChar char="-"/>
            </a:pPr>
            <a:endParaRPr lang="en-NZ" sz="1200" dirty="0">
              <a:effectLst/>
              <a:latin typeface="Arial" panose="020B0604020202020204" pitchFamily="34" charset="0"/>
              <a:ea typeface="Arial" panose="020B0604020202020204" pitchFamily="34" charset="0"/>
            </a:endParaRPr>
          </a:p>
          <a:p>
            <a:pPr marL="285750" indent="-285750">
              <a:buFontTx/>
              <a:buChar char="-"/>
            </a:pPr>
            <a:r>
              <a:rPr lang="en-NZ" sz="1200" dirty="0" err="1">
                <a:effectLst/>
                <a:latin typeface="Arial" panose="020B0604020202020204" pitchFamily="34" charset="0"/>
                <a:ea typeface="Arial" panose="020B0604020202020204" pitchFamily="34" charset="0"/>
              </a:rPr>
              <a:t>Sikva</a:t>
            </a:r>
            <a:r>
              <a:rPr lang="en-NZ" sz="1200" dirty="0">
                <a:effectLst/>
                <a:latin typeface="Arial" panose="020B0604020202020204" pitchFamily="34" charset="0"/>
                <a:ea typeface="Arial" panose="020B0604020202020204" pitchFamily="34" charset="0"/>
              </a:rPr>
              <a:t> was a bachelor of health sciences honours student at the University of Auckland</a:t>
            </a:r>
          </a:p>
          <a:p>
            <a:pPr marL="285750" indent="-285750">
              <a:buFontTx/>
              <a:buChar char="-"/>
            </a:pPr>
            <a:r>
              <a:rPr lang="en-US" b="0" i="0" dirty="0">
                <a:solidFill>
                  <a:srgbClr val="111111"/>
                </a:solidFill>
                <a:effectLst/>
                <a:latin typeface="Inter"/>
              </a:rPr>
              <a:t>Rodrigo is a psychiatrist and population health scientist and the Academic Director of the Postgraduate Certificate in Health Sciences in Alcohol and Drug Studies and a Senior Lecturer in the Department of Social and Community Health, Faculty of Medical and Health Sciences</a:t>
            </a:r>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2</a:t>
            </a:fld>
            <a:endParaRPr lang="en-NZ"/>
          </a:p>
        </p:txBody>
      </p:sp>
    </p:spTree>
    <p:extLst>
      <p:ext uri="{BB962C8B-B14F-4D97-AF65-F5344CB8AC3E}">
        <p14:creationId xmlns:p14="http://schemas.microsoft.com/office/powerpoint/2010/main" val="124484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of Auckland is 1.8 million</a:t>
            </a:r>
          </a:p>
        </p:txBody>
      </p:sp>
      <p:sp>
        <p:nvSpPr>
          <p:cNvPr id="4" name="Slide Number Placeholder 3"/>
          <p:cNvSpPr>
            <a:spLocks noGrp="1"/>
          </p:cNvSpPr>
          <p:nvPr>
            <p:ph type="sldNum" sz="quarter" idx="5"/>
          </p:nvPr>
        </p:nvSpPr>
        <p:spPr/>
        <p:txBody>
          <a:bodyPr/>
          <a:lstStyle/>
          <a:p>
            <a:fld id="{D0C91046-FBC9-48E1-9EA8-1319D1C92B07}" type="slidenum">
              <a:rPr lang="en-NZ" smtClean="0"/>
              <a:t>3</a:t>
            </a:fld>
            <a:endParaRPr lang="en-NZ"/>
          </a:p>
        </p:txBody>
      </p:sp>
    </p:spTree>
    <p:extLst>
      <p:ext uri="{BB962C8B-B14F-4D97-AF65-F5344CB8AC3E}">
        <p14:creationId xmlns:p14="http://schemas.microsoft.com/office/powerpoint/2010/main" val="33803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ACOS provided a real‑world test of GPM in a complex, high‑risk service setting.</a:t>
            </a:r>
          </a:p>
        </p:txBody>
      </p:sp>
      <p:sp>
        <p:nvSpPr>
          <p:cNvPr id="4" name="Slide Number Placeholder 3"/>
          <p:cNvSpPr>
            <a:spLocks noGrp="1"/>
          </p:cNvSpPr>
          <p:nvPr>
            <p:ph type="sldNum" sz="quarter" idx="5"/>
          </p:nvPr>
        </p:nvSpPr>
        <p:spPr/>
        <p:txBody>
          <a:bodyPr/>
          <a:lstStyle/>
          <a:p>
            <a:fld id="{D0C91046-FBC9-48E1-9EA8-1319D1C92B07}" type="slidenum">
              <a:rPr lang="en-NZ" smtClean="0"/>
              <a:t>4</a:t>
            </a:fld>
            <a:endParaRPr lang="en-NZ"/>
          </a:p>
        </p:txBody>
      </p:sp>
    </p:spTree>
    <p:extLst>
      <p:ext uri="{BB962C8B-B14F-4D97-AF65-F5344CB8AC3E}">
        <p14:creationId xmlns:p14="http://schemas.microsoft.com/office/powerpoint/2010/main" val="243235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fkGroteskNeue"/>
              </a:rPr>
              <a:t>The Institute for Healthcare Improvement (IHI) is a leading non-profit organization dedicated to improving health and healthcare worldwide</a:t>
            </a:r>
            <a:r>
              <a:rPr lang="en-US" b="0" i="0" u="none" strike="noStrike" dirty="0">
                <a:effectLst/>
                <a:latin typeface="var(--font-berkeley-mono)"/>
              </a:rPr>
              <a:t>. </a:t>
            </a:r>
            <a:r>
              <a:rPr lang="en-US" b="0" i="0" dirty="0">
                <a:effectLst/>
                <a:latin typeface="fkGroteskNeue"/>
              </a:rPr>
              <a:t> Founded in 1991, IHI has been at the forefront of healthcare innovation for over 25 years, focusing on enhancing patient safety, healthcare outcomes, and system efficiency</a:t>
            </a:r>
          </a:p>
          <a:p>
            <a:pPr algn="l"/>
            <a:endParaRPr lang="en-US" b="0" i="0" dirty="0">
              <a:effectLst/>
              <a:latin typeface="fkGroteskNeue"/>
            </a:endParaRPr>
          </a:p>
          <a:p>
            <a:pPr algn="l"/>
            <a:r>
              <a:rPr lang="en-US" b="0" i="0" dirty="0">
                <a:effectLst/>
                <a:latin typeface="fkGroteskNeue"/>
              </a:rPr>
              <a:t>The Triple Aim in healthcare is a framework developed by the Institute for Healthcare Improvement (IHI) to optimize health system performance by simultaneously pursuing three key objectives:</a:t>
            </a:r>
          </a:p>
          <a:p>
            <a:pPr algn="l">
              <a:buFont typeface="+mj-lt"/>
              <a:buAutoNum type="arabicPeriod"/>
            </a:pPr>
            <a:r>
              <a:rPr lang="en-US" b="0" i="0" dirty="0">
                <a:effectLst/>
                <a:latin typeface="fkGroteskNeue"/>
              </a:rPr>
              <a:t>Improving the experience of care: This includes enhancing the quality, accessibility, and reliability of care, as well as improving patient satisfaction</a:t>
            </a:r>
          </a:p>
          <a:p>
            <a:pPr algn="l">
              <a:buFont typeface="+mj-lt"/>
              <a:buAutoNum type="arabicPeriod"/>
            </a:pPr>
            <a:r>
              <a:rPr lang="en-US" b="0" i="0" dirty="0">
                <a:effectLst/>
                <a:latin typeface="fkGroteskNeue"/>
              </a:rPr>
              <a:t>Improving population health: This involves addressing the overall health outcomes of a defined population, including prevention, chronic disease management, and promoting healthy lifestyles</a:t>
            </a:r>
          </a:p>
          <a:p>
            <a:pPr algn="l">
              <a:buFont typeface="+mj-lt"/>
              <a:buAutoNum type="arabicPeriod"/>
            </a:pPr>
            <a:r>
              <a:rPr lang="en-US" b="0" i="0" dirty="0">
                <a:effectLst/>
                <a:latin typeface="fkGroteskNeue"/>
              </a:rPr>
              <a:t>Reducing per capita costs of care: The goal is to lower healthcare costs or reduce the rate of cost increases while maintaining or improving care quality</a:t>
            </a:r>
          </a:p>
          <a:p>
            <a:endParaRPr lang="en-US" dirty="0"/>
          </a:p>
          <a:p>
            <a:r>
              <a:rPr lang="en-US" b="0" i="0" dirty="0">
                <a:solidFill>
                  <a:srgbClr val="212121"/>
                </a:solidFill>
                <a:effectLst/>
                <a:latin typeface="system-ui"/>
              </a:rPr>
              <a:t>The Triple Aim-enhancing patient experience, improving population health, and reducing costs-is widely accepted as a compass to optimize health system performance. Yet physicians and other members of the health care workforce report widespread burnout and dissatisfaction. Burnout is associated with lower patient satisfaction, reduced health outcomes, and it may increase costs. Burnout thus imperils the Triple Aim. </a:t>
            </a:r>
          </a:p>
          <a:p>
            <a:endParaRPr lang="en-US" b="0" i="0" dirty="0">
              <a:solidFill>
                <a:srgbClr val="212121"/>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kGroteskNeue"/>
              </a:rPr>
              <a:t>Quintuple aim: addressing health inequities</a:t>
            </a:r>
          </a:p>
          <a:p>
            <a:endParaRPr lang="en-US" dirty="0"/>
          </a:p>
          <a:p>
            <a:r>
              <a:rPr lang="en-US" dirty="0"/>
              <a:t>All clinical staff were eligible for this study, including nurses, allied health and CSWs</a:t>
            </a:r>
          </a:p>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5</a:t>
            </a:fld>
            <a:endParaRPr lang="en-NZ"/>
          </a:p>
        </p:txBody>
      </p:sp>
    </p:spTree>
    <p:extLst>
      <p:ext uri="{BB962C8B-B14F-4D97-AF65-F5344CB8AC3E}">
        <p14:creationId xmlns:p14="http://schemas.microsoft.com/office/powerpoint/2010/main" val="45359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6</a:t>
            </a:fld>
            <a:endParaRPr lang="en-NZ"/>
          </a:p>
        </p:txBody>
      </p:sp>
    </p:spTree>
    <p:extLst>
      <p:ext uri="{BB962C8B-B14F-4D97-AF65-F5344CB8AC3E}">
        <p14:creationId xmlns:p14="http://schemas.microsoft.com/office/powerpoint/2010/main" val="95064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DF03-05B4-1022-E11C-8B6D79CE6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64157-C0C3-1EBA-8AC8-85F8B57D0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F43F5-E641-624A-4491-CCCC4DEB5C96}"/>
              </a:ext>
            </a:extLst>
          </p:cNvPr>
          <p:cNvSpPr>
            <a:spLocks noGrp="1"/>
          </p:cNvSpPr>
          <p:nvPr>
            <p:ph type="body" idx="1"/>
          </p:nvPr>
        </p:nvSpPr>
        <p:spPr/>
        <p:txBody>
          <a:bodyPr/>
          <a:lstStyle/>
          <a:p>
            <a:endParaRPr lang="en-US" dirty="0"/>
          </a:p>
          <a:p>
            <a:r>
              <a:rPr lang="en-US" dirty="0"/>
              <a:t>Context → Implementation → Use of GPM → Staff and Patient Experience</a:t>
            </a:r>
          </a:p>
        </p:txBody>
      </p:sp>
      <p:sp>
        <p:nvSpPr>
          <p:cNvPr id="4" name="Slide Number Placeholder 3">
            <a:extLst>
              <a:ext uri="{FF2B5EF4-FFF2-40B4-BE49-F238E27FC236}">
                <a16:creationId xmlns:a16="http://schemas.microsoft.com/office/drawing/2014/main" id="{89A664A3-3325-89C3-3071-27D7772E6008}"/>
              </a:ext>
            </a:extLst>
          </p:cNvPr>
          <p:cNvSpPr>
            <a:spLocks noGrp="1"/>
          </p:cNvSpPr>
          <p:nvPr>
            <p:ph type="sldNum" sz="quarter" idx="5"/>
          </p:nvPr>
        </p:nvSpPr>
        <p:spPr/>
        <p:txBody>
          <a:bodyPr/>
          <a:lstStyle/>
          <a:p>
            <a:fld id="{3120C8EF-0EC6-5249-85C2-8FF1BD0ADA81}" type="slidenum">
              <a:rPr lang="en-US" smtClean="0"/>
              <a:t>7</a:t>
            </a:fld>
            <a:endParaRPr lang="en-US"/>
          </a:p>
        </p:txBody>
      </p:sp>
    </p:spTree>
    <p:extLst>
      <p:ext uri="{BB962C8B-B14F-4D97-AF65-F5344CB8AC3E}">
        <p14:creationId xmlns:p14="http://schemas.microsoft.com/office/powerpoint/2010/main" val="54022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8</a:t>
            </a:fld>
            <a:endParaRPr lang="en-NZ"/>
          </a:p>
        </p:txBody>
      </p:sp>
    </p:spTree>
    <p:extLst>
      <p:ext uri="{BB962C8B-B14F-4D97-AF65-F5344CB8AC3E}">
        <p14:creationId xmlns:p14="http://schemas.microsoft.com/office/powerpoint/2010/main" val="288656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intuitive model - </a:t>
            </a:r>
            <a:r>
              <a:rPr lang="en-US" sz="1200" b="0" i="0" dirty="0">
                <a:effectLst/>
                <a:latin typeface="Calibri" panose="020F0502020204030204" pitchFamily="34" charset="0"/>
              </a:rPr>
              <a:t>many people said GPM was familiar to them. One person said GPM “</a:t>
            </a:r>
            <a:r>
              <a:rPr lang="en-US" sz="1200" b="1" i="0" dirty="0">
                <a:effectLst/>
                <a:latin typeface="Calibri" panose="020F0502020204030204" pitchFamily="34" charset="0"/>
              </a:rPr>
              <a:t>consolidated and affirmed the way I do practice</a:t>
            </a:r>
            <a:r>
              <a:rPr lang="en-US" sz="1200" b="0" i="0" dirty="0">
                <a:effectLst/>
                <a:latin typeface="Calibri" panose="020F0502020204030204" pitchFamily="34" charset="0"/>
              </a:rPr>
              <a:t>”. GPM was described as a simple model that tightened up clinical treatment. It was a model that made sense to many staff, and although it did not dramatically change the way people practiced, it did provide staff with the skills to practice more confidently, in a way they felt they should be. It affirms good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The interpersonal hypersensitivity model that explains borderline personality disorder seemed to help some people practice with more compassion and understanding towards patients. One person said </a:t>
            </a:r>
            <a:r>
              <a:rPr lang="en-US" sz="1200" b="0" i="1" dirty="0">
                <a:solidFill>
                  <a:srgbClr val="000000"/>
                </a:solidFill>
                <a:effectLst/>
                <a:latin typeface="Arial" panose="020B0604020202020204" pitchFamily="34" charset="0"/>
              </a:rPr>
              <a:t>... </a:t>
            </a:r>
            <a:r>
              <a:rPr lang="en-US" sz="1200" b="1" i="1" dirty="0">
                <a:solidFill>
                  <a:srgbClr val="000000"/>
                </a:solidFill>
                <a:effectLst/>
                <a:latin typeface="Arial" panose="020B0604020202020204" pitchFamily="34" charset="0"/>
              </a:rPr>
              <a:t>now I hold them with a little bit more empathy and my awareness of what’s going on for them informs how I approach that time... I’m softer and I’m just more compassionate</a:t>
            </a:r>
            <a:r>
              <a:rPr lang="en-US" sz="1200" b="0" i="1" dirty="0">
                <a:solidFill>
                  <a:srgbClr val="000000"/>
                </a:solidFill>
                <a:effectLst/>
                <a:latin typeface="Arial" panose="020B0604020202020204" pitchFamily="34" charset="0"/>
              </a:rPr>
              <a:t>… (AS)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rtl="0" fontAlgn="base"/>
            <a:endParaRPr lang="en-US" sz="12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0C91046-FBC9-48E1-9EA8-1319D1C92B07}" type="slidenum">
              <a:rPr lang="en-NZ" smtClean="0"/>
              <a:t>9</a:t>
            </a:fld>
            <a:endParaRPr lang="en-NZ"/>
          </a:p>
        </p:txBody>
      </p:sp>
    </p:spTree>
    <p:extLst>
      <p:ext uri="{BB962C8B-B14F-4D97-AF65-F5344CB8AC3E}">
        <p14:creationId xmlns:p14="http://schemas.microsoft.com/office/powerpoint/2010/main" val="2511567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ACF1A5-68A6-56D6-72EC-0E296DDFD84A}"/>
              </a:ext>
            </a:extLst>
          </p:cNvPr>
          <p:cNvSpPr>
            <a:spLocks noGrp="1"/>
          </p:cNvSpPr>
          <p:nvPr>
            <p:ph type="ctrTitle"/>
          </p:nvPr>
        </p:nvSpPr>
        <p:spPr>
          <a:xfrm>
            <a:off x="682337" y="1214438"/>
            <a:ext cx="9144000" cy="2387600"/>
          </a:xfrm>
        </p:spPr>
        <p:txBody>
          <a:bodyPr anchor="b">
            <a:normAutofit/>
          </a:bodyPr>
          <a:lstStyle>
            <a:lvl1pPr algn="l">
              <a:defRPr sz="66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endParaRPr lang="en-NZ" dirty="0"/>
          </a:p>
        </p:txBody>
      </p:sp>
      <p:sp>
        <p:nvSpPr>
          <p:cNvPr id="12" name="Subtitle 2">
            <a:extLst>
              <a:ext uri="{FF2B5EF4-FFF2-40B4-BE49-F238E27FC236}">
                <a16:creationId xmlns:a16="http://schemas.microsoft.com/office/drawing/2014/main" id="{54E53927-7B60-6FA6-8294-6C2871383828}"/>
              </a:ext>
            </a:extLst>
          </p:cNvPr>
          <p:cNvSpPr>
            <a:spLocks noGrp="1"/>
          </p:cNvSpPr>
          <p:nvPr>
            <p:ph type="subTitle" idx="1"/>
          </p:nvPr>
        </p:nvSpPr>
        <p:spPr>
          <a:xfrm>
            <a:off x="682335" y="3602038"/>
            <a:ext cx="8312727" cy="523153"/>
          </a:xfrm>
        </p:spPr>
        <p:txBody>
          <a:bodyPr>
            <a:normAutofit/>
          </a:bodyPr>
          <a:lstStyle>
            <a:lvl1pPr marL="0" indent="0" algn="l">
              <a:buNone/>
              <a:defRPr sz="3200">
                <a:solidFill>
                  <a:srgbClr val="30A1AC"/>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38981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0F0611-DB53-904F-D931-A58F9587EEE4}"/>
              </a:ext>
            </a:extLst>
          </p:cNvPr>
          <p:cNvSpPr>
            <a:spLocks noGrp="1"/>
          </p:cNvSpPr>
          <p:nvPr>
            <p:ph type="title"/>
          </p:nvPr>
        </p:nvSpPr>
        <p:spPr>
          <a:xfrm>
            <a:off x="838200" y="645682"/>
            <a:ext cx="10515600" cy="788266"/>
          </a:xfrm>
          <a:prstGeom prst="rect">
            <a:avLst/>
          </a:prstGeom>
        </p:spPr>
        <p:txBody>
          <a:bodyPr/>
          <a:lstStyle/>
          <a:p>
            <a:endParaRPr lang="en-NZ" b="1" dirty="0">
              <a:solidFill>
                <a:srgbClr val="30A1AC"/>
              </a:solidFill>
              <a:latin typeface="Poppins" panose="00000500000000000000" pitchFamily="2" charset="0"/>
              <a:cs typeface="Poppins" panose="00000500000000000000" pitchFamily="2" charset="0"/>
            </a:endParaRPr>
          </a:p>
        </p:txBody>
      </p:sp>
      <p:sp>
        <p:nvSpPr>
          <p:cNvPr id="8" name="Content Placeholder 2">
            <a:extLst>
              <a:ext uri="{FF2B5EF4-FFF2-40B4-BE49-F238E27FC236}">
                <a16:creationId xmlns:a16="http://schemas.microsoft.com/office/drawing/2014/main" id="{9B3C24CB-E57D-B130-AF87-D802D543C1CD}"/>
              </a:ext>
            </a:extLst>
          </p:cNvPr>
          <p:cNvSpPr>
            <a:spLocks noGrp="1"/>
          </p:cNvSpPr>
          <p:nvPr>
            <p:ph idx="4294967295"/>
          </p:nvPr>
        </p:nvSpPr>
        <p:spPr>
          <a:xfrm>
            <a:off x="838200" y="1517073"/>
            <a:ext cx="10515600" cy="4659890"/>
          </a:xfrm>
          <a:prstGeom prst="rect">
            <a:avLst/>
          </a:prstGeom>
        </p:spPr>
        <p:txBody>
          <a:bodyPr>
            <a:normAutofit/>
          </a:bodyPr>
          <a:lstStyle>
            <a:lvl1pPr>
              <a:defRPr>
                <a:solidFill>
                  <a:schemeClr val="tx2"/>
                </a:solidFill>
              </a:defRPr>
            </a:lvl1pPr>
          </a:lstStyle>
          <a:p>
            <a:endParaRPr lang="en-NZ" sz="1800" dirty="0"/>
          </a:p>
        </p:txBody>
      </p:sp>
    </p:spTree>
    <p:extLst>
      <p:ext uri="{BB962C8B-B14F-4D97-AF65-F5344CB8AC3E}">
        <p14:creationId xmlns:p14="http://schemas.microsoft.com/office/powerpoint/2010/main" val="273569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CC2FF5-F19D-B074-A9C0-901190C41ED3}"/>
              </a:ext>
            </a:extLst>
          </p:cNvPr>
          <p:cNvSpPr>
            <a:spLocks noGrp="1"/>
          </p:cNvSpPr>
          <p:nvPr>
            <p:ph type="title"/>
          </p:nvPr>
        </p:nvSpPr>
        <p:spPr>
          <a:xfrm>
            <a:off x="6096000" y="676855"/>
            <a:ext cx="5257800" cy="788266"/>
          </a:xfrm>
          <a:prstGeom prst="rect">
            <a:avLst/>
          </a:prstGeom>
        </p:spPr>
        <p:txBody>
          <a:bodyPr/>
          <a:lstStyle/>
          <a:p>
            <a:endParaRPr lang="en-NZ" b="1" dirty="0">
              <a:solidFill>
                <a:srgbClr val="30A1AC"/>
              </a:solidFill>
              <a:latin typeface="Poppins" panose="00000500000000000000" pitchFamily="2" charset="0"/>
              <a:cs typeface="Poppins" panose="00000500000000000000" pitchFamily="2" charset="0"/>
            </a:endParaRPr>
          </a:p>
        </p:txBody>
      </p:sp>
      <p:sp>
        <p:nvSpPr>
          <p:cNvPr id="4" name="Content Placeholder 2">
            <a:extLst>
              <a:ext uri="{FF2B5EF4-FFF2-40B4-BE49-F238E27FC236}">
                <a16:creationId xmlns:a16="http://schemas.microsoft.com/office/drawing/2014/main" id="{2E69E836-732A-E2E5-D0E9-F68BB912614B}"/>
              </a:ext>
            </a:extLst>
          </p:cNvPr>
          <p:cNvSpPr>
            <a:spLocks noGrp="1"/>
          </p:cNvSpPr>
          <p:nvPr>
            <p:ph idx="4294967295"/>
          </p:nvPr>
        </p:nvSpPr>
        <p:spPr>
          <a:xfrm>
            <a:off x="6096000" y="1517073"/>
            <a:ext cx="5257800" cy="4659890"/>
          </a:xfrm>
          <a:prstGeom prst="rect">
            <a:avLst/>
          </a:prstGeom>
        </p:spPr>
        <p:txBody>
          <a:bodyPr>
            <a:normAutofit/>
          </a:bodyPr>
          <a:lstStyle>
            <a:lvl1pPr>
              <a:defRPr>
                <a:solidFill>
                  <a:schemeClr val="tx2"/>
                </a:solidFill>
              </a:defRPr>
            </a:lvl1pPr>
          </a:lstStyle>
          <a:p>
            <a:endParaRPr lang="en-NZ" sz="1800" dirty="0"/>
          </a:p>
        </p:txBody>
      </p:sp>
      <p:sp>
        <p:nvSpPr>
          <p:cNvPr id="5" name="Content Placeholder 2">
            <a:extLst>
              <a:ext uri="{FF2B5EF4-FFF2-40B4-BE49-F238E27FC236}">
                <a16:creationId xmlns:a16="http://schemas.microsoft.com/office/drawing/2014/main" id="{3F34F780-F4BF-FC4A-5A93-C0F23020E871}"/>
              </a:ext>
            </a:extLst>
          </p:cNvPr>
          <p:cNvSpPr>
            <a:spLocks noGrp="1"/>
          </p:cNvSpPr>
          <p:nvPr>
            <p:ph idx="4294967295"/>
          </p:nvPr>
        </p:nvSpPr>
        <p:spPr>
          <a:xfrm>
            <a:off x="529936" y="676855"/>
            <a:ext cx="5257800" cy="5500108"/>
          </a:xfrm>
          <a:prstGeom prst="rect">
            <a:avLst/>
          </a:prstGeom>
        </p:spPr>
        <p:txBody>
          <a:bodyPr>
            <a:normAutofit/>
          </a:bodyPr>
          <a:lstStyle>
            <a:lvl1pPr marL="0" indent="0">
              <a:buNone/>
              <a:defRPr>
                <a:blipFill>
                  <a:blip/>
                  <a:tile tx="-266700" ty="-1543050" sx="50000" sy="50000" flip="none" algn="tl"/>
                </a:blipFill>
              </a:defRPr>
            </a:lvl1pPr>
          </a:lstStyle>
          <a:p>
            <a:endParaRPr lang="en-NZ" sz="1800" dirty="0"/>
          </a:p>
        </p:txBody>
      </p:sp>
    </p:spTree>
    <p:extLst>
      <p:ext uri="{BB962C8B-B14F-4D97-AF65-F5344CB8AC3E}">
        <p14:creationId xmlns:p14="http://schemas.microsoft.com/office/powerpoint/2010/main" val="38734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divide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A3CF-DEC3-FC15-95F5-B02DD5A524DD}"/>
              </a:ext>
            </a:extLst>
          </p:cNvPr>
          <p:cNvSpPr>
            <a:spLocks noGrp="1"/>
          </p:cNvSpPr>
          <p:nvPr>
            <p:ph type="title" hasCustomPrompt="1"/>
          </p:nvPr>
        </p:nvSpPr>
        <p:spPr>
          <a:xfrm>
            <a:off x="5704491" y="592283"/>
            <a:ext cx="6007760" cy="973714"/>
          </a:xfrm>
        </p:spPr>
        <p:txBody>
          <a:bodyPr/>
          <a:lstStyle>
            <a:lvl1pPr>
              <a:defRPr b="0">
                <a:latin typeface="+mj-lt"/>
                <a:cs typeface="Poppins" panose="00000500000000000000" pitchFamily="2" charset="0"/>
              </a:defRPr>
            </a:lvl1pPr>
          </a:lstStyle>
          <a:p>
            <a:r>
              <a:rPr lang="en-US" dirty="0"/>
              <a:t>Click to add title</a:t>
            </a:r>
            <a:endParaRPr lang="en-NZ" dirty="0"/>
          </a:p>
        </p:txBody>
      </p:sp>
      <p:sp>
        <p:nvSpPr>
          <p:cNvPr id="3" name="Text Placeholder 2">
            <a:extLst>
              <a:ext uri="{FF2B5EF4-FFF2-40B4-BE49-F238E27FC236}">
                <a16:creationId xmlns:a16="http://schemas.microsoft.com/office/drawing/2014/main" id="{8D854D0A-8462-087C-4B82-5B1F10228037}"/>
              </a:ext>
            </a:extLst>
          </p:cNvPr>
          <p:cNvSpPr>
            <a:spLocks noGrp="1"/>
          </p:cNvSpPr>
          <p:nvPr>
            <p:ph type="body" idx="1"/>
          </p:nvPr>
        </p:nvSpPr>
        <p:spPr>
          <a:xfrm>
            <a:off x="631918" y="498763"/>
            <a:ext cx="4613564" cy="5860473"/>
          </a:xfrm>
        </p:spPr>
        <p:txBody>
          <a:bodyPr anchor="ctr">
            <a:normAutofit/>
          </a:bodyPr>
          <a:lstStyle>
            <a:lvl1pPr marL="0" indent="0" algn="ctr">
              <a:buNone/>
              <a:defRPr sz="4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AD640BC3-74B3-5DC5-F85B-C19A785D6550}"/>
              </a:ext>
            </a:extLst>
          </p:cNvPr>
          <p:cNvSpPr>
            <a:spLocks noGrp="1"/>
          </p:cNvSpPr>
          <p:nvPr>
            <p:ph idx="4294967295"/>
          </p:nvPr>
        </p:nvSpPr>
        <p:spPr>
          <a:xfrm>
            <a:off x="5704609" y="1517073"/>
            <a:ext cx="6005946" cy="4659890"/>
          </a:xfrm>
          <a:prstGeom prst="rect">
            <a:avLst/>
          </a:prstGeom>
        </p:spPr>
        <p:txBody>
          <a:bodyPr>
            <a:normAutofit/>
          </a:bodyPr>
          <a:lstStyle>
            <a:lvl1pPr>
              <a:defRPr>
                <a:solidFill>
                  <a:schemeClr val="tx2"/>
                </a:solidFill>
              </a:defRPr>
            </a:lvl1pPr>
          </a:lstStyle>
          <a:p>
            <a:endParaRPr lang="en-NZ" sz="1800" dirty="0"/>
          </a:p>
        </p:txBody>
      </p:sp>
    </p:spTree>
    <p:extLst>
      <p:ext uri="{BB962C8B-B14F-4D97-AF65-F5344CB8AC3E}">
        <p14:creationId xmlns:p14="http://schemas.microsoft.com/office/powerpoint/2010/main" val="1251616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stats/info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AB69F3C-C582-AF27-435C-2C347E486435}"/>
              </a:ext>
            </a:extLst>
          </p:cNvPr>
          <p:cNvSpPr>
            <a:spLocks noGrp="1"/>
          </p:cNvSpPr>
          <p:nvPr>
            <p:ph idx="11"/>
          </p:nvPr>
        </p:nvSpPr>
        <p:spPr>
          <a:xfrm>
            <a:off x="8201891" y="3428999"/>
            <a:ext cx="3335482"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7" name="Content Placeholder 2">
            <a:extLst>
              <a:ext uri="{FF2B5EF4-FFF2-40B4-BE49-F238E27FC236}">
                <a16:creationId xmlns:a16="http://schemas.microsoft.com/office/drawing/2014/main" id="{F5808A06-1B28-ABC8-7E82-26B0514BCA60}"/>
              </a:ext>
            </a:extLst>
          </p:cNvPr>
          <p:cNvSpPr>
            <a:spLocks noGrp="1"/>
          </p:cNvSpPr>
          <p:nvPr>
            <p:ph idx="12"/>
          </p:nvPr>
        </p:nvSpPr>
        <p:spPr>
          <a:xfrm>
            <a:off x="654627" y="3428998"/>
            <a:ext cx="3356264"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52313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2381-508D-E172-76D9-74EC4A9A09FF}"/>
              </a:ext>
            </a:extLst>
          </p:cNvPr>
          <p:cNvSpPr>
            <a:spLocks noGrp="1"/>
          </p:cNvSpPr>
          <p:nvPr>
            <p:ph type="title"/>
          </p:nvPr>
        </p:nvSpPr>
        <p:spPr>
          <a:xfrm>
            <a:off x="838200" y="1892589"/>
            <a:ext cx="10515600" cy="1325563"/>
          </a:xfrm>
        </p:spPr>
        <p:txBody>
          <a:bodyPr/>
          <a:lstStyle>
            <a:lvl1pPr>
              <a:defRPr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endParaRPr lang="en-NZ" dirty="0"/>
          </a:p>
        </p:txBody>
      </p:sp>
    </p:spTree>
    <p:extLst>
      <p:ext uri="{BB962C8B-B14F-4D97-AF65-F5344CB8AC3E}">
        <p14:creationId xmlns:p14="http://schemas.microsoft.com/office/powerpoint/2010/main" val="426544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4/24/2026</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89927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33334-FCB4-63FE-9B9C-781F6B04C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DD2B4B4B-9E8E-2582-B1E1-FBBBA7240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D8B55F44-B5E4-9198-B0A8-97CD98959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4890-B39C-47ED-BAF3-76E538E3F4C7}" type="datetimeFigureOut">
              <a:rPr lang="en-NZ" smtClean="0"/>
              <a:t>24/04/2026</a:t>
            </a:fld>
            <a:endParaRPr lang="en-NZ"/>
          </a:p>
        </p:txBody>
      </p:sp>
      <p:sp>
        <p:nvSpPr>
          <p:cNvPr id="5" name="Footer Placeholder 4">
            <a:extLst>
              <a:ext uri="{FF2B5EF4-FFF2-40B4-BE49-F238E27FC236}">
                <a16:creationId xmlns:a16="http://schemas.microsoft.com/office/drawing/2014/main" id="{4516910D-45B9-8602-8007-0464FAE36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A31CEF50-D720-DC21-FD6A-3EDB5853B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D0107-ED7C-4488-9FCF-9FF8D579D626}" type="slidenum">
              <a:rPr lang="en-NZ" smtClean="0"/>
              <a:t>‹#›</a:t>
            </a:fld>
            <a:endParaRPr lang="en-NZ"/>
          </a:p>
        </p:txBody>
      </p:sp>
    </p:spTree>
    <p:extLst>
      <p:ext uri="{BB962C8B-B14F-4D97-AF65-F5344CB8AC3E}">
        <p14:creationId xmlns:p14="http://schemas.microsoft.com/office/powerpoint/2010/main" val="25919962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93" r:id="rId3"/>
    <p:sldLayoutId id="2147483691" r:id="rId4"/>
    <p:sldLayoutId id="2147483677" r:id="rId5"/>
    <p:sldLayoutId id="2147483692" r:id="rId6"/>
    <p:sldLayoutId id="214748369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2DAE-5A99-F055-2AC6-9F2EA3DB28B6}"/>
              </a:ext>
            </a:extLst>
          </p:cNvPr>
          <p:cNvSpPr>
            <a:spLocks noGrp="1"/>
          </p:cNvSpPr>
          <p:nvPr>
            <p:ph type="title"/>
          </p:nvPr>
        </p:nvSpPr>
        <p:spPr/>
        <p:txBody>
          <a:bodyPr>
            <a:normAutofit fontScale="90000"/>
          </a:bodyPr>
          <a:lstStyle/>
          <a:p>
            <a:r>
              <a:rPr lang="en-US" sz="4800" dirty="0">
                <a:cs typeface="Arial" panose="020B0604020202020204" pitchFamily="34" charset="0"/>
              </a:rPr>
              <a:t>Implementing Good Psychiatric Management : Early Experiences from a Qualitative Study</a:t>
            </a:r>
            <a:endParaRPr lang="en-NZ" sz="4800" dirty="0"/>
          </a:p>
        </p:txBody>
      </p:sp>
      <p:sp>
        <p:nvSpPr>
          <p:cNvPr id="5" name="TextBox 4">
            <a:extLst>
              <a:ext uri="{FF2B5EF4-FFF2-40B4-BE49-F238E27FC236}">
                <a16:creationId xmlns:a16="http://schemas.microsoft.com/office/drawing/2014/main" id="{06AE6F79-11DD-0EE8-E661-AC8FC40A1BE1}"/>
              </a:ext>
            </a:extLst>
          </p:cNvPr>
          <p:cNvSpPr txBox="1"/>
          <p:nvPr/>
        </p:nvSpPr>
        <p:spPr>
          <a:xfrm>
            <a:off x="907473" y="4200298"/>
            <a:ext cx="6099462" cy="646331"/>
          </a:xfrm>
          <a:prstGeom prst="rect">
            <a:avLst/>
          </a:prstGeom>
          <a:noFill/>
        </p:spPr>
        <p:txBody>
          <a:bodyPr wrap="square">
            <a:spAutoFit/>
          </a:bodyPr>
          <a:lstStyle/>
          <a:p>
            <a:r>
              <a:rPr lang="en-US" dirty="0"/>
              <a:t>Dr Sonja Quan</a:t>
            </a:r>
          </a:p>
          <a:p>
            <a:r>
              <a:rPr lang="en-US" dirty="0"/>
              <a:t>Consultant Psychiatrist</a:t>
            </a:r>
          </a:p>
        </p:txBody>
      </p:sp>
    </p:spTree>
    <p:extLst>
      <p:ext uri="{BB962C8B-B14F-4D97-AF65-F5344CB8AC3E}">
        <p14:creationId xmlns:p14="http://schemas.microsoft.com/office/powerpoint/2010/main" val="428275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9121-1F8C-A1CF-8965-55AE32179D09}"/>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CC68EEAB-EC7C-4D50-5D2C-ED4B6748F6C9}"/>
              </a:ext>
            </a:extLst>
          </p:cNvPr>
          <p:cNvSpPr>
            <a:spLocks noGrp="1"/>
          </p:cNvSpPr>
          <p:nvPr>
            <p:ph idx="4294967295"/>
          </p:nvPr>
        </p:nvSpPr>
        <p:spPr/>
        <p:txBody>
          <a:bodyPr/>
          <a:lstStyle/>
          <a:p>
            <a:r>
              <a:rPr lang="en-US" dirty="0">
                <a:solidFill>
                  <a:schemeClr val="tx1"/>
                </a:solidFill>
              </a:rPr>
              <a:t>Provides </a:t>
            </a:r>
            <a:r>
              <a:rPr lang="en-US" b="1" dirty="0">
                <a:solidFill>
                  <a:schemeClr val="tx1"/>
                </a:solidFill>
              </a:rPr>
              <a:t>structure </a:t>
            </a:r>
            <a:r>
              <a:rPr lang="en-US" dirty="0">
                <a:solidFill>
                  <a:schemeClr val="tx1"/>
                </a:solidFill>
              </a:rPr>
              <a:t>and a </a:t>
            </a:r>
            <a:r>
              <a:rPr lang="en-US" b="1" dirty="0">
                <a:solidFill>
                  <a:schemeClr val="tx1"/>
                </a:solidFill>
              </a:rPr>
              <a:t>common language </a:t>
            </a:r>
            <a:r>
              <a:rPr lang="en-US" dirty="0">
                <a:solidFill>
                  <a:schemeClr val="tx1"/>
                </a:solidFill>
              </a:rPr>
              <a:t>for staff</a:t>
            </a:r>
          </a:p>
          <a:p>
            <a:r>
              <a:rPr lang="en-US" b="1" dirty="0">
                <a:solidFill>
                  <a:schemeClr val="tx1"/>
                </a:solidFill>
              </a:rPr>
              <a:t>Flexibility</a:t>
            </a:r>
            <a:r>
              <a:rPr lang="en-US" dirty="0">
                <a:solidFill>
                  <a:schemeClr val="tx1"/>
                </a:solidFill>
              </a:rPr>
              <a:t> that supports culturally safe and person-centered care</a:t>
            </a:r>
          </a:p>
          <a:p>
            <a:endParaRPr lang="en-NZ" dirty="0"/>
          </a:p>
        </p:txBody>
      </p:sp>
    </p:spTree>
    <p:extLst>
      <p:ext uri="{BB962C8B-B14F-4D97-AF65-F5344CB8AC3E}">
        <p14:creationId xmlns:p14="http://schemas.microsoft.com/office/powerpoint/2010/main" val="342865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9EF1-756B-E932-F782-3548B0216259}"/>
              </a:ext>
            </a:extLst>
          </p:cNvPr>
          <p:cNvSpPr>
            <a:spLocks noGrp="1"/>
          </p:cNvSpPr>
          <p:nvPr>
            <p:ph type="title"/>
          </p:nvPr>
        </p:nvSpPr>
        <p:spPr/>
        <p:txBody>
          <a:bodyPr>
            <a:normAutofit fontScale="90000"/>
          </a:bodyPr>
          <a:lstStyle/>
          <a:p>
            <a:r>
              <a:rPr lang="en-US" dirty="0"/>
              <a:t>2. Practice that Empowers Practitioners and Patients</a:t>
            </a:r>
          </a:p>
        </p:txBody>
      </p:sp>
      <p:sp>
        <p:nvSpPr>
          <p:cNvPr id="3" name="Content Placeholder 2">
            <a:extLst>
              <a:ext uri="{FF2B5EF4-FFF2-40B4-BE49-F238E27FC236}">
                <a16:creationId xmlns:a16="http://schemas.microsoft.com/office/drawing/2014/main" id="{13194CE6-A42F-221C-4228-F87BFA1844AB}"/>
              </a:ext>
            </a:extLst>
          </p:cNvPr>
          <p:cNvSpPr>
            <a:spLocks noGrp="1"/>
          </p:cNvSpPr>
          <p:nvPr>
            <p:ph idx="4294967295"/>
          </p:nvPr>
        </p:nvSpPr>
        <p:spPr>
          <a:xfrm>
            <a:off x="838200" y="2039815"/>
            <a:ext cx="10515600" cy="4137147"/>
          </a:xfrm>
        </p:spPr>
        <p:txBody>
          <a:bodyPr/>
          <a:lstStyle/>
          <a:p>
            <a:r>
              <a:rPr lang="en-US" dirty="0">
                <a:solidFill>
                  <a:schemeClr val="tx1"/>
                </a:solidFill>
                <a:latin typeface="Poppins" pitchFamily="2" charset="77"/>
                <a:cs typeface="Poppins" pitchFamily="2" charset="77"/>
              </a:rPr>
              <a:t>Enhances individual and collective confidence</a:t>
            </a:r>
          </a:p>
          <a:p>
            <a:pPr marL="457200" lvl="1" indent="0">
              <a:buNone/>
            </a:pPr>
            <a:endParaRPr lang="en-US" dirty="0">
              <a:latin typeface="Poppins" pitchFamily="2" charset="77"/>
              <a:cs typeface="Poppins" pitchFamily="2" charset="77"/>
            </a:endParaRPr>
          </a:p>
          <a:p>
            <a:r>
              <a:rPr lang="en-US" dirty="0">
                <a:solidFill>
                  <a:schemeClr val="tx1"/>
                </a:solidFill>
                <a:latin typeface="Poppins" pitchFamily="2" charset="77"/>
                <a:cs typeface="Poppins" pitchFamily="2" charset="77"/>
              </a:rPr>
              <a:t>Restoring patient’s agency in the therapeutic relationship</a:t>
            </a:r>
          </a:p>
          <a:p>
            <a:endParaRPr lang="en-US" dirty="0"/>
          </a:p>
          <a:p>
            <a:endParaRPr lang="en-US" dirty="0"/>
          </a:p>
          <a:p>
            <a:endParaRPr lang="en-US" dirty="0"/>
          </a:p>
        </p:txBody>
      </p:sp>
    </p:spTree>
    <p:extLst>
      <p:ext uri="{BB962C8B-B14F-4D97-AF65-F5344CB8AC3E}">
        <p14:creationId xmlns:p14="http://schemas.microsoft.com/office/powerpoint/2010/main" val="373257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5535-0C4D-BC42-A4EB-B730E5A45EE6}"/>
              </a:ext>
            </a:extLst>
          </p:cNvPr>
          <p:cNvSpPr>
            <a:spLocks noGrp="1"/>
          </p:cNvSpPr>
          <p:nvPr>
            <p:ph type="title"/>
          </p:nvPr>
        </p:nvSpPr>
        <p:spPr>
          <a:xfrm>
            <a:off x="838200" y="787400"/>
            <a:ext cx="10515600" cy="729672"/>
          </a:xfrm>
        </p:spPr>
        <p:txBody>
          <a:bodyPr>
            <a:normAutofit fontScale="90000"/>
          </a:bodyPr>
          <a:lstStyle/>
          <a:p>
            <a:r>
              <a:rPr lang="en-US" dirty="0"/>
              <a:t>3. Leadership is Instrumental in Implementation</a:t>
            </a:r>
          </a:p>
        </p:txBody>
      </p:sp>
      <p:sp>
        <p:nvSpPr>
          <p:cNvPr id="3" name="Content Placeholder 2">
            <a:extLst>
              <a:ext uri="{FF2B5EF4-FFF2-40B4-BE49-F238E27FC236}">
                <a16:creationId xmlns:a16="http://schemas.microsoft.com/office/drawing/2014/main" id="{092D13E9-DA9C-23E4-48B6-044D2B5D4971}"/>
              </a:ext>
            </a:extLst>
          </p:cNvPr>
          <p:cNvSpPr>
            <a:spLocks noGrp="1"/>
          </p:cNvSpPr>
          <p:nvPr>
            <p:ph idx="4294967295"/>
          </p:nvPr>
        </p:nvSpPr>
        <p:spPr>
          <a:xfrm>
            <a:off x="838200" y="1928191"/>
            <a:ext cx="10515600" cy="4248772"/>
          </a:xfrm>
        </p:spPr>
        <p:txBody>
          <a:bodyPr/>
          <a:lstStyle/>
          <a:p>
            <a:r>
              <a:rPr lang="en-US" dirty="0">
                <a:solidFill>
                  <a:schemeClr val="tx1"/>
                </a:solidFill>
                <a:latin typeface="Poppins" pitchFamily="2" charset="77"/>
                <a:cs typeface="Poppins" pitchFamily="2" charset="77"/>
              </a:rPr>
              <a:t>Contextual fit of GPM </a:t>
            </a:r>
          </a:p>
          <a:p>
            <a:pPr lvl="1"/>
            <a:r>
              <a:rPr lang="en-US" dirty="0">
                <a:latin typeface="Poppins" pitchFamily="2" charset="77"/>
                <a:cs typeface="Poppins" pitchFamily="2" charset="77"/>
              </a:rPr>
              <a:t>Complex patients</a:t>
            </a:r>
          </a:p>
          <a:p>
            <a:pPr lvl="1"/>
            <a:r>
              <a:rPr lang="en-US" dirty="0">
                <a:solidFill>
                  <a:schemeClr val="tx1"/>
                </a:solidFill>
                <a:latin typeface="Poppins" pitchFamily="2" charset="77"/>
                <a:cs typeface="Poppins" pitchFamily="2" charset="77"/>
              </a:rPr>
              <a:t>Assertive outreach model</a:t>
            </a:r>
          </a:p>
          <a:p>
            <a:pPr marL="457200" lvl="1" indent="0">
              <a:buNone/>
            </a:pPr>
            <a:endParaRPr lang="en-US" dirty="0">
              <a:solidFill>
                <a:schemeClr val="tx1"/>
              </a:solidFill>
              <a:latin typeface="Poppins" pitchFamily="2" charset="77"/>
              <a:cs typeface="Poppins" pitchFamily="2" charset="77"/>
            </a:endParaRPr>
          </a:p>
          <a:p>
            <a:r>
              <a:rPr lang="en-NZ" dirty="0">
                <a:solidFill>
                  <a:schemeClr val="tx1"/>
                </a:solidFill>
                <a:latin typeface="Poppins" pitchFamily="2" charset="77"/>
                <a:cs typeface="Poppins" pitchFamily="2" charset="77"/>
              </a:rPr>
              <a:t>Wider health care contexts </a:t>
            </a:r>
          </a:p>
          <a:p>
            <a:pPr lvl="1"/>
            <a:r>
              <a:rPr lang="en-NZ" dirty="0">
                <a:latin typeface="Poppins" pitchFamily="2" charset="77"/>
                <a:cs typeface="Poppins" pitchFamily="2" charset="77"/>
              </a:rPr>
              <a:t>System push back</a:t>
            </a:r>
            <a:endParaRPr lang="en-NZ" dirty="0">
              <a:solidFill>
                <a:schemeClr val="tx1"/>
              </a:solidFill>
              <a:latin typeface="Poppins" pitchFamily="2" charset="77"/>
              <a:cs typeface="Poppins" pitchFamily="2" charset="77"/>
            </a:endParaRPr>
          </a:p>
          <a:p>
            <a:endParaRPr lang="en-NZ" dirty="0">
              <a:solidFill>
                <a:schemeClr val="tx1"/>
              </a:solidFill>
            </a:endParaRPr>
          </a:p>
          <a:p>
            <a:pPr marL="0" indent="0">
              <a:buNone/>
            </a:pPr>
            <a:endParaRPr lang="en-US" dirty="0"/>
          </a:p>
          <a:p>
            <a:endParaRPr lang="en-US" dirty="0"/>
          </a:p>
        </p:txBody>
      </p:sp>
    </p:spTree>
    <p:extLst>
      <p:ext uri="{BB962C8B-B14F-4D97-AF65-F5344CB8AC3E}">
        <p14:creationId xmlns:p14="http://schemas.microsoft.com/office/powerpoint/2010/main" val="238376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5FF6-A42F-9471-E25D-BE626EB34096}"/>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582C015D-D57E-C219-041C-364DE4A00CAC}"/>
              </a:ext>
            </a:extLst>
          </p:cNvPr>
          <p:cNvSpPr>
            <a:spLocks noGrp="1"/>
          </p:cNvSpPr>
          <p:nvPr>
            <p:ph idx="4294967295"/>
          </p:nvPr>
        </p:nvSpPr>
        <p:spPr>
          <a:xfrm>
            <a:off x="838200" y="1517073"/>
            <a:ext cx="10515600" cy="4659890"/>
          </a:xfrm>
        </p:spPr>
        <p:txBody>
          <a:bodyPr/>
          <a:lstStyle/>
          <a:p>
            <a:r>
              <a:rPr lang="en-US" dirty="0">
                <a:solidFill>
                  <a:schemeClr val="tx1"/>
                </a:solidFill>
                <a:latin typeface="Poppins" pitchFamily="2" charset="77"/>
                <a:cs typeface="Poppins" pitchFamily="2" charset="77"/>
              </a:rPr>
              <a:t>GPM as baseline standard of care</a:t>
            </a:r>
          </a:p>
          <a:p>
            <a:r>
              <a:rPr lang="en-US" dirty="0">
                <a:solidFill>
                  <a:schemeClr val="tx1"/>
                </a:solidFill>
                <a:latin typeface="Poppins" pitchFamily="2" charset="77"/>
                <a:cs typeface="Poppins" pitchFamily="2" charset="77"/>
              </a:rPr>
              <a:t>Integration with the DBT </a:t>
            </a:r>
            <a:r>
              <a:rPr lang="en-US" dirty="0" err="1">
                <a:solidFill>
                  <a:schemeClr val="tx1"/>
                </a:solidFill>
                <a:latin typeface="Poppins" pitchFamily="2" charset="77"/>
                <a:cs typeface="Poppins" pitchFamily="2" charset="77"/>
              </a:rPr>
              <a:t>programme</a:t>
            </a:r>
            <a:endParaRPr lang="en-US" dirty="0">
              <a:solidFill>
                <a:schemeClr val="tx1"/>
              </a:solidFill>
              <a:latin typeface="Poppins" pitchFamily="2" charset="77"/>
              <a:cs typeface="Poppins" pitchFamily="2" charset="77"/>
            </a:endParaRPr>
          </a:p>
          <a:p>
            <a:r>
              <a:rPr lang="en-US" dirty="0">
                <a:solidFill>
                  <a:schemeClr val="tx1"/>
                </a:solidFill>
                <a:latin typeface="Poppins" pitchFamily="2" charset="77"/>
                <a:cs typeface="Poppins" pitchFamily="2" charset="77"/>
              </a:rPr>
              <a:t>Integration with Māori cultural practice</a:t>
            </a:r>
          </a:p>
        </p:txBody>
      </p:sp>
    </p:spTree>
    <p:extLst>
      <p:ext uri="{BB962C8B-B14F-4D97-AF65-F5344CB8AC3E}">
        <p14:creationId xmlns:p14="http://schemas.microsoft.com/office/powerpoint/2010/main" val="84003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6BEF-AA4A-B3B0-EE65-82198C6FCE64}"/>
              </a:ext>
            </a:extLst>
          </p:cNvPr>
          <p:cNvSpPr>
            <a:spLocks noGrp="1"/>
          </p:cNvSpPr>
          <p:nvPr>
            <p:ph type="title"/>
          </p:nvPr>
        </p:nvSpPr>
        <p:spPr/>
        <p:txBody>
          <a:bodyPr>
            <a:normAutofit fontScale="90000"/>
          </a:bodyPr>
          <a:lstStyle/>
          <a:p>
            <a:r>
              <a:rPr lang="en-US" dirty="0"/>
              <a:t>GPM offers a shared language and ethical stance that supports both staff wellbeing and patient agency</a:t>
            </a:r>
            <a:br>
              <a:rPr lang="en-US" dirty="0"/>
            </a:br>
            <a:br>
              <a:rPr lang="en-US" dirty="0"/>
            </a:br>
            <a:r>
              <a:rPr lang="en-US" dirty="0"/>
              <a:t>Thank you</a:t>
            </a:r>
          </a:p>
        </p:txBody>
      </p:sp>
    </p:spTree>
    <p:extLst>
      <p:ext uri="{BB962C8B-B14F-4D97-AF65-F5344CB8AC3E}">
        <p14:creationId xmlns:p14="http://schemas.microsoft.com/office/powerpoint/2010/main" val="292750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AB08-2A3B-83B3-D025-24B21C5A7ED8}"/>
              </a:ext>
            </a:extLst>
          </p:cNvPr>
          <p:cNvSpPr>
            <a:spLocks noGrp="1"/>
          </p:cNvSpPr>
          <p:nvPr>
            <p:ph type="title"/>
          </p:nvPr>
        </p:nvSpPr>
        <p:spPr/>
        <p:txBody>
          <a:bodyPr/>
          <a:lstStyle/>
          <a:p>
            <a:r>
              <a:rPr lang="en-US" dirty="0"/>
              <a:t>Collaborators</a:t>
            </a:r>
          </a:p>
        </p:txBody>
      </p:sp>
      <p:sp>
        <p:nvSpPr>
          <p:cNvPr id="3" name="Content Placeholder 2">
            <a:extLst>
              <a:ext uri="{FF2B5EF4-FFF2-40B4-BE49-F238E27FC236}">
                <a16:creationId xmlns:a16="http://schemas.microsoft.com/office/drawing/2014/main" id="{52398BFF-B163-D93D-D458-C1C21888587B}"/>
              </a:ext>
            </a:extLst>
          </p:cNvPr>
          <p:cNvSpPr>
            <a:spLocks noGrp="1"/>
          </p:cNvSpPr>
          <p:nvPr>
            <p:ph idx="4294967295"/>
          </p:nvPr>
        </p:nvSpPr>
        <p:spPr>
          <a:xfrm>
            <a:off x="838200" y="1946031"/>
            <a:ext cx="10515600" cy="4230932"/>
          </a:xfrm>
        </p:spPr>
        <p:txBody>
          <a:bodyPr>
            <a:normAutofit/>
          </a:bodyPr>
          <a:lstStyle/>
          <a:p>
            <a:r>
              <a:rPr lang="en-US" sz="2400" dirty="0">
                <a:solidFill>
                  <a:schemeClr val="tx1"/>
                </a:solidFill>
                <a:latin typeface="Poppins" pitchFamily="2" charset="77"/>
                <a:cs typeface="Poppins" pitchFamily="2" charset="77"/>
              </a:rPr>
              <a:t>Sika Javaid, </a:t>
            </a:r>
            <a:r>
              <a:rPr lang="en-NZ" sz="2400" dirty="0" err="1">
                <a:solidFill>
                  <a:schemeClr val="tx1"/>
                </a:solidFill>
                <a:latin typeface="Poppins" pitchFamily="2" charset="77"/>
                <a:cs typeface="Poppins" pitchFamily="2" charset="77"/>
              </a:rPr>
              <a:t>BHSc</a:t>
            </a:r>
            <a:r>
              <a:rPr lang="en-NZ" sz="2400" dirty="0">
                <a:solidFill>
                  <a:schemeClr val="tx1"/>
                </a:solidFill>
                <a:latin typeface="Poppins" pitchFamily="2" charset="77"/>
                <a:cs typeface="Poppins" pitchFamily="2" charset="77"/>
              </a:rPr>
              <a:t> (Hons) </a:t>
            </a:r>
            <a:r>
              <a:rPr lang="en-NZ" sz="2400" dirty="0">
                <a:solidFill>
                  <a:schemeClr val="tx1"/>
                </a:solidFill>
                <a:latin typeface="Poppins" pitchFamily="2" charset="77"/>
                <a:ea typeface="Arial" panose="020B0604020202020204" pitchFamily="34" charset="0"/>
                <a:cs typeface="Poppins" pitchFamily="2" charset="77"/>
              </a:rPr>
              <a:t>student, University of Auckland</a:t>
            </a:r>
            <a:endParaRPr lang="en-US" sz="2400" dirty="0">
              <a:solidFill>
                <a:schemeClr val="tx1"/>
              </a:solidFill>
              <a:latin typeface="Poppins" pitchFamily="2" charset="77"/>
              <a:cs typeface="Poppins" pitchFamily="2" charset="77"/>
            </a:endParaRPr>
          </a:p>
          <a:p>
            <a:r>
              <a:rPr lang="en-US" sz="2400" dirty="0">
                <a:solidFill>
                  <a:schemeClr val="tx1"/>
                </a:solidFill>
                <a:latin typeface="Poppins" pitchFamily="2" charset="77"/>
                <a:cs typeface="Poppins" pitchFamily="2" charset="77"/>
              </a:rPr>
              <a:t>Dr Lilian Ng, Forensic Psychiatrist and Senior Lecturer, University of Auckland</a:t>
            </a:r>
          </a:p>
          <a:p>
            <a:r>
              <a:rPr lang="en-US" sz="2400" dirty="0">
                <a:solidFill>
                  <a:schemeClr val="tx1"/>
                </a:solidFill>
                <a:latin typeface="Poppins" pitchFamily="2" charset="77"/>
                <a:cs typeface="Poppins" pitchFamily="2" charset="77"/>
              </a:rPr>
              <a:t>Dr Rodrigo Ramalho, Psychiatrist and Population Health Scientist, University of Auckland</a:t>
            </a:r>
          </a:p>
          <a:p>
            <a:r>
              <a:rPr lang="en-US" sz="2400" dirty="0">
                <a:solidFill>
                  <a:schemeClr val="tx1"/>
                </a:solidFill>
                <a:latin typeface="Poppins" pitchFamily="2" charset="77"/>
                <a:cs typeface="Poppins" pitchFamily="2" charset="77"/>
              </a:rPr>
              <a:t>Dr Sonja Quan, Psychiatrist</a:t>
            </a:r>
          </a:p>
        </p:txBody>
      </p:sp>
    </p:spTree>
    <p:extLst>
      <p:ext uri="{BB962C8B-B14F-4D97-AF65-F5344CB8AC3E}">
        <p14:creationId xmlns:p14="http://schemas.microsoft.com/office/powerpoint/2010/main" val="164044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D981-EF3E-72E2-F3A2-EEBE67F1B317}"/>
              </a:ext>
            </a:extLst>
          </p:cNvPr>
          <p:cNvSpPr>
            <a:spLocks noGrp="1"/>
          </p:cNvSpPr>
          <p:nvPr>
            <p:ph type="title"/>
          </p:nvPr>
        </p:nvSpPr>
        <p:spPr/>
        <p:txBody>
          <a:bodyPr>
            <a:normAutofit fontScale="90000"/>
          </a:bodyPr>
          <a:lstStyle/>
          <a:p>
            <a:r>
              <a:rPr lang="en-US" dirty="0" err="1"/>
              <a:t>Te</a:t>
            </a:r>
            <a:r>
              <a:rPr lang="en-US" dirty="0"/>
              <a:t> Toka Tumai (Auckland District Health Board)</a:t>
            </a:r>
          </a:p>
        </p:txBody>
      </p:sp>
      <p:sp>
        <p:nvSpPr>
          <p:cNvPr id="3" name="Content Placeholder 2">
            <a:extLst>
              <a:ext uri="{FF2B5EF4-FFF2-40B4-BE49-F238E27FC236}">
                <a16:creationId xmlns:a16="http://schemas.microsoft.com/office/drawing/2014/main" id="{97B2A38B-3F2E-29C4-70A7-A72364038D6D}"/>
              </a:ext>
            </a:extLst>
          </p:cNvPr>
          <p:cNvSpPr>
            <a:spLocks noGrp="1"/>
          </p:cNvSpPr>
          <p:nvPr>
            <p:ph idx="4294967295"/>
          </p:nvPr>
        </p:nvSpPr>
        <p:spPr>
          <a:xfrm>
            <a:off x="838200" y="1880755"/>
            <a:ext cx="10515600" cy="4296208"/>
          </a:xfrm>
        </p:spPr>
        <p:txBody>
          <a:bodyPr/>
          <a:lstStyle/>
          <a:p>
            <a:r>
              <a:rPr lang="en-US" dirty="0">
                <a:solidFill>
                  <a:schemeClr val="tx1"/>
                </a:solidFill>
                <a:latin typeface="Poppins" pitchFamily="2" charset="77"/>
                <a:cs typeface="Poppins" pitchFamily="2" charset="77"/>
              </a:rPr>
              <a:t>Covers a population of approximately 498 000 residents</a:t>
            </a:r>
          </a:p>
          <a:p>
            <a:r>
              <a:rPr lang="en-US" dirty="0">
                <a:solidFill>
                  <a:schemeClr val="tx1"/>
                </a:solidFill>
                <a:latin typeface="Poppins" pitchFamily="2" charset="77"/>
                <a:cs typeface="Poppins" pitchFamily="2" charset="77"/>
              </a:rPr>
              <a:t>Approximately 3.6% of the total ADHB population </a:t>
            </a:r>
            <a:r>
              <a:rPr lang="en-US" dirty="0">
                <a:latin typeface="Poppins" pitchFamily="2" charset="77"/>
                <a:cs typeface="Poppins" pitchFamily="2" charset="77"/>
              </a:rPr>
              <a:t>access </a:t>
            </a:r>
            <a:r>
              <a:rPr lang="en-US" dirty="0">
                <a:solidFill>
                  <a:schemeClr val="tx1"/>
                </a:solidFill>
                <a:latin typeface="Poppins" pitchFamily="2" charset="77"/>
                <a:cs typeface="Poppins" pitchFamily="2" charset="77"/>
              </a:rPr>
              <a:t>mental health services</a:t>
            </a:r>
          </a:p>
          <a:p>
            <a:r>
              <a:rPr lang="en-US" dirty="0">
                <a:solidFill>
                  <a:schemeClr val="tx1"/>
                </a:solidFill>
                <a:latin typeface="Poppins" pitchFamily="2" charset="77"/>
                <a:cs typeface="Poppins" pitchFamily="2" charset="77"/>
              </a:rPr>
              <a:t>Māori are most likely to access services (19.6 % of the general population)</a:t>
            </a:r>
          </a:p>
          <a:p>
            <a:r>
              <a:rPr lang="en-US" dirty="0">
                <a:solidFill>
                  <a:schemeClr val="tx1"/>
                </a:solidFill>
                <a:latin typeface="Poppins" pitchFamily="2" charset="77"/>
                <a:cs typeface="Poppins" pitchFamily="2" charset="77"/>
              </a:rPr>
              <a:t>Access to a 58 bedded inpatient unit </a:t>
            </a:r>
          </a:p>
          <a:p>
            <a:endParaRPr lang="en-US" dirty="0"/>
          </a:p>
        </p:txBody>
      </p:sp>
    </p:spTree>
    <p:extLst>
      <p:ext uri="{BB962C8B-B14F-4D97-AF65-F5344CB8AC3E}">
        <p14:creationId xmlns:p14="http://schemas.microsoft.com/office/powerpoint/2010/main" val="379139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0E83-8F72-8952-8FAA-909E52BDD24B}"/>
              </a:ext>
            </a:extLst>
          </p:cNvPr>
          <p:cNvSpPr>
            <a:spLocks noGrp="1"/>
          </p:cNvSpPr>
          <p:nvPr>
            <p:ph type="title"/>
          </p:nvPr>
        </p:nvSpPr>
        <p:spPr/>
        <p:txBody>
          <a:bodyPr>
            <a:normAutofit fontScale="90000"/>
          </a:bodyPr>
          <a:lstStyle/>
          <a:p>
            <a:r>
              <a:rPr lang="en-US" dirty="0"/>
              <a:t>Assertive Community Outreach Service </a:t>
            </a:r>
          </a:p>
        </p:txBody>
      </p:sp>
      <p:sp>
        <p:nvSpPr>
          <p:cNvPr id="3" name="Content Placeholder 2">
            <a:extLst>
              <a:ext uri="{FF2B5EF4-FFF2-40B4-BE49-F238E27FC236}">
                <a16:creationId xmlns:a16="http://schemas.microsoft.com/office/drawing/2014/main" id="{32968490-2D5D-BB30-1379-DD3327CEEFDE}"/>
              </a:ext>
            </a:extLst>
          </p:cNvPr>
          <p:cNvSpPr>
            <a:spLocks noGrp="1"/>
          </p:cNvSpPr>
          <p:nvPr>
            <p:ph idx="4294967295"/>
          </p:nvPr>
        </p:nvSpPr>
        <p:spPr>
          <a:xfrm>
            <a:off x="838200" y="1517073"/>
            <a:ext cx="10515600" cy="4659890"/>
          </a:xfrm>
        </p:spPr>
        <p:txBody>
          <a:bodyPr/>
          <a:lstStyle/>
          <a:p>
            <a:r>
              <a:rPr lang="en-US" dirty="0">
                <a:solidFill>
                  <a:schemeClr val="tx1"/>
                </a:solidFill>
                <a:latin typeface="Poppins" pitchFamily="2" charset="77"/>
                <a:cs typeface="Poppins" pitchFamily="2" charset="77"/>
              </a:rPr>
              <a:t>Provides assertive treatment and support to service users with psychotic and mood disorders who have a pattern of problematic engagement with services and/or treatment recommendations and a history of high-risk behavior during periods of relapse</a:t>
            </a:r>
          </a:p>
          <a:p>
            <a:r>
              <a:rPr lang="en-US" dirty="0">
                <a:solidFill>
                  <a:schemeClr val="tx1"/>
                </a:solidFill>
                <a:latin typeface="Poppins" pitchFamily="2" charset="77"/>
                <a:cs typeface="Poppins" pitchFamily="2" charset="77"/>
              </a:rPr>
              <a:t>Caseload of about 100 patients</a:t>
            </a:r>
          </a:p>
          <a:p>
            <a:r>
              <a:rPr lang="en-US" dirty="0">
                <a:solidFill>
                  <a:schemeClr val="tx1"/>
                </a:solidFill>
                <a:latin typeface="Poppins" pitchFamily="2" charset="77"/>
                <a:cs typeface="Poppins" pitchFamily="2" charset="77"/>
              </a:rPr>
              <a:t>Staff consisted of 1 psychiatrist, 1 psychologist, 5 nurses, 3 social workers, 1 occupational therapist and 3 community support workers and team leader (social work background)</a:t>
            </a:r>
          </a:p>
          <a:p>
            <a:endParaRPr lang="en-US" dirty="0"/>
          </a:p>
        </p:txBody>
      </p:sp>
    </p:spTree>
    <p:extLst>
      <p:ext uri="{BB962C8B-B14F-4D97-AF65-F5344CB8AC3E}">
        <p14:creationId xmlns:p14="http://schemas.microsoft.com/office/powerpoint/2010/main" val="366161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47A5-F7D4-A712-8F44-4B538584B1B4}"/>
              </a:ext>
            </a:extLst>
          </p:cNvPr>
          <p:cNvSpPr>
            <a:spLocks noGrp="1"/>
          </p:cNvSpPr>
          <p:nvPr>
            <p:ph type="title"/>
          </p:nvPr>
        </p:nvSpPr>
        <p:spPr>
          <a:xfrm>
            <a:off x="838200" y="645681"/>
            <a:ext cx="10515600" cy="944127"/>
          </a:xfrm>
        </p:spPr>
        <p:txBody>
          <a:bodyPr>
            <a:normAutofit fontScale="90000"/>
          </a:bodyPr>
          <a:lstStyle/>
          <a:p>
            <a:r>
              <a:rPr lang="en-US" dirty="0"/>
              <a:t>Healthcare Improvement : Quadruple Aim</a:t>
            </a:r>
          </a:p>
        </p:txBody>
      </p:sp>
      <p:sp>
        <p:nvSpPr>
          <p:cNvPr id="3" name="Content Placeholder 2">
            <a:extLst>
              <a:ext uri="{FF2B5EF4-FFF2-40B4-BE49-F238E27FC236}">
                <a16:creationId xmlns:a16="http://schemas.microsoft.com/office/drawing/2014/main" id="{A5A45822-4145-07A8-4962-C5DA8F805675}"/>
              </a:ext>
            </a:extLst>
          </p:cNvPr>
          <p:cNvSpPr>
            <a:spLocks noGrp="1"/>
          </p:cNvSpPr>
          <p:nvPr>
            <p:ph idx="4294967295"/>
          </p:nvPr>
        </p:nvSpPr>
        <p:spPr>
          <a:xfrm>
            <a:off x="838200" y="2057400"/>
            <a:ext cx="10515600" cy="3855028"/>
          </a:xfrm>
        </p:spPr>
        <p:txBody>
          <a:bodyPr>
            <a:normAutofit fontScale="92500" lnSpcReduction="10000"/>
          </a:bodyPr>
          <a:lstStyle/>
          <a:p>
            <a:pPr marL="342900" indent="-342900">
              <a:buAutoNum type="arabicPeriod"/>
            </a:pPr>
            <a:r>
              <a:rPr lang="en-US" dirty="0">
                <a:solidFill>
                  <a:schemeClr val="tx1"/>
                </a:solidFill>
                <a:latin typeface="Poppins" pitchFamily="2" charset="77"/>
                <a:cs typeface="Poppins" pitchFamily="2" charset="77"/>
              </a:rPr>
              <a:t>Improve patient experiences</a:t>
            </a:r>
          </a:p>
          <a:p>
            <a:pPr marL="342900" indent="-342900">
              <a:buAutoNum type="arabicPeriod"/>
            </a:pPr>
            <a:r>
              <a:rPr lang="en-US" dirty="0">
                <a:solidFill>
                  <a:schemeClr val="tx1"/>
                </a:solidFill>
                <a:latin typeface="Poppins" pitchFamily="2" charset="77"/>
                <a:cs typeface="Poppins" pitchFamily="2" charset="77"/>
              </a:rPr>
              <a:t>Improve population health</a:t>
            </a:r>
          </a:p>
          <a:p>
            <a:pPr marL="342900" indent="-342900">
              <a:buAutoNum type="arabicPeriod"/>
            </a:pPr>
            <a:r>
              <a:rPr lang="en-US" dirty="0">
                <a:solidFill>
                  <a:schemeClr val="tx1"/>
                </a:solidFill>
                <a:latin typeface="Poppins" pitchFamily="2" charset="77"/>
                <a:cs typeface="Poppins" pitchFamily="2" charset="77"/>
              </a:rPr>
              <a:t>Reduce cost</a:t>
            </a:r>
          </a:p>
          <a:p>
            <a:pPr marL="342900" indent="-342900">
              <a:buAutoNum type="arabicPeriod"/>
            </a:pPr>
            <a:r>
              <a:rPr lang="en-US" dirty="0">
                <a:solidFill>
                  <a:schemeClr val="tx1"/>
                </a:solidFill>
                <a:latin typeface="Poppins" pitchFamily="2" charset="77"/>
                <a:cs typeface="Poppins" pitchFamily="2" charset="77"/>
              </a:rPr>
              <a:t>Improve staff experiences</a:t>
            </a:r>
          </a:p>
          <a:p>
            <a:pPr marL="342900" indent="-342900">
              <a:buAutoNum type="arabicPeriod"/>
            </a:pPr>
            <a:endParaRPr lang="en-US" dirty="0">
              <a:solidFill>
                <a:schemeClr val="tx1"/>
              </a:solidFill>
              <a:latin typeface="Poppins" pitchFamily="2" charset="77"/>
              <a:cs typeface="Poppins" pitchFamily="2" charset="77"/>
            </a:endParaRPr>
          </a:p>
          <a:p>
            <a:pPr marL="0" indent="0">
              <a:buNone/>
            </a:pPr>
            <a:endParaRPr lang="en-US" dirty="0">
              <a:solidFill>
                <a:schemeClr val="tx1"/>
              </a:solidFill>
              <a:latin typeface="Poppins" pitchFamily="2" charset="77"/>
              <a:cs typeface="Poppins" pitchFamily="2" charset="77"/>
            </a:endParaRPr>
          </a:p>
          <a:p>
            <a:pPr marL="342900" indent="-342900">
              <a:buAutoNum type="arabicPeriod"/>
            </a:pPr>
            <a:endParaRPr lang="en-US" dirty="0">
              <a:solidFill>
                <a:schemeClr val="tx1"/>
              </a:solidFill>
              <a:latin typeface="Poppins" pitchFamily="2" charset="77"/>
              <a:cs typeface="Poppins" pitchFamily="2" charset="77"/>
            </a:endParaRPr>
          </a:p>
          <a:p>
            <a:pPr marL="0" indent="0">
              <a:buNone/>
            </a:pPr>
            <a:r>
              <a:rPr lang="en-NZ" sz="2000" dirty="0">
                <a:solidFill>
                  <a:schemeClr val="tx1"/>
                </a:solidFill>
                <a:latin typeface="Poppins" pitchFamily="2" charset="77"/>
                <a:cs typeface="Poppins" pitchFamily="2" charset="77"/>
              </a:rPr>
              <a:t>Bodenheimer, T., &amp; Sinsky, C. (2014). From triple to quadruple aim: care of the patient requires care of the provider. </a:t>
            </a:r>
            <a:r>
              <a:rPr lang="en-NZ" sz="2000" i="1" dirty="0">
                <a:solidFill>
                  <a:schemeClr val="tx1"/>
                </a:solidFill>
                <a:latin typeface="Poppins" pitchFamily="2" charset="77"/>
                <a:cs typeface="Poppins" pitchFamily="2" charset="77"/>
              </a:rPr>
              <a:t>Annals of family medicine</a:t>
            </a:r>
            <a:r>
              <a:rPr lang="en-NZ" sz="2000" dirty="0">
                <a:solidFill>
                  <a:schemeClr val="tx1"/>
                </a:solidFill>
                <a:latin typeface="Poppins" pitchFamily="2" charset="77"/>
                <a:cs typeface="Poppins" pitchFamily="2" charset="77"/>
              </a:rPr>
              <a:t>, </a:t>
            </a:r>
            <a:r>
              <a:rPr lang="en-NZ" sz="2000" i="1" dirty="0">
                <a:solidFill>
                  <a:schemeClr val="tx1"/>
                </a:solidFill>
                <a:latin typeface="Poppins" pitchFamily="2" charset="77"/>
                <a:cs typeface="Poppins" pitchFamily="2" charset="77"/>
              </a:rPr>
              <a:t>12</a:t>
            </a:r>
            <a:r>
              <a:rPr lang="en-NZ" sz="2000" dirty="0">
                <a:solidFill>
                  <a:schemeClr val="tx1"/>
                </a:solidFill>
                <a:latin typeface="Poppins" pitchFamily="2" charset="77"/>
                <a:cs typeface="Poppins" pitchFamily="2" charset="77"/>
              </a:rPr>
              <a:t>(6), 573–576</a:t>
            </a:r>
            <a:endParaRPr lang="en-US" sz="2000" dirty="0">
              <a:solidFill>
                <a:schemeClr val="tx1"/>
              </a:solidFill>
              <a:latin typeface="Poppins" pitchFamily="2" charset="77"/>
              <a:cs typeface="Poppins" pitchFamily="2" charset="77"/>
            </a:endParaRPr>
          </a:p>
        </p:txBody>
      </p:sp>
    </p:spTree>
    <p:extLst>
      <p:ext uri="{BB962C8B-B14F-4D97-AF65-F5344CB8AC3E}">
        <p14:creationId xmlns:p14="http://schemas.microsoft.com/office/powerpoint/2010/main" val="85740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5D01-788F-B528-B751-FD4C959896B8}"/>
              </a:ext>
            </a:extLst>
          </p:cNvPr>
          <p:cNvSpPr>
            <a:spLocks noGrp="1"/>
          </p:cNvSpPr>
          <p:nvPr>
            <p:ph type="title"/>
          </p:nvPr>
        </p:nvSpPr>
        <p:spPr/>
        <p:txBody>
          <a:bodyPr>
            <a:normAutofit fontScale="90000"/>
          </a:bodyPr>
          <a:lstStyle/>
          <a:p>
            <a:r>
              <a:rPr lang="en-US" sz="6600" dirty="0"/>
              <a:t>Methodology and Methods</a:t>
            </a:r>
            <a:endParaRPr lang="en-US" dirty="0"/>
          </a:p>
        </p:txBody>
      </p:sp>
      <p:sp>
        <p:nvSpPr>
          <p:cNvPr id="3" name="Content Placeholder 2">
            <a:extLst>
              <a:ext uri="{FF2B5EF4-FFF2-40B4-BE49-F238E27FC236}">
                <a16:creationId xmlns:a16="http://schemas.microsoft.com/office/drawing/2014/main" id="{F2F8CED1-19D0-0389-E8DE-8B246AF7905B}"/>
              </a:ext>
            </a:extLst>
          </p:cNvPr>
          <p:cNvSpPr>
            <a:spLocks noGrp="1"/>
          </p:cNvSpPr>
          <p:nvPr>
            <p:ph idx="4294967295"/>
          </p:nvPr>
        </p:nvSpPr>
        <p:spPr>
          <a:xfrm>
            <a:off x="838200" y="1517073"/>
            <a:ext cx="10515600" cy="4659890"/>
          </a:xfrm>
        </p:spPr>
        <p:txBody>
          <a:bodyPr/>
          <a:lstStyle/>
          <a:p>
            <a:pPr marL="0" indent="0">
              <a:buNone/>
            </a:pPr>
            <a:r>
              <a:rPr lang="en-US" b="1" dirty="0">
                <a:solidFill>
                  <a:schemeClr val="tx1"/>
                </a:solidFill>
                <a:latin typeface="Poppins" pitchFamily="2" charset="77"/>
                <a:cs typeface="Poppins" pitchFamily="2" charset="77"/>
              </a:rPr>
              <a:t>Data collection: </a:t>
            </a:r>
          </a:p>
          <a:p>
            <a:pPr marL="0" indent="0">
              <a:buNone/>
            </a:pPr>
            <a:r>
              <a:rPr lang="en-US" dirty="0">
                <a:solidFill>
                  <a:schemeClr val="tx1"/>
                </a:solidFill>
                <a:latin typeface="Poppins" pitchFamily="2" charset="77"/>
                <a:cs typeface="Poppins" pitchFamily="2" charset="77"/>
              </a:rPr>
              <a:t>Semi-structured interviews (about 45 minutes)</a:t>
            </a:r>
          </a:p>
          <a:p>
            <a:pPr marL="0" indent="0">
              <a:buNone/>
            </a:pPr>
            <a:endParaRPr lang="en-US" dirty="0">
              <a:solidFill>
                <a:schemeClr val="tx1"/>
              </a:solidFill>
              <a:latin typeface="Poppins" pitchFamily="2" charset="77"/>
              <a:cs typeface="Poppins" pitchFamily="2" charset="77"/>
            </a:endParaRPr>
          </a:p>
          <a:p>
            <a:pPr marL="0" indent="0">
              <a:buNone/>
            </a:pPr>
            <a:r>
              <a:rPr lang="en-US" b="1" dirty="0">
                <a:solidFill>
                  <a:schemeClr val="tx1"/>
                </a:solidFill>
                <a:latin typeface="Poppins" pitchFamily="2" charset="77"/>
                <a:cs typeface="Poppins" pitchFamily="2" charset="77"/>
              </a:rPr>
              <a:t>Data analysis: </a:t>
            </a:r>
          </a:p>
          <a:p>
            <a:pPr marL="0" indent="0">
              <a:buNone/>
            </a:pPr>
            <a:r>
              <a:rPr lang="en-US" dirty="0">
                <a:solidFill>
                  <a:schemeClr val="tx1"/>
                </a:solidFill>
                <a:latin typeface="Poppins" pitchFamily="2" charset="77"/>
                <a:cs typeface="Poppins" pitchFamily="2" charset="77"/>
              </a:rPr>
              <a:t>Reflexive thematic analysis informed by interpretative phenomenological analysis </a:t>
            </a:r>
          </a:p>
          <a:p>
            <a:endParaRPr lang="en-US" dirty="0"/>
          </a:p>
        </p:txBody>
      </p:sp>
    </p:spTree>
    <p:extLst>
      <p:ext uri="{BB962C8B-B14F-4D97-AF65-F5344CB8AC3E}">
        <p14:creationId xmlns:p14="http://schemas.microsoft.com/office/powerpoint/2010/main" val="156817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A781-D4E9-0181-0719-1E91F3FE50D2}"/>
            </a:ext>
          </a:extLst>
        </p:cNvPr>
        <p:cNvGrpSpPr/>
        <p:nvPr/>
      </p:nvGrpSpPr>
      <p:grpSpPr>
        <a:xfrm>
          <a:off x="0" y="0"/>
          <a:ext cx="0" cy="0"/>
          <a:chOff x="0" y="0"/>
          <a:chExt cx="0" cy="0"/>
        </a:xfrm>
      </p:grpSpPr>
      <p:pic>
        <p:nvPicPr>
          <p:cNvPr id="5" name="Content Placeholder 4" descr="A notebook with writing on it&#10;&#10;Description automatically generated">
            <a:extLst>
              <a:ext uri="{FF2B5EF4-FFF2-40B4-BE49-F238E27FC236}">
                <a16:creationId xmlns:a16="http://schemas.microsoft.com/office/drawing/2014/main" id="{1803A4CB-6390-DFA7-A4B6-7A7238EEE67E}"/>
              </a:ext>
            </a:extLst>
          </p:cNvPr>
          <p:cNvPicPr>
            <a:picLocks noGrp="1" noChangeAspect="1"/>
          </p:cNvPicPr>
          <p:nvPr>
            <p:ph idx="1"/>
          </p:nvPr>
        </p:nvPicPr>
        <p:blipFill rotWithShape="1">
          <a:blip r:embed="rId3"/>
          <a:srcRect l="1853" r="7101"/>
          <a:stretch/>
        </p:blipFill>
        <p:spPr>
          <a:xfrm rot="5400000">
            <a:off x="2595928" y="604329"/>
            <a:ext cx="6857999" cy="5649348"/>
          </a:xfrm>
        </p:spPr>
      </p:pic>
      <p:cxnSp>
        <p:nvCxnSpPr>
          <p:cNvPr id="7" name="Straight Connector 6">
            <a:extLst>
              <a:ext uri="{FF2B5EF4-FFF2-40B4-BE49-F238E27FC236}">
                <a16:creationId xmlns:a16="http://schemas.microsoft.com/office/drawing/2014/main" id="{A08B910B-6AF0-F201-2D4D-1E69272F9E78}"/>
              </a:ext>
            </a:extLst>
          </p:cNvPr>
          <p:cNvCxnSpPr>
            <a:cxnSpLocks/>
          </p:cNvCxnSpPr>
          <p:nvPr/>
        </p:nvCxnSpPr>
        <p:spPr>
          <a:xfrm>
            <a:off x="6836229" y="2083443"/>
            <a:ext cx="23193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40C5B1-564F-D6CA-6E9A-634263069CDA}"/>
              </a:ext>
            </a:extLst>
          </p:cNvPr>
          <p:cNvSpPr txBox="1"/>
          <p:nvPr/>
        </p:nvSpPr>
        <p:spPr>
          <a:xfrm>
            <a:off x="9155574" y="1886673"/>
            <a:ext cx="1689903" cy="646331"/>
          </a:xfrm>
          <a:prstGeom prst="rect">
            <a:avLst/>
          </a:prstGeom>
          <a:noFill/>
        </p:spPr>
        <p:txBody>
          <a:bodyPr wrap="square" rtlCol="0">
            <a:spAutoFit/>
          </a:bodyPr>
          <a:lstStyle/>
          <a:p>
            <a:r>
              <a:rPr lang="en-US" dirty="0">
                <a:latin typeface="Poppins" pitchFamily="2" charset="77"/>
                <a:cs typeface="Poppins" pitchFamily="2" charset="77"/>
              </a:rPr>
              <a:t>Sociopolitical context</a:t>
            </a:r>
          </a:p>
        </p:txBody>
      </p:sp>
      <p:cxnSp>
        <p:nvCxnSpPr>
          <p:cNvPr id="9" name="Straight Connector 8">
            <a:extLst>
              <a:ext uri="{FF2B5EF4-FFF2-40B4-BE49-F238E27FC236}">
                <a16:creationId xmlns:a16="http://schemas.microsoft.com/office/drawing/2014/main" id="{4C34A7A0-2337-1371-5AEA-B55D91C1E5F7}"/>
              </a:ext>
            </a:extLst>
          </p:cNvPr>
          <p:cNvCxnSpPr>
            <a:cxnSpLocks/>
          </p:cNvCxnSpPr>
          <p:nvPr/>
        </p:nvCxnSpPr>
        <p:spPr>
          <a:xfrm>
            <a:off x="6836229" y="3208116"/>
            <a:ext cx="23193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A0311-0EE8-DC3E-5C25-F5E56C96C364}"/>
              </a:ext>
            </a:extLst>
          </p:cNvPr>
          <p:cNvSpPr txBox="1"/>
          <p:nvPr/>
        </p:nvSpPr>
        <p:spPr>
          <a:xfrm>
            <a:off x="9155574" y="3011346"/>
            <a:ext cx="1689903" cy="369332"/>
          </a:xfrm>
          <a:prstGeom prst="rect">
            <a:avLst/>
          </a:prstGeom>
          <a:noFill/>
        </p:spPr>
        <p:txBody>
          <a:bodyPr wrap="square" rtlCol="0">
            <a:spAutoFit/>
          </a:bodyPr>
          <a:lstStyle/>
          <a:p>
            <a:r>
              <a:rPr lang="en-US" dirty="0">
                <a:latin typeface="Poppins" pitchFamily="2" charset="77"/>
                <a:cs typeface="Poppins" pitchFamily="2" charset="77"/>
              </a:rPr>
              <a:t>Organization</a:t>
            </a:r>
            <a:r>
              <a:rPr lang="en-US" dirty="0"/>
              <a:t> </a:t>
            </a:r>
          </a:p>
        </p:txBody>
      </p:sp>
      <p:cxnSp>
        <p:nvCxnSpPr>
          <p:cNvPr id="11" name="Straight Connector 10">
            <a:extLst>
              <a:ext uri="{FF2B5EF4-FFF2-40B4-BE49-F238E27FC236}">
                <a16:creationId xmlns:a16="http://schemas.microsoft.com/office/drawing/2014/main" id="{BFC1691B-89D9-4264-4611-1F5144088186}"/>
              </a:ext>
            </a:extLst>
          </p:cNvPr>
          <p:cNvCxnSpPr>
            <a:cxnSpLocks/>
          </p:cNvCxnSpPr>
          <p:nvPr/>
        </p:nvCxnSpPr>
        <p:spPr>
          <a:xfrm>
            <a:off x="6836229" y="4702120"/>
            <a:ext cx="23179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4B892BD-A6F3-CF77-C1D6-7B2C0F2A9728}"/>
              </a:ext>
            </a:extLst>
          </p:cNvPr>
          <p:cNvSpPr txBox="1"/>
          <p:nvPr/>
        </p:nvSpPr>
        <p:spPr>
          <a:xfrm>
            <a:off x="9154170" y="4505350"/>
            <a:ext cx="1689903" cy="369332"/>
          </a:xfrm>
          <a:prstGeom prst="rect">
            <a:avLst/>
          </a:prstGeom>
          <a:noFill/>
        </p:spPr>
        <p:txBody>
          <a:bodyPr wrap="square" rtlCol="0">
            <a:spAutoFit/>
          </a:bodyPr>
          <a:lstStyle/>
          <a:p>
            <a:r>
              <a:rPr lang="en-US" dirty="0">
                <a:latin typeface="Poppins" pitchFamily="2" charset="77"/>
                <a:cs typeface="Poppins" pitchFamily="2" charset="77"/>
              </a:rPr>
              <a:t>Individuals</a:t>
            </a:r>
          </a:p>
        </p:txBody>
      </p:sp>
      <p:sp>
        <p:nvSpPr>
          <p:cNvPr id="14" name="TextBox 13">
            <a:extLst>
              <a:ext uri="{FF2B5EF4-FFF2-40B4-BE49-F238E27FC236}">
                <a16:creationId xmlns:a16="http://schemas.microsoft.com/office/drawing/2014/main" id="{30E91895-43CB-A44A-7314-5829D57D8CBE}"/>
              </a:ext>
            </a:extLst>
          </p:cNvPr>
          <p:cNvSpPr txBox="1"/>
          <p:nvPr/>
        </p:nvSpPr>
        <p:spPr>
          <a:xfrm rot="5400000">
            <a:off x="9497194" y="3441434"/>
            <a:ext cx="4358037" cy="400110"/>
          </a:xfrm>
          <a:prstGeom prst="rect">
            <a:avLst/>
          </a:prstGeom>
          <a:noFill/>
        </p:spPr>
        <p:txBody>
          <a:bodyPr wrap="square" rtlCol="0">
            <a:spAutoFit/>
          </a:bodyPr>
          <a:lstStyle/>
          <a:p>
            <a:r>
              <a:rPr lang="en-US" sz="2000" dirty="0">
                <a:latin typeface="Poppins" pitchFamily="2" charset="77"/>
                <a:cs typeface="Poppins" pitchFamily="2" charset="77"/>
              </a:rPr>
              <a:t>Experiences</a:t>
            </a:r>
            <a:r>
              <a:rPr lang="en-US" sz="2000" dirty="0"/>
              <a:t> </a:t>
            </a:r>
            <a:r>
              <a:rPr lang="en-US" sz="2000" dirty="0">
                <a:latin typeface="Poppins" pitchFamily="2" charset="77"/>
                <a:cs typeface="Poppins" pitchFamily="2" charset="77"/>
              </a:rPr>
              <a:t>of</a:t>
            </a:r>
            <a:r>
              <a:rPr lang="en-US" sz="2000" dirty="0"/>
              <a:t> </a:t>
            </a:r>
            <a:r>
              <a:rPr lang="en-US" sz="2000" dirty="0">
                <a:latin typeface="Poppins" pitchFamily="2" charset="77"/>
                <a:cs typeface="Poppins" pitchFamily="2" charset="77"/>
              </a:rPr>
              <a:t>implementation</a:t>
            </a:r>
          </a:p>
        </p:txBody>
      </p:sp>
      <p:sp>
        <p:nvSpPr>
          <p:cNvPr id="15" name="Right Brace 14">
            <a:extLst>
              <a:ext uri="{FF2B5EF4-FFF2-40B4-BE49-F238E27FC236}">
                <a16:creationId xmlns:a16="http://schemas.microsoft.com/office/drawing/2014/main" id="{2C0EE248-815B-B3A9-D671-05916A4FCB7C}"/>
              </a:ext>
            </a:extLst>
          </p:cNvPr>
          <p:cNvSpPr/>
          <p:nvPr/>
        </p:nvSpPr>
        <p:spPr>
          <a:xfrm>
            <a:off x="11005988" y="676038"/>
            <a:ext cx="470170" cy="467061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87B2BF31-9ED6-7147-54FD-EBE5A154A2D8}"/>
              </a:ext>
            </a:extLst>
          </p:cNvPr>
          <p:cNvSpPr/>
          <p:nvPr/>
        </p:nvSpPr>
        <p:spPr>
          <a:xfrm flipH="1">
            <a:off x="2303819" y="676038"/>
            <a:ext cx="506334" cy="467061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8787D9B-4D2D-49EF-7A3F-3D53F183087B}"/>
              </a:ext>
            </a:extLst>
          </p:cNvPr>
          <p:cNvSpPr txBox="1"/>
          <p:nvPr/>
        </p:nvSpPr>
        <p:spPr>
          <a:xfrm rot="16200000">
            <a:off x="161673" y="2418074"/>
            <a:ext cx="3884182" cy="400110"/>
          </a:xfrm>
          <a:prstGeom prst="rect">
            <a:avLst/>
          </a:prstGeom>
          <a:noFill/>
        </p:spPr>
        <p:txBody>
          <a:bodyPr wrap="square" rtlCol="0">
            <a:spAutoFit/>
          </a:bodyPr>
          <a:lstStyle/>
          <a:p>
            <a:r>
              <a:rPr lang="en-US" sz="2000" dirty="0">
                <a:latin typeface="Poppins" pitchFamily="2" charset="77"/>
                <a:cs typeface="Poppins" pitchFamily="2" charset="77"/>
              </a:rPr>
              <a:t>Experiences of using GPM</a:t>
            </a:r>
          </a:p>
        </p:txBody>
      </p:sp>
    </p:spTree>
    <p:extLst>
      <p:ext uri="{BB962C8B-B14F-4D97-AF65-F5344CB8AC3E}">
        <p14:creationId xmlns:p14="http://schemas.microsoft.com/office/powerpoint/2010/main" val="335671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694D-AF9B-53B1-DD26-34519BC4A370}"/>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A263D1BF-B26C-544E-35B2-A58112A6A786}"/>
              </a:ext>
            </a:extLst>
          </p:cNvPr>
          <p:cNvSpPr>
            <a:spLocks noGrp="1"/>
          </p:cNvSpPr>
          <p:nvPr>
            <p:ph idx="4294967295"/>
          </p:nvPr>
        </p:nvSpPr>
        <p:spPr>
          <a:xfrm>
            <a:off x="838200" y="1777999"/>
            <a:ext cx="10515600" cy="4398963"/>
          </a:xfrm>
        </p:spPr>
        <p:txBody>
          <a:bodyPr/>
          <a:lstStyle/>
          <a:p>
            <a:pPr marL="514350" indent="-514350">
              <a:buFont typeface="+mj-lt"/>
              <a:buAutoNum type="arabicPeriod"/>
            </a:pPr>
            <a:r>
              <a:rPr lang="en-US" dirty="0">
                <a:solidFill>
                  <a:schemeClr val="tx1"/>
                </a:solidFill>
                <a:latin typeface="Poppins" pitchFamily="2" charset="77"/>
                <a:cs typeface="Poppins" pitchFamily="2" charset="77"/>
              </a:rPr>
              <a:t>GPM is a pragmatic, structured and flexible model of care</a:t>
            </a:r>
          </a:p>
          <a:p>
            <a:pPr marL="514350" indent="-514350">
              <a:buFont typeface="+mj-lt"/>
              <a:buAutoNum type="arabicPeriod"/>
            </a:pPr>
            <a:r>
              <a:rPr lang="en-US" dirty="0">
                <a:solidFill>
                  <a:schemeClr val="tx1"/>
                </a:solidFill>
                <a:latin typeface="Poppins" pitchFamily="2" charset="77"/>
                <a:cs typeface="Poppins" pitchFamily="2" charset="77"/>
              </a:rPr>
              <a:t>GPM empowers practitioners and patients</a:t>
            </a:r>
          </a:p>
          <a:p>
            <a:pPr marL="514350" indent="-514350">
              <a:buFont typeface="+mj-lt"/>
              <a:buAutoNum type="arabicPeriod"/>
            </a:pPr>
            <a:r>
              <a:rPr lang="en-US" dirty="0">
                <a:solidFill>
                  <a:schemeClr val="tx1"/>
                </a:solidFill>
                <a:latin typeface="Poppins" pitchFamily="2" charset="77"/>
                <a:cs typeface="Poppins" pitchFamily="2" charset="77"/>
              </a:rPr>
              <a:t>Leadership is instrumental for implementation</a:t>
            </a:r>
          </a:p>
          <a:p>
            <a:endParaRPr lang="en-US" dirty="0"/>
          </a:p>
        </p:txBody>
      </p:sp>
    </p:spTree>
    <p:extLst>
      <p:ext uri="{BB962C8B-B14F-4D97-AF65-F5344CB8AC3E}">
        <p14:creationId xmlns:p14="http://schemas.microsoft.com/office/powerpoint/2010/main" val="269269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83E8-14AD-C4F6-2EF1-9B5258695D29}"/>
              </a:ext>
            </a:extLst>
          </p:cNvPr>
          <p:cNvSpPr>
            <a:spLocks noGrp="1"/>
          </p:cNvSpPr>
          <p:nvPr>
            <p:ph type="title"/>
          </p:nvPr>
        </p:nvSpPr>
        <p:spPr/>
        <p:txBody>
          <a:bodyPr>
            <a:normAutofit fontScale="90000"/>
          </a:bodyPr>
          <a:lstStyle/>
          <a:p>
            <a:r>
              <a:rPr lang="en-US" dirty="0"/>
              <a:t>1. A Pragmatic, Structured and Flexible Model of Care</a:t>
            </a:r>
          </a:p>
        </p:txBody>
      </p:sp>
      <p:sp>
        <p:nvSpPr>
          <p:cNvPr id="3" name="Content Placeholder 2">
            <a:extLst>
              <a:ext uri="{FF2B5EF4-FFF2-40B4-BE49-F238E27FC236}">
                <a16:creationId xmlns:a16="http://schemas.microsoft.com/office/drawing/2014/main" id="{4263653B-4C72-7338-8256-116B9B6B3BD6}"/>
              </a:ext>
            </a:extLst>
          </p:cNvPr>
          <p:cNvSpPr>
            <a:spLocks noGrp="1"/>
          </p:cNvSpPr>
          <p:nvPr>
            <p:ph idx="4294967295"/>
          </p:nvPr>
        </p:nvSpPr>
        <p:spPr>
          <a:xfrm>
            <a:off x="838200" y="1987825"/>
            <a:ext cx="10515600" cy="4189137"/>
          </a:xfrm>
        </p:spPr>
        <p:txBody>
          <a:bodyPr/>
          <a:lstStyle/>
          <a:p>
            <a:r>
              <a:rPr lang="en-US" dirty="0">
                <a:solidFill>
                  <a:schemeClr val="tx1"/>
                </a:solidFill>
                <a:latin typeface="Poppins" pitchFamily="2" charset="77"/>
                <a:cs typeface="Poppins" pitchFamily="2" charset="77"/>
              </a:rPr>
              <a:t>GPM is </a:t>
            </a:r>
            <a:r>
              <a:rPr lang="en-US" b="1" dirty="0">
                <a:solidFill>
                  <a:schemeClr val="tx1"/>
                </a:solidFill>
                <a:latin typeface="Poppins" pitchFamily="2" charset="77"/>
                <a:cs typeface="Poppins" pitchFamily="2" charset="77"/>
              </a:rPr>
              <a:t>complementary</a:t>
            </a:r>
            <a:r>
              <a:rPr lang="en-US" dirty="0">
                <a:solidFill>
                  <a:schemeClr val="tx1"/>
                </a:solidFill>
                <a:latin typeface="Poppins" pitchFamily="2" charset="77"/>
                <a:cs typeface="Poppins" pitchFamily="2" charset="77"/>
              </a:rPr>
              <a:t> to practitioners' </a:t>
            </a:r>
            <a:r>
              <a:rPr lang="en-US" b="1" dirty="0">
                <a:solidFill>
                  <a:schemeClr val="tx1"/>
                </a:solidFill>
                <a:latin typeface="Poppins" pitchFamily="2" charset="77"/>
                <a:cs typeface="Poppins" pitchFamily="2" charset="77"/>
              </a:rPr>
              <a:t>values</a:t>
            </a:r>
          </a:p>
          <a:p>
            <a:r>
              <a:rPr lang="en-US" dirty="0">
                <a:solidFill>
                  <a:schemeClr val="tx1"/>
                </a:solidFill>
                <a:latin typeface="Poppins" pitchFamily="2" charset="77"/>
                <a:cs typeface="Poppins" pitchFamily="2" charset="77"/>
              </a:rPr>
              <a:t>An </a:t>
            </a:r>
            <a:r>
              <a:rPr lang="en-US" b="1" dirty="0">
                <a:solidFill>
                  <a:schemeClr val="tx1"/>
                </a:solidFill>
                <a:latin typeface="Poppins" pitchFamily="2" charset="77"/>
                <a:cs typeface="Poppins" pitchFamily="2" charset="77"/>
              </a:rPr>
              <a:t>intuitive model </a:t>
            </a:r>
            <a:r>
              <a:rPr lang="en-US" dirty="0">
                <a:solidFill>
                  <a:schemeClr val="tx1"/>
                </a:solidFill>
                <a:latin typeface="Poppins" pitchFamily="2" charset="77"/>
                <a:cs typeface="Poppins" pitchFamily="2" charset="77"/>
              </a:rPr>
              <a:t>that affirms understanding of good practice</a:t>
            </a:r>
          </a:p>
          <a:p>
            <a:r>
              <a:rPr lang="en-US" dirty="0">
                <a:solidFill>
                  <a:schemeClr val="tx1"/>
                </a:solidFill>
                <a:latin typeface="Poppins" pitchFamily="2" charset="77"/>
                <a:cs typeface="Poppins" pitchFamily="2" charset="77"/>
              </a:rPr>
              <a:t>Increased </a:t>
            </a:r>
            <a:r>
              <a:rPr lang="en-US" b="1" dirty="0">
                <a:solidFill>
                  <a:schemeClr val="tx1"/>
                </a:solidFill>
                <a:latin typeface="Poppins" pitchFamily="2" charset="77"/>
                <a:cs typeface="Poppins" pitchFamily="2" charset="77"/>
              </a:rPr>
              <a:t>compassion</a:t>
            </a:r>
            <a:r>
              <a:rPr lang="en-US" dirty="0">
                <a:solidFill>
                  <a:schemeClr val="tx1"/>
                </a:solidFill>
                <a:latin typeface="Poppins" pitchFamily="2" charset="77"/>
                <a:cs typeface="Poppins" pitchFamily="2" charset="77"/>
              </a:rPr>
              <a:t> towards patients</a:t>
            </a: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2684100717"/>
      </p:ext>
    </p:extLst>
  </p:cSld>
  <p:clrMapOvr>
    <a:masterClrMapping/>
  </p:clrMapOvr>
</p:sld>
</file>

<file path=ppt/theme/theme1.xml><?xml version="1.0" encoding="utf-8"?>
<a:theme xmlns:a="http://schemas.openxmlformats.org/drawingml/2006/main" name="Te Whatu Ora">
  <a:themeElements>
    <a:clrScheme name="Health NZ">
      <a:dk1>
        <a:srgbClr val="30A1AC"/>
      </a:dk1>
      <a:lt1>
        <a:sysClr val="window" lastClr="FFFFFF"/>
      </a:lt1>
      <a:dk2>
        <a:srgbClr val="15284C"/>
      </a:dk2>
      <a:lt2>
        <a:srgbClr val="F6F4EC"/>
      </a:lt2>
      <a:accent1>
        <a:srgbClr val="003399"/>
      </a:accent1>
      <a:accent2>
        <a:srgbClr val="30A1AC"/>
      </a:accent2>
      <a:accent3>
        <a:srgbClr val="4D2379"/>
      </a:accent3>
      <a:accent4>
        <a:srgbClr val="006060"/>
      </a:accent4>
      <a:accent5>
        <a:srgbClr val="660033"/>
      </a:accent5>
      <a:accent6>
        <a:srgbClr val="0C818F"/>
      </a:accent6>
      <a:hlink>
        <a:srgbClr val="30A1AC"/>
      </a:hlink>
      <a:folHlink>
        <a:srgbClr val="954F72"/>
      </a:folHlink>
    </a:clrScheme>
    <a:fontScheme name="Custom 1">
      <a:majorFont>
        <a:latin typeface="Poppins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C19B858CCCE540A2EF666D8D51C216" ma:contentTypeVersion="3" ma:contentTypeDescription="Create a new document." ma:contentTypeScope="" ma:versionID="8a9d8b5754613ebb55aaefe2b050a41a">
  <xsd:schema xmlns:xsd="http://www.w3.org/2001/XMLSchema" xmlns:xs="http://www.w3.org/2001/XMLSchema" xmlns:p="http://schemas.microsoft.com/office/2006/metadata/properties" xmlns:ns2="5d306b3e-4368-4af6-8d04-bfec1c73e42d" targetNamespace="http://schemas.microsoft.com/office/2006/metadata/properties" ma:root="true" ma:fieldsID="c5805c7ae051bb0d582e1b144e6b0abd" ns2:_="">
    <xsd:import namespace="5d306b3e-4368-4af6-8d04-bfec1c73e42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06b3e-4368-4af6-8d04-bfec1c73e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56BF1B-D946-4BDE-ADB9-8EFC5CE6475D}">
  <ds:schemaRefs>
    <ds:schemaRef ds:uri="eeb99d9e-c2ca-415f-9940-c9af23e62ff1"/>
    <ds:schemaRef ds:uri="http://www.w3.org/XML/1998/namespac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288c65bb-c2c0-497d-a386-16003058c628"/>
  </ds:schemaRefs>
</ds:datastoreItem>
</file>

<file path=customXml/itemProps2.xml><?xml version="1.0" encoding="utf-8"?>
<ds:datastoreItem xmlns:ds="http://schemas.openxmlformats.org/officeDocument/2006/customXml" ds:itemID="{B11ABBA5-7BAE-4D3B-B3DA-EB38BC15F288}">
  <ds:schemaRefs>
    <ds:schemaRef ds:uri="http://schemas.microsoft.com/sharepoint/v3/contenttype/forms"/>
  </ds:schemaRefs>
</ds:datastoreItem>
</file>

<file path=customXml/itemProps3.xml><?xml version="1.0" encoding="utf-8"?>
<ds:datastoreItem xmlns:ds="http://schemas.openxmlformats.org/officeDocument/2006/customXml" ds:itemID="{0C2A6527-562A-4EB6-853B-5C0EADD99FD0}"/>
</file>

<file path=docProps/app.xml><?xml version="1.0" encoding="utf-8"?>
<Properties xmlns="http://schemas.openxmlformats.org/officeDocument/2006/extended-properties" xmlns:vt="http://schemas.openxmlformats.org/officeDocument/2006/docPropsVTypes">
  <TotalTime>21212</TotalTime>
  <Words>2024</Words>
  <Application>Microsoft Office PowerPoint</Application>
  <PresentationFormat>Widescreen</PresentationFormat>
  <Paragraphs>145</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fkGroteskNeue</vt:lpstr>
      <vt:lpstr>Inter</vt:lpstr>
      <vt:lpstr>Poppins</vt:lpstr>
      <vt:lpstr>Poppins SemiBold</vt:lpstr>
      <vt:lpstr>system-ui</vt:lpstr>
      <vt:lpstr>var(--font-berkeley-mono)</vt:lpstr>
      <vt:lpstr>Te Whatu Ora</vt:lpstr>
      <vt:lpstr>Implementing Good Psychiatric Management : Early Experiences from a Qualitative Study</vt:lpstr>
      <vt:lpstr>Collaborators</vt:lpstr>
      <vt:lpstr>Te Toka Tumai (Auckland District Health Board)</vt:lpstr>
      <vt:lpstr>Assertive Community Outreach Service </vt:lpstr>
      <vt:lpstr>Healthcare Improvement : Quadruple Aim</vt:lpstr>
      <vt:lpstr>Methodology and Methods</vt:lpstr>
      <vt:lpstr>PowerPoint Presentation</vt:lpstr>
      <vt:lpstr>Findings</vt:lpstr>
      <vt:lpstr>1. A Pragmatic, Structured and Flexible Model of Care</vt:lpstr>
      <vt:lpstr>PowerPoint Presentation</vt:lpstr>
      <vt:lpstr>2. Practice that Empowers Practitioners and Patients</vt:lpstr>
      <vt:lpstr>3. Leadership is Instrumental in Implementation</vt:lpstr>
      <vt:lpstr>Moving Forward</vt:lpstr>
      <vt:lpstr>GPM offers a shared language and ethical stance that supports both staff wellbeing and patient agency  Thank you</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option one</dc:title>
  <dc:creator>Nicole Adams</dc:creator>
  <cp:lastModifiedBy>Sonja Quan (ADHB)</cp:lastModifiedBy>
  <cp:revision>11</cp:revision>
  <dcterms:created xsi:type="dcterms:W3CDTF">2023-11-30T01:26:59Z</dcterms:created>
  <dcterms:modified xsi:type="dcterms:W3CDTF">2026-04-24T04:59:45Z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0x01010091C19B858CCCE540A2EF666D8D51C216</vt:lpwstr>
  </property>
  <property fmtid="{D5CDD505-2E9C-101B-9397-08002B2CF9AE}" pid="3" name="_dlc_DocIdItemGuid">
    <vt:lpwstr>d90168c5-c014-423e-aaf9-338e4bb67191</vt:lpwstr>
  </property>
  <property fmtid="{D5CDD505-2E9C-101B-9397-08002B2CF9AE}" pid="4" name="HNZLocation">
    <vt:lpwstr/>
  </property>
  <property fmtid="{D5CDD505-2E9C-101B-9397-08002B2CF9AE}" pid="5" name="TaxKeyword">
    <vt:lpwstr/>
  </property>
  <property fmtid="{D5CDD505-2E9C-101B-9397-08002B2CF9AE}" pid="6" name="lcf76f155ced4ddcb4097134ff3c332f">
    <vt:lpwstr/>
  </property>
  <property fmtid="{D5CDD505-2E9C-101B-9397-08002B2CF9AE}" pid="7" name="MediaServiceImageTags">
    <vt:lpwstr/>
  </property>
  <property fmtid="{D5CDD505-2E9C-101B-9397-08002B2CF9AE}" pid="8" name="HNZTeam">
    <vt:lpwstr/>
  </property>
  <property fmtid="{D5CDD505-2E9C-101B-9397-08002B2CF9AE}" pid="9" name="HNZImageCategory">
    <vt:lpwstr/>
  </property>
  <property fmtid="{D5CDD505-2E9C-101B-9397-08002B2CF9AE}" pid="10" name="TaxKeywordTaxHTField">
    <vt:lpwstr/>
  </property>
  <property fmtid="{D5CDD505-2E9C-101B-9397-08002B2CF9AE}" pid="11" name="HNZImageLicenceType">
    <vt:lpwstr/>
  </property>
  <property fmtid="{D5CDD505-2E9C-101B-9397-08002B2CF9AE}" pid="12" name="Order">
    <vt:r8>9285900</vt:r8>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xd_Signature">
    <vt:bool>false</vt:bool>
  </property>
</Properties>
</file>