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540" r:id="rId3"/>
    <p:sldId id="520" r:id="rId4"/>
    <p:sldId id="517" r:id="rId5"/>
    <p:sldId id="553" r:id="rId6"/>
    <p:sldId id="539" r:id="rId7"/>
    <p:sldId id="518" r:id="rId8"/>
    <p:sldId id="519" r:id="rId9"/>
    <p:sldId id="531" r:id="rId10"/>
    <p:sldId id="532" r:id="rId11"/>
    <p:sldId id="542" r:id="rId12"/>
    <p:sldId id="541" r:id="rId13"/>
    <p:sldId id="543" r:id="rId14"/>
    <p:sldId id="545" r:id="rId15"/>
    <p:sldId id="546" r:id="rId16"/>
    <p:sldId id="547" r:id="rId17"/>
    <p:sldId id="548" r:id="rId18"/>
    <p:sldId id="549" r:id="rId19"/>
    <p:sldId id="551" r:id="rId20"/>
    <p:sldId id="552" r:id="rId21"/>
    <p:sldId id="538" r:id="rId22"/>
    <p:sldId id="523" r:id="rId23"/>
    <p:sldId id="303" r:id="rId24"/>
    <p:sldId id="527" r:id="rId25"/>
    <p:sldId id="526" r:id="rId26"/>
    <p:sldId id="525" r:id="rId27"/>
    <p:sldId id="521" r:id="rId2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FEB3AC-DCEA-46BB-BD02-39347DAC01B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F7EA2C-307D-4642-B1D9-A3F27A6F1825}">
      <dgm:prSet custT="1"/>
      <dgm:spPr>
        <a:solidFill>
          <a:schemeClr val="bg1"/>
        </a:solidFill>
        <a:ln w="38100">
          <a:solidFill>
            <a:srgbClr val="4A9D93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A lot of patients do become better, but slowly</a:t>
          </a:r>
        </a:p>
      </dgm:t>
    </dgm:pt>
    <dgm:pt modelId="{1A67BB01-F12A-4092-ACCB-D3B0958394A2}" type="parTrans" cxnId="{647076CD-EFE2-4A8C-81B6-DB75C9D1A2E2}">
      <dgm:prSet/>
      <dgm:spPr/>
      <dgm:t>
        <a:bodyPr/>
        <a:lstStyle/>
        <a:p>
          <a:endParaRPr lang="en-US" sz="1700"/>
        </a:p>
      </dgm:t>
    </dgm:pt>
    <dgm:pt modelId="{D91E4743-96D6-4FDC-938A-3C47E9BE5FDA}" type="sibTrans" cxnId="{647076CD-EFE2-4A8C-81B6-DB75C9D1A2E2}">
      <dgm:prSet/>
      <dgm:spPr/>
      <dgm:t>
        <a:bodyPr/>
        <a:lstStyle/>
        <a:p>
          <a:endParaRPr lang="en-US" sz="1700"/>
        </a:p>
      </dgm:t>
    </dgm:pt>
    <dgm:pt modelId="{43D6983A-F055-4647-90B8-07CE4206845C}">
      <dgm:prSet custT="1"/>
      <dgm:spPr>
        <a:solidFill>
          <a:schemeClr val="bg1"/>
        </a:solidFill>
        <a:ln w="38100">
          <a:solidFill>
            <a:srgbClr val="A1D0C5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do feel </a:t>
          </a:r>
          <a:r>
            <a:rPr lang="en-US" sz="1700" dirty="0" err="1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prioritised</a:t>
          </a:r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 and respected</a:t>
          </a:r>
        </a:p>
      </dgm:t>
    </dgm:pt>
    <dgm:pt modelId="{E542DCC7-5009-4778-BBF5-56B20312FBB6}" type="parTrans" cxnId="{9DB44BFA-BBA3-4D01-8F00-E0CCA944E05F}">
      <dgm:prSet/>
      <dgm:spPr/>
      <dgm:t>
        <a:bodyPr/>
        <a:lstStyle/>
        <a:p>
          <a:endParaRPr lang="en-US" sz="1700"/>
        </a:p>
      </dgm:t>
    </dgm:pt>
    <dgm:pt modelId="{0D744E8F-3FCE-4319-9D74-01AACA08C5BD}" type="sibTrans" cxnId="{9DB44BFA-BBA3-4D01-8F00-E0CCA944E05F}">
      <dgm:prSet/>
      <dgm:spPr/>
      <dgm:t>
        <a:bodyPr/>
        <a:lstStyle/>
        <a:p>
          <a:endParaRPr lang="en-US" sz="1700"/>
        </a:p>
      </dgm:t>
    </dgm:pt>
    <dgm:pt modelId="{7D89323C-DEE2-4661-9527-B3536B6314C7}">
      <dgm:prSet custT="1"/>
      <dgm:spPr>
        <a:solidFill>
          <a:schemeClr val="bg1"/>
        </a:solidFill>
        <a:ln w="38100">
          <a:solidFill>
            <a:srgbClr val="FBC390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dare to try new things as they know their treatment wont suddenly stop</a:t>
          </a:r>
        </a:p>
      </dgm:t>
    </dgm:pt>
    <dgm:pt modelId="{EF13F8FE-DB1B-4F96-B56F-F3FDEAD09C0F}" type="parTrans" cxnId="{22339D90-BF29-424C-A177-A8ACFB17F61B}">
      <dgm:prSet/>
      <dgm:spPr/>
      <dgm:t>
        <a:bodyPr/>
        <a:lstStyle/>
        <a:p>
          <a:endParaRPr lang="en-US" sz="1700"/>
        </a:p>
      </dgm:t>
    </dgm:pt>
    <dgm:pt modelId="{EAA27C0D-0B60-4ADE-9CAD-CD1A735C66EC}" type="sibTrans" cxnId="{22339D90-BF29-424C-A177-A8ACFB17F61B}">
      <dgm:prSet/>
      <dgm:spPr/>
      <dgm:t>
        <a:bodyPr/>
        <a:lstStyle/>
        <a:p>
          <a:endParaRPr lang="en-US" sz="1700"/>
        </a:p>
      </dgm:t>
    </dgm:pt>
    <dgm:pt modelId="{5ABCE8E6-305E-4D49-AC70-FDFF3AEDD91D}">
      <dgm:prSet custT="1"/>
      <dgm:spPr>
        <a:solidFill>
          <a:schemeClr val="bg1"/>
        </a:solidFill>
        <a:ln w="38100">
          <a:solidFill>
            <a:srgbClr val="A0483E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Fewer </a:t>
          </a:r>
          <a:r>
            <a:rPr lang="en-US" sz="1700" dirty="0" err="1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hospitalisations</a:t>
          </a:r>
          <a:endParaRPr lang="en-US" sz="1700" dirty="0">
            <a:solidFill>
              <a:schemeClr val="tx1"/>
            </a:solidFill>
            <a:latin typeface="+mj-lt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3C30B637-ADEC-4B39-9357-367D45B2AD87}" type="parTrans" cxnId="{B154508F-ACEC-4D4D-854E-7ED8E29F3063}">
      <dgm:prSet/>
      <dgm:spPr/>
      <dgm:t>
        <a:bodyPr/>
        <a:lstStyle/>
        <a:p>
          <a:endParaRPr lang="en-US" sz="1700"/>
        </a:p>
      </dgm:t>
    </dgm:pt>
    <dgm:pt modelId="{A30A8A34-9F56-45B6-84CD-7F1B26B12451}" type="sibTrans" cxnId="{B154508F-ACEC-4D4D-854E-7ED8E29F3063}">
      <dgm:prSet/>
      <dgm:spPr/>
      <dgm:t>
        <a:bodyPr/>
        <a:lstStyle/>
        <a:p>
          <a:endParaRPr lang="en-US" sz="1700"/>
        </a:p>
      </dgm:t>
    </dgm:pt>
    <dgm:pt modelId="{01F28025-5240-438D-93C9-D1FA366C3D57}">
      <dgm:prSet custT="1"/>
      <dgm:spPr>
        <a:solidFill>
          <a:schemeClr val="bg1"/>
        </a:solidFill>
        <a:ln w="38100">
          <a:solidFill>
            <a:srgbClr val="F97E6E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Less trauma connected to their care</a:t>
          </a:r>
        </a:p>
      </dgm:t>
    </dgm:pt>
    <dgm:pt modelId="{1A7FDD03-9EC3-4DBB-A824-A69EC2A98A9B}" type="parTrans" cxnId="{BB2A6F1F-AA56-4245-9648-F09D08D8838C}">
      <dgm:prSet/>
      <dgm:spPr/>
      <dgm:t>
        <a:bodyPr/>
        <a:lstStyle/>
        <a:p>
          <a:endParaRPr lang="en-US" sz="1700"/>
        </a:p>
      </dgm:t>
    </dgm:pt>
    <dgm:pt modelId="{05925DB2-84A7-4D8D-B98E-1FB0A2D06DFD}" type="sibTrans" cxnId="{BB2A6F1F-AA56-4245-9648-F09D08D8838C}">
      <dgm:prSet/>
      <dgm:spPr/>
      <dgm:t>
        <a:bodyPr/>
        <a:lstStyle/>
        <a:p>
          <a:endParaRPr lang="en-US" sz="1700"/>
        </a:p>
      </dgm:t>
    </dgm:pt>
    <dgm:pt modelId="{1FFCBBEC-4546-4CE2-95E0-C921A62BB7D9}">
      <dgm:prSet custT="1"/>
      <dgm:spPr>
        <a:solidFill>
          <a:schemeClr val="bg1"/>
        </a:solidFill>
        <a:ln w="38100">
          <a:solidFill>
            <a:srgbClr val="4A9D93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Services work together</a:t>
          </a:r>
        </a:p>
      </dgm:t>
    </dgm:pt>
    <dgm:pt modelId="{76B019D0-1AC3-432A-A9A9-1C3E23481E43}" type="parTrans" cxnId="{5422A30D-E089-45CA-8D46-2F28B6D5050E}">
      <dgm:prSet/>
      <dgm:spPr/>
      <dgm:t>
        <a:bodyPr/>
        <a:lstStyle/>
        <a:p>
          <a:endParaRPr lang="en-US" sz="1700"/>
        </a:p>
      </dgm:t>
    </dgm:pt>
    <dgm:pt modelId="{9D7D8FB8-49A0-4415-BA1F-63ECF56B0570}" type="sibTrans" cxnId="{5422A30D-E089-45CA-8D46-2F28B6D5050E}">
      <dgm:prSet/>
      <dgm:spPr/>
      <dgm:t>
        <a:bodyPr/>
        <a:lstStyle/>
        <a:p>
          <a:endParaRPr lang="en-US" sz="1700"/>
        </a:p>
      </dgm:t>
    </dgm:pt>
    <dgm:pt modelId="{20A34659-35B9-4E14-A077-68A0CDE22508}">
      <dgm:prSet custT="1"/>
      <dgm:spPr>
        <a:solidFill>
          <a:schemeClr val="bg1"/>
        </a:solidFill>
        <a:ln w="38100">
          <a:solidFill>
            <a:srgbClr val="A1D0C5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get long term treatment which reduces anxiety</a:t>
          </a:r>
        </a:p>
      </dgm:t>
    </dgm:pt>
    <dgm:pt modelId="{260CA003-14F0-48BA-92D0-F89CBFE87C0D}" type="parTrans" cxnId="{1F1135D0-4754-4500-AEE2-2C2E1D4FFA80}">
      <dgm:prSet/>
      <dgm:spPr/>
      <dgm:t>
        <a:bodyPr/>
        <a:lstStyle/>
        <a:p>
          <a:endParaRPr lang="en-US" sz="1700"/>
        </a:p>
      </dgm:t>
    </dgm:pt>
    <dgm:pt modelId="{57BBD294-6788-4D33-8AC3-C7A9885804EB}" type="sibTrans" cxnId="{1F1135D0-4754-4500-AEE2-2C2E1D4FFA80}">
      <dgm:prSet/>
      <dgm:spPr/>
      <dgm:t>
        <a:bodyPr/>
        <a:lstStyle/>
        <a:p>
          <a:endParaRPr lang="en-US" sz="1700"/>
        </a:p>
      </dgm:t>
    </dgm:pt>
    <dgm:pt modelId="{AF3EC000-FD94-465C-8955-CF234295AE42}">
      <dgm:prSet custT="1"/>
      <dgm:spPr>
        <a:solidFill>
          <a:schemeClr val="bg1"/>
        </a:solidFill>
        <a:ln w="38100">
          <a:solidFill>
            <a:srgbClr val="FBC390"/>
          </a:solidFill>
        </a:ln>
      </dgm:spPr>
      <dgm:t>
        <a:bodyPr/>
        <a:lstStyle/>
        <a:p>
          <a:r>
            <a:rPr lang="en-US" sz="1700" dirty="0" err="1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Familys</a:t>
          </a:r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’ stress is reduced</a:t>
          </a:r>
        </a:p>
      </dgm:t>
    </dgm:pt>
    <dgm:pt modelId="{65A85913-CD48-4214-A64B-7C1724A1B415}" type="parTrans" cxnId="{FCA24716-92F0-4A10-B89D-098B4703F49B}">
      <dgm:prSet/>
      <dgm:spPr/>
      <dgm:t>
        <a:bodyPr/>
        <a:lstStyle/>
        <a:p>
          <a:endParaRPr lang="en-US" sz="1700"/>
        </a:p>
      </dgm:t>
    </dgm:pt>
    <dgm:pt modelId="{E9CA8802-436B-4FFC-ACFF-6B573C8DFDDE}" type="sibTrans" cxnId="{FCA24716-92F0-4A10-B89D-098B4703F49B}">
      <dgm:prSet/>
      <dgm:spPr/>
      <dgm:t>
        <a:bodyPr/>
        <a:lstStyle/>
        <a:p>
          <a:endParaRPr lang="en-US" sz="1700"/>
        </a:p>
      </dgm:t>
    </dgm:pt>
    <dgm:pt modelId="{EAD7D005-02D8-4F87-B9DC-7C93C26F55D8}">
      <dgm:prSet custT="1"/>
      <dgm:spPr>
        <a:solidFill>
          <a:schemeClr val="bg1"/>
        </a:solidFill>
        <a:ln w="38100">
          <a:solidFill>
            <a:srgbClr val="A0483E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don’t become as medically unstable as they are connected to a care system</a:t>
          </a:r>
        </a:p>
      </dgm:t>
    </dgm:pt>
    <dgm:pt modelId="{FE6B232F-E134-4A96-8971-E5F101449F57}" type="parTrans" cxnId="{14C04409-7E12-4D29-B5F5-CF58F43892A5}">
      <dgm:prSet/>
      <dgm:spPr/>
      <dgm:t>
        <a:bodyPr/>
        <a:lstStyle/>
        <a:p>
          <a:endParaRPr lang="en-US" sz="1700"/>
        </a:p>
      </dgm:t>
    </dgm:pt>
    <dgm:pt modelId="{1F244FD8-0E31-495D-B902-2AFBFB2DCD96}" type="sibTrans" cxnId="{14C04409-7E12-4D29-B5F5-CF58F43892A5}">
      <dgm:prSet/>
      <dgm:spPr/>
      <dgm:t>
        <a:bodyPr/>
        <a:lstStyle/>
        <a:p>
          <a:endParaRPr lang="en-US" sz="1700"/>
        </a:p>
      </dgm:t>
    </dgm:pt>
    <dgm:pt modelId="{4BF80C01-EC1B-4574-8AA0-A874CA74A89B}" type="pres">
      <dgm:prSet presAssocID="{3AFEB3AC-DCEA-46BB-BD02-39347DAC01B6}" presName="diagram" presStyleCnt="0">
        <dgm:presLayoutVars>
          <dgm:dir/>
          <dgm:resizeHandles val="exact"/>
        </dgm:presLayoutVars>
      </dgm:prSet>
      <dgm:spPr/>
    </dgm:pt>
    <dgm:pt modelId="{302016AD-4B8F-4A4B-8445-50C2E84EEF3F}" type="pres">
      <dgm:prSet presAssocID="{D9F7EA2C-307D-4642-B1D9-A3F27A6F1825}" presName="node" presStyleLbl="node1" presStyleIdx="0" presStyleCnt="9">
        <dgm:presLayoutVars>
          <dgm:bulletEnabled val="1"/>
        </dgm:presLayoutVars>
      </dgm:prSet>
      <dgm:spPr/>
    </dgm:pt>
    <dgm:pt modelId="{8B730D3D-D235-44B3-B7B6-CF2E38067DB5}" type="pres">
      <dgm:prSet presAssocID="{D91E4743-96D6-4FDC-938A-3C47E9BE5FDA}" presName="sibTrans" presStyleCnt="0"/>
      <dgm:spPr/>
    </dgm:pt>
    <dgm:pt modelId="{C500E991-8E14-48CA-8880-30339B48EF0B}" type="pres">
      <dgm:prSet presAssocID="{43D6983A-F055-4647-90B8-07CE4206845C}" presName="node" presStyleLbl="node1" presStyleIdx="1" presStyleCnt="9">
        <dgm:presLayoutVars>
          <dgm:bulletEnabled val="1"/>
        </dgm:presLayoutVars>
      </dgm:prSet>
      <dgm:spPr/>
    </dgm:pt>
    <dgm:pt modelId="{8DECCD52-114F-42D3-99DF-DF3169FA51B2}" type="pres">
      <dgm:prSet presAssocID="{0D744E8F-3FCE-4319-9D74-01AACA08C5BD}" presName="sibTrans" presStyleCnt="0"/>
      <dgm:spPr/>
    </dgm:pt>
    <dgm:pt modelId="{B70F4593-F1FD-42F5-A6F6-729D06EBADF6}" type="pres">
      <dgm:prSet presAssocID="{7D89323C-DEE2-4661-9527-B3536B6314C7}" presName="node" presStyleLbl="node1" presStyleIdx="2" presStyleCnt="9">
        <dgm:presLayoutVars>
          <dgm:bulletEnabled val="1"/>
        </dgm:presLayoutVars>
      </dgm:prSet>
      <dgm:spPr/>
    </dgm:pt>
    <dgm:pt modelId="{36199252-7836-4A20-A441-13D675446623}" type="pres">
      <dgm:prSet presAssocID="{EAA27C0D-0B60-4ADE-9CAD-CD1A735C66EC}" presName="sibTrans" presStyleCnt="0"/>
      <dgm:spPr/>
    </dgm:pt>
    <dgm:pt modelId="{03F05FDE-1560-44D8-934C-E16F31C7AD75}" type="pres">
      <dgm:prSet presAssocID="{5ABCE8E6-305E-4D49-AC70-FDFF3AEDD91D}" presName="node" presStyleLbl="node1" presStyleIdx="3" presStyleCnt="9">
        <dgm:presLayoutVars>
          <dgm:bulletEnabled val="1"/>
        </dgm:presLayoutVars>
      </dgm:prSet>
      <dgm:spPr/>
    </dgm:pt>
    <dgm:pt modelId="{C49EE54B-62A5-49E5-8010-2ECEF0C12126}" type="pres">
      <dgm:prSet presAssocID="{A30A8A34-9F56-45B6-84CD-7F1B26B12451}" presName="sibTrans" presStyleCnt="0"/>
      <dgm:spPr/>
    </dgm:pt>
    <dgm:pt modelId="{9A25A9DE-80FD-4D3E-9951-9E82F1CCB292}" type="pres">
      <dgm:prSet presAssocID="{01F28025-5240-438D-93C9-D1FA366C3D57}" presName="node" presStyleLbl="node1" presStyleIdx="4" presStyleCnt="9">
        <dgm:presLayoutVars>
          <dgm:bulletEnabled val="1"/>
        </dgm:presLayoutVars>
      </dgm:prSet>
      <dgm:spPr/>
    </dgm:pt>
    <dgm:pt modelId="{1A473CF1-CDE9-4CDF-9B3B-FFB29EFDDDFC}" type="pres">
      <dgm:prSet presAssocID="{05925DB2-84A7-4D8D-B98E-1FB0A2D06DFD}" presName="sibTrans" presStyleCnt="0"/>
      <dgm:spPr/>
    </dgm:pt>
    <dgm:pt modelId="{79FC9789-D237-4AFE-8269-D33F613B71D8}" type="pres">
      <dgm:prSet presAssocID="{1FFCBBEC-4546-4CE2-95E0-C921A62BB7D9}" presName="node" presStyleLbl="node1" presStyleIdx="5" presStyleCnt="9">
        <dgm:presLayoutVars>
          <dgm:bulletEnabled val="1"/>
        </dgm:presLayoutVars>
      </dgm:prSet>
      <dgm:spPr/>
    </dgm:pt>
    <dgm:pt modelId="{5781791B-28C6-472C-B308-AC0CF95B4F09}" type="pres">
      <dgm:prSet presAssocID="{9D7D8FB8-49A0-4415-BA1F-63ECF56B0570}" presName="sibTrans" presStyleCnt="0"/>
      <dgm:spPr/>
    </dgm:pt>
    <dgm:pt modelId="{1646C3B8-2C04-4582-9C04-13E55C80BD36}" type="pres">
      <dgm:prSet presAssocID="{20A34659-35B9-4E14-A077-68A0CDE22508}" presName="node" presStyleLbl="node1" presStyleIdx="6" presStyleCnt="9">
        <dgm:presLayoutVars>
          <dgm:bulletEnabled val="1"/>
        </dgm:presLayoutVars>
      </dgm:prSet>
      <dgm:spPr/>
    </dgm:pt>
    <dgm:pt modelId="{3A6AA903-58E9-4DD2-9B4D-18107576B7ED}" type="pres">
      <dgm:prSet presAssocID="{57BBD294-6788-4D33-8AC3-C7A9885804EB}" presName="sibTrans" presStyleCnt="0"/>
      <dgm:spPr/>
    </dgm:pt>
    <dgm:pt modelId="{22DA5586-F11C-4BB7-861E-CB718FF286CF}" type="pres">
      <dgm:prSet presAssocID="{AF3EC000-FD94-465C-8955-CF234295AE42}" presName="node" presStyleLbl="node1" presStyleIdx="7" presStyleCnt="9">
        <dgm:presLayoutVars>
          <dgm:bulletEnabled val="1"/>
        </dgm:presLayoutVars>
      </dgm:prSet>
      <dgm:spPr/>
    </dgm:pt>
    <dgm:pt modelId="{9F5C192D-267F-4C75-B36D-572384C39356}" type="pres">
      <dgm:prSet presAssocID="{E9CA8802-436B-4FFC-ACFF-6B573C8DFDDE}" presName="sibTrans" presStyleCnt="0"/>
      <dgm:spPr/>
    </dgm:pt>
    <dgm:pt modelId="{F020EB1B-FD10-438B-9C1B-431CD1475F1D}" type="pres">
      <dgm:prSet presAssocID="{EAD7D005-02D8-4F87-B9DC-7C93C26F55D8}" presName="node" presStyleLbl="node1" presStyleIdx="8" presStyleCnt="9">
        <dgm:presLayoutVars>
          <dgm:bulletEnabled val="1"/>
        </dgm:presLayoutVars>
      </dgm:prSet>
      <dgm:spPr/>
    </dgm:pt>
  </dgm:ptLst>
  <dgm:cxnLst>
    <dgm:cxn modelId="{14C04409-7E12-4D29-B5F5-CF58F43892A5}" srcId="{3AFEB3AC-DCEA-46BB-BD02-39347DAC01B6}" destId="{EAD7D005-02D8-4F87-B9DC-7C93C26F55D8}" srcOrd="8" destOrd="0" parTransId="{FE6B232F-E134-4A96-8971-E5F101449F57}" sibTransId="{1F244FD8-0E31-495D-B902-2AFBFB2DCD96}"/>
    <dgm:cxn modelId="{5422A30D-E089-45CA-8D46-2F28B6D5050E}" srcId="{3AFEB3AC-DCEA-46BB-BD02-39347DAC01B6}" destId="{1FFCBBEC-4546-4CE2-95E0-C921A62BB7D9}" srcOrd="5" destOrd="0" parTransId="{76B019D0-1AC3-432A-A9A9-1C3E23481E43}" sibTransId="{9D7D8FB8-49A0-4415-BA1F-63ECF56B0570}"/>
    <dgm:cxn modelId="{FCA24716-92F0-4A10-B89D-098B4703F49B}" srcId="{3AFEB3AC-DCEA-46BB-BD02-39347DAC01B6}" destId="{AF3EC000-FD94-465C-8955-CF234295AE42}" srcOrd="7" destOrd="0" parTransId="{65A85913-CD48-4214-A64B-7C1724A1B415}" sibTransId="{E9CA8802-436B-4FFC-ACFF-6B573C8DFDDE}"/>
    <dgm:cxn modelId="{BB2A6F1F-AA56-4245-9648-F09D08D8838C}" srcId="{3AFEB3AC-DCEA-46BB-BD02-39347DAC01B6}" destId="{01F28025-5240-438D-93C9-D1FA366C3D57}" srcOrd="4" destOrd="0" parTransId="{1A7FDD03-9EC3-4DBB-A824-A69EC2A98A9B}" sibTransId="{05925DB2-84A7-4D8D-B98E-1FB0A2D06DFD}"/>
    <dgm:cxn modelId="{5CEEB235-0A15-4386-BD9C-759DD21A7205}" type="presOf" srcId="{01F28025-5240-438D-93C9-D1FA366C3D57}" destId="{9A25A9DE-80FD-4D3E-9951-9E82F1CCB292}" srcOrd="0" destOrd="0" presId="urn:microsoft.com/office/officeart/2005/8/layout/default"/>
    <dgm:cxn modelId="{90436B3C-B19D-40E0-836A-098382363D6B}" type="presOf" srcId="{1FFCBBEC-4546-4CE2-95E0-C921A62BB7D9}" destId="{79FC9789-D237-4AFE-8269-D33F613B71D8}" srcOrd="0" destOrd="0" presId="urn:microsoft.com/office/officeart/2005/8/layout/default"/>
    <dgm:cxn modelId="{63040750-2A94-478E-BAA2-BACFD7E8B13B}" type="presOf" srcId="{AF3EC000-FD94-465C-8955-CF234295AE42}" destId="{22DA5586-F11C-4BB7-861E-CB718FF286CF}" srcOrd="0" destOrd="0" presId="urn:microsoft.com/office/officeart/2005/8/layout/default"/>
    <dgm:cxn modelId="{B2208D84-1E54-4305-A069-C79C054B6899}" type="presOf" srcId="{43D6983A-F055-4647-90B8-07CE4206845C}" destId="{C500E991-8E14-48CA-8880-30339B48EF0B}" srcOrd="0" destOrd="0" presId="urn:microsoft.com/office/officeart/2005/8/layout/default"/>
    <dgm:cxn modelId="{13E13F89-2897-49EB-8A4B-0044EF3EB77C}" type="presOf" srcId="{7D89323C-DEE2-4661-9527-B3536B6314C7}" destId="{B70F4593-F1FD-42F5-A6F6-729D06EBADF6}" srcOrd="0" destOrd="0" presId="urn:microsoft.com/office/officeart/2005/8/layout/default"/>
    <dgm:cxn modelId="{B154508F-ACEC-4D4D-854E-7ED8E29F3063}" srcId="{3AFEB3AC-DCEA-46BB-BD02-39347DAC01B6}" destId="{5ABCE8E6-305E-4D49-AC70-FDFF3AEDD91D}" srcOrd="3" destOrd="0" parTransId="{3C30B637-ADEC-4B39-9357-367D45B2AD87}" sibTransId="{A30A8A34-9F56-45B6-84CD-7F1B26B12451}"/>
    <dgm:cxn modelId="{22339D90-BF29-424C-A177-A8ACFB17F61B}" srcId="{3AFEB3AC-DCEA-46BB-BD02-39347DAC01B6}" destId="{7D89323C-DEE2-4661-9527-B3536B6314C7}" srcOrd="2" destOrd="0" parTransId="{EF13F8FE-DB1B-4F96-B56F-F3FDEAD09C0F}" sibTransId="{EAA27C0D-0B60-4ADE-9CAD-CD1A735C66EC}"/>
    <dgm:cxn modelId="{33C757A4-A7F9-4691-AA99-EEB1A8647F17}" type="presOf" srcId="{3AFEB3AC-DCEA-46BB-BD02-39347DAC01B6}" destId="{4BF80C01-EC1B-4574-8AA0-A874CA74A89B}" srcOrd="0" destOrd="0" presId="urn:microsoft.com/office/officeart/2005/8/layout/default"/>
    <dgm:cxn modelId="{815004C4-C809-42C9-8D9A-6977DB1B7C82}" type="presOf" srcId="{EAD7D005-02D8-4F87-B9DC-7C93C26F55D8}" destId="{F020EB1B-FD10-438B-9C1B-431CD1475F1D}" srcOrd="0" destOrd="0" presId="urn:microsoft.com/office/officeart/2005/8/layout/default"/>
    <dgm:cxn modelId="{4D0F05C8-A2B6-4AFE-A8BC-046AD38C5F72}" type="presOf" srcId="{5ABCE8E6-305E-4D49-AC70-FDFF3AEDD91D}" destId="{03F05FDE-1560-44D8-934C-E16F31C7AD75}" srcOrd="0" destOrd="0" presId="urn:microsoft.com/office/officeart/2005/8/layout/default"/>
    <dgm:cxn modelId="{9C1738C9-841A-4639-9B8C-792860946660}" type="presOf" srcId="{20A34659-35B9-4E14-A077-68A0CDE22508}" destId="{1646C3B8-2C04-4582-9C04-13E55C80BD36}" srcOrd="0" destOrd="0" presId="urn:microsoft.com/office/officeart/2005/8/layout/default"/>
    <dgm:cxn modelId="{647076CD-EFE2-4A8C-81B6-DB75C9D1A2E2}" srcId="{3AFEB3AC-DCEA-46BB-BD02-39347DAC01B6}" destId="{D9F7EA2C-307D-4642-B1D9-A3F27A6F1825}" srcOrd="0" destOrd="0" parTransId="{1A67BB01-F12A-4092-ACCB-D3B0958394A2}" sibTransId="{D91E4743-96D6-4FDC-938A-3C47E9BE5FDA}"/>
    <dgm:cxn modelId="{1F1135D0-4754-4500-AEE2-2C2E1D4FFA80}" srcId="{3AFEB3AC-DCEA-46BB-BD02-39347DAC01B6}" destId="{20A34659-35B9-4E14-A077-68A0CDE22508}" srcOrd="6" destOrd="0" parTransId="{260CA003-14F0-48BA-92D0-F89CBFE87C0D}" sibTransId="{57BBD294-6788-4D33-8AC3-C7A9885804EB}"/>
    <dgm:cxn modelId="{CA511EE4-8490-4877-BDC1-B4C84BD8807F}" type="presOf" srcId="{D9F7EA2C-307D-4642-B1D9-A3F27A6F1825}" destId="{302016AD-4B8F-4A4B-8445-50C2E84EEF3F}" srcOrd="0" destOrd="0" presId="urn:microsoft.com/office/officeart/2005/8/layout/default"/>
    <dgm:cxn modelId="{9DB44BFA-BBA3-4D01-8F00-E0CCA944E05F}" srcId="{3AFEB3AC-DCEA-46BB-BD02-39347DAC01B6}" destId="{43D6983A-F055-4647-90B8-07CE4206845C}" srcOrd="1" destOrd="0" parTransId="{E542DCC7-5009-4778-BBF5-56B20312FBB6}" sibTransId="{0D744E8F-3FCE-4319-9D74-01AACA08C5BD}"/>
    <dgm:cxn modelId="{F8FAA529-881B-432B-811A-D36406E6147E}" type="presParOf" srcId="{4BF80C01-EC1B-4574-8AA0-A874CA74A89B}" destId="{302016AD-4B8F-4A4B-8445-50C2E84EEF3F}" srcOrd="0" destOrd="0" presId="urn:microsoft.com/office/officeart/2005/8/layout/default"/>
    <dgm:cxn modelId="{B71174EF-3144-4D04-9F43-B75A34657C3A}" type="presParOf" srcId="{4BF80C01-EC1B-4574-8AA0-A874CA74A89B}" destId="{8B730D3D-D235-44B3-B7B6-CF2E38067DB5}" srcOrd="1" destOrd="0" presId="urn:microsoft.com/office/officeart/2005/8/layout/default"/>
    <dgm:cxn modelId="{DD13222A-38FD-4EE7-85DD-E77C67FC3947}" type="presParOf" srcId="{4BF80C01-EC1B-4574-8AA0-A874CA74A89B}" destId="{C500E991-8E14-48CA-8880-30339B48EF0B}" srcOrd="2" destOrd="0" presId="urn:microsoft.com/office/officeart/2005/8/layout/default"/>
    <dgm:cxn modelId="{8964BF9B-92FD-43EA-842D-DA453401B5DC}" type="presParOf" srcId="{4BF80C01-EC1B-4574-8AA0-A874CA74A89B}" destId="{8DECCD52-114F-42D3-99DF-DF3169FA51B2}" srcOrd="3" destOrd="0" presId="urn:microsoft.com/office/officeart/2005/8/layout/default"/>
    <dgm:cxn modelId="{0B21E7D7-6DB1-4EC3-807B-841D4498D3F1}" type="presParOf" srcId="{4BF80C01-EC1B-4574-8AA0-A874CA74A89B}" destId="{B70F4593-F1FD-42F5-A6F6-729D06EBADF6}" srcOrd="4" destOrd="0" presId="urn:microsoft.com/office/officeart/2005/8/layout/default"/>
    <dgm:cxn modelId="{2B863A63-8BDC-46D3-8A2E-E02B92AA8B13}" type="presParOf" srcId="{4BF80C01-EC1B-4574-8AA0-A874CA74A89B}" destId="{36199252-7836-4A20-A441-13D675446623}" srcOrd="5" destOrd="0" presId="urn:microsoft.com/office/officeart/2005/8/layout/default"/>
    <dgm:cxn modelId="{176A6BC5-11E3-4D50-9DBB-D6F3BA0B74D5}" type="presParOf" srcId="{4BF80C01-EC1B-4574-8AA0-A874CA74A89B}" destId="{03F05FDE-1560-44D8-934C-E16F31C7AD75}" srcOrd="6" destOrd="0" presId="urn:microsoft.com/office/officeart/2005/8/layout/default"/>
    <dgm:cxn modelId="{14123F21-AA22-4323-8E09-BEBDF9738917}" type="presParOf" srcId="{4BF80C01-EC1B-4574-8AA0-A874CA74A89B}" destId="{C49EE54B-62A5-49E5-8010-2ECEF0C12126}" srcOrd="7" destOrd="0" presId="urn:microsoft.com/office/officeart/2005/8/layout/default"/>
    <dgm:cxn modelId="{A9A0BD7A-1AC2-4536-BA20-DEAE3F69FEE1}" type="presParOf" srcId="{4BF80C01-EC1B-4574-8AA0-A874CA74A89B}" destId="{9A25A9DE-80FD-4D3E-9951-9E82F1CCB292}" srcOrd="8" destOrd="0" presId="urn:microsoft.com/office/officeart/2005/8/layout/default"/>
    <dgm:cxn modelId="{2273A85A-C994-44F0-B688-0F4FDA2D90C2}" type="presParOf" srcId="{4BF80C01-EC1B-4574-8AA0-A874CA74A89B}" destId="{1A473CF1-CDE9-4CDF-9B3B-FFB29EFDDDFC}" srcOrd="9" destOrd="0" presId="urn:microsoft.com/office/officeart/2005/8/layout/default"/>
    <dgm:cxn modelId="{DDCF399A-730B-432B-9E31-7FCE1CD7CF40}" type="presParOf" srcId="{4BF80C01-EC1B-4574-8AA0-A874CA74A89B}" destId="{79FC9789-D237-4AFE-8269-D33F613B71D8}" srcOrd="10" destOrd="0" presId="urn:microsoft.com/office/officeart/2005/8/layout/default"/>
    <dgm:cxn modelId="{1841FBDA-BCB1-4DF4-9695-C8A5B30AA4CE}" type="presParOf" srcId="{4BF80C01-EC1B-4574-8AA0-A874CA74A89B}" destId="{5781791B-28C6-472C-B308-AC0CF95B4F09}" srcOrd="11" destOrd="0" presId="urn:microsoft.com/office/officeart/2005/8/layout/default"/>
    <dgm:cxn modelId="{DBA8A0F6-5A97-4D0D-B6E7-698D6EC0FBE0}" type="presParOf" srcId="{4BF80C01-EC1B-4574-8AA0-A874CA74A89B}" destId="{1646C3B8-2C04-4582-9C04-13E55C80BD36}" srcOrd="12" destOrd="0" presId="urn:microsoft.com/office/officeart/2005/8/layout/default"/>
    <dgm:cxn modelId="{D646C05A-6924-4BF8-8496-EA681F0B271F}" type="presParOf" srcId="{4BF80C01-EC1B-4574-8AA0-A874CA74A89B}" destId="{3A6AA903-58E9-4DD2-9B4D-18107576B7ED}" srcOrd="13" destOrd="0" presId="urn:microsoft.com/office/officeart/2005/8/layout/default"/>
    <dgm:cxn modelId="{9CE46292-0D60-4849-BE52-A9484D918CCF}" type="presParOf" srcId="{4BF80C01-EC1B-4574-8AA0-A874CA74A89B}" destId="{22DA5586-F11C-4BB7-861E-CB718FF286CF}" srcOrd="14" destOrd="0" presId="urn:microsoft.com/office/officeart/2005/8/layout/default"/>
    <dgm:cxn modelId="{96873935-300D-4AF1-9F72-8CEEB35724B7}" type="presParOf" srcId="{4BF80C01-EC1B-4574-8AA0-A874CA74A89B}" destId="{9F5C192D-267F-4C75-B36D-572384C39356}" srcOrd="15" destOrd="0" presId="urn:microsoft.com/office/officeart/2005/8/layout/default"/>
    <dgm:cxn modelId="{1B483D3E-586C-4032-B5C2-63F0C121C78E}" type="presParOf" srcId="{4BF80C01-EC1B-4574-8AA0-A874CA74A89B}" destId="{F020EB1B-FD10-438B-9C1B-431CD1475F1D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D17084-1A7D-410C-9703-27F580BD567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8136F2-A8B4-4707-B1EE-B0960FEF9E60}">
      <dgm:prSet custT="1"/>
      <dgm:spPr>
        <a:solidFill>
          <a:schemeClr val="bg1"/>
        </a:solidFill>
        <a:ln w="38100">
          <a:solidFill>
            <a:srgbClr val="F97E6E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Changes in organization</a:t>
          </a:r>
        </a:p>
      </dgm:t>
    </dgm:pt>
    <dgm:pt modelId="{ED947BE9-D8AC-46A3-A4C7-43CDEF9115CE}" type="parTrans" cxnId="{4836CEA4-C56B-4627-8532-7537C2E1B92C}">
      <dgm:prSet/>
      <dgm:spPr/>
      <dgm:t>
        <a:bodyPr/>
        <a:lstStyle/>
        <a:p>
          <a:endParaRPr lang="en-US"/>
        </a:p>
      </dgm:t>
    </dgm:pt>
    <dgm:pt modelId="{7258EE04-AEC6-4DDD-85C4-47EFDE2DDF87}" type="sibTrans" cxnId="{4836CEA4-C56B-4627-8532-7537C2E1B92C}">
      <dgm:prSet/>
      <dgm:spPr/>
      <dgm:t>
        <a:bodyPr/>
        <a:lstStyle/>
        <a:p>
          <a:endParaRPr lang="en-US"/>
        </a:p>
      </dgm:t>
    </dgm:pt>
    <dgm:pt modelId="{9A6CE75E-FBC1-4F4E-A1E3-FD546F3DB716}">
      <dgm:prSet custT="1"/>
      <dgm:spPr>
        <a:solidFill>
          <a:schemeClr val="bg1"/>
        </a:solidFill>
        <a:ln w="38100">
          <a:solidFill>
            <a:srgbClr val="4A9D93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Networking </a:t>
          </a:r>
        </a:p>
      </dgm:t>
    </dgm:pt>
    <dgm:pt modelId="{6A94BFC9-A139-4C5B-AFFE-E74BD5A44AF7}" type="parTrans" cxnId="{E97A525A-AE94-4F1A-891D-3DC05BC6629A}">
      <dgm:prSet/>
      <dgm:spPr/>
      <dgm:t>
        <a:bodyPr/>
        <a:lstStyle/>
        <a:p>
          <a:endParaRPr lang="en-US"/>
        </a:p>
      </dgm:t>
    </dgm:pt>
    <dgm:pt modelId="{38494B53-269E-481B-BD46-08BF8CBB65B8}" type="sibTrans" cxnId="{E97A525A-AE94-4F1A-891D-3DC05BC6629A}">
      <dgm:prSet/>
      <dgm:spPr/>
      <dgm:t>
        <a:bodyPr/>
        <a:lstStyle/>
        <a:p>
          <a:endParaRPr lang="en-US"/>
        </a:p>
      </dgm:t>
    </dgm:pt>
    <dgm:pt modelId="{96A9F3DE-26A1-4546-AE4A-5517087BCFD0}">
      <dgm:prSet custT="1"/>
      <dgm:spPr>
        <a:solidFill>
          <a:schemeClr val="bg1"/>
        </a:solidFill>
        <a:ln w="38100">
          <a:solidFill>
            <a:srgbClr val="FBC390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Risk of cementing the eating disorder and not pushing the patients forward </a:t>
          </a:r>
        </a:p>
      </dgm:t>
    </dgm:pt>
    <dgm:pt modelId="{5D5D2852-5420-4853-AE2D-A653A84D89D6}" type="parTrans" cxnId="{C8BBD52B-0C4A-4697-B28E-604C8BFCB644}">
      <dgm:prSet/>
      <dgm:spPr/>
      <dgm:t>
        <a:bodyPr/>
        <a:lstStyle/>
        <a:p>
          <a:endParaRPr lang="en-US"/>
        </a:p>
      </dgm:t>
    </dgm:pt>
    <dgm:pt modelId="{038C399A-8560-4CB1-A3B8-EF362409D2AC}" type="sibTrans" cxnId="{C8BBD52B-0C4A-4697-B28E-604C8BFCB644}">
      <dgm:prSet/>
      <dgm:spPr/>
      <dgm:t>
        <a:bodyPr/>
        <a:lstStyle/>
        <a:p>
          <a:endParaRPr lang="en-US"/>
        </a:p>
      </dgm:t>
    </dgm:pt>
    <dgm:pt modelId="{58A92AD7-8201-4FCC-88BA-F5F1756CC02C}">
      <dgm:prSet custT="1"/>
      <dgm:spPr>
        <a:solidFill>
          <a:schemeClr val="bg1"/>
        </a:solidFill>
        <a:ln w="38100">
          <a:solidFill>
            <a:srgbClr val="A0483E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How to avoid hospitalization</a:t>
          </a:r>
        </a:p>
      </dgm:t>
    </dgm:pt>
    <dgm:pt modelId="{9A8063BF-CD69-4191-B4D7-BFBB419E1A42}" type="parTrans" cxnId="{1E510D54-B801-48E6-AA35-1CF3FCE13D61}">
      <dgm:prSet/>
      <dgm:spPr/>
      <dgm:t>
        <a:bodyPr/>
        <a:lstStyle/>
        <a:p>
          <a:endParaRPr lang="en-US"/>
        </a:p>
      </dgm:t>
    </dgm:pt>
    <dgm:pt modelId="{C49B3A9F-177A-4809-94CA-873C6D64BD52}" type="sibTrans" cxnId="{1E510D54-B801-48E6-AA35-1CF3FCE13D61}">
      <dgm:prSet/>
      <dgm:spPr/>
      <dgm:t>
        <a:bodyPr/>
        <a:lstStyle/>
        <a:p>
          <a:endParaRPr lang="en-US"/>
        </a:p>
      </dgm:t>
    </dgm:pt>
    <dgm:pt modelId="{F9F674CC-470B-4EF3-A60B-996213F09C97}">
      <dgm:prSet custT="1"/>
      <dgm:spPr>
        <a:solidFill>
          <a:schemeClr val="bg1"/>
        </a:solidFill>
        <a:ln w="38100">
          <a:solidFill>
            <a:srgbClr val="F97E6E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The balance between continuity in treatment and the need to change therapist</a:t>
          </a:r>
        </a:p>
      </dgm:t>
    </dgm:pt>
    <dgm:pt modelId="{1A92E3B1-2554-43DA-A61F-8E1940C64344}" type="parTrans" cxnId="{6B7F9B16-1359-4177-B0B9-15A3A702B3B2}">
      <dgm:prSet/>
      <dgm:spPr/>
      <dgm:t>
        <a:bodyPr/>
        <a:lstStyle/>
        <a:p>
          <a:endParaRPr lang="en-US"/>
        </a:p>
      </dgm:t>
    </dgm:pt>
    <dgm:pt modelId="{D69EDA7F-DD0D-4DA8-AD3E-C0604BB4B9AF}" type="sibTrans" cxnId="{6B7F9B16-1359-4177-B0B9-15A3A702B3B2}">
      <dgm:prSet/>
      <dgm:spPr/>
      <dgm:t>
        <a:bodyPr/>
        <a:lstStyle/>
        <a:p>
          <a:endParaRPr lang="en-US"/>
        </a:p>
      </dgm:t>
    </dgm:pt>
    <dgm:pt modelId="{C91849D8-A6FC-40CC-939B-69E0E7127977}">
      <dgm:prSet custT="1"/>
      <dgm:spPr>
        <a:solidFill>
          <a:schemeClr val="bg1"/>
        </a:solidFill>
        <a:ln w="38100">
          <a:solidFill>
            <a:srgbClr val="A1D0C5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How to evaluate </a:t>
          </a:r>
        </a:p>
      </dgm:t>
    </dgm:pt>
    <dgm:pt modelId="{23E2403F-8522-4174-B4AA-6387ABAFFB18}" type="parTrans" cxnId="{68EA24CB-28CB-4D75-92A2-399B75E70CA5}">
      <dgm:prSet/>
      <dgm:spPr/>
      <dgm:t>
        <a:bodyPr/>
        <a:lstStyle/>
        <a:p>
          <a:endParaRPr lang="en-US"/>
        </a:p>
      </dgm:t>
    </dgm:pt>
    <dgm:pt modelId="{E3399E8C-A138-4AAD-9252-C62CC99F5059}" type="sibTrans" cxnId="{68EA24CB-28CB-4D75-92A2-399B75E70CA5}">
      <dgm:prSet/>
      <dgm:spPr/>
      <dgm:t>
        <a:bodyPr/>
        <a:lstStyle/>
        <a:p>
          <a:endParaRPr lang="en-US"/>
        </a:p>
      </dgm:t>
    </dgm:pt>
    <dgm:pt modelId="{860C519B-FA72-4C6A-A209-E0F0FFAF4D4C}">
      <dgm:prSet custT="1"/>
      <dgm:spPr>
        <a:solidFill>
          <a:schemeClr val="bg1"/>
        </a:solidFill>
        <a:ln w="38100">
          <a:solidFill>
            <a:srgbClr val="4A9D93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Therapist need to know a lot about a lot </a:t>
          </a:r>
        </a:p>
      </dgm:t>
    </dgm:pt>
    <dgm:pt modelId="{3B14BCDA-0CCE-4D93-BB18-0057BB1822BD}" type="parTrans" cxnId="{1D8FDD5C-898B-4365-9024-78668E4420B5}">
      <dgm:prSet/>
      <dgm:spPr/>
      <dgm:t>
        <a:bodyPr/>
        <a:lstStyle/>
        <a:p>
          <a:endParaRPr lang="sv-SE"/>
        </a:p>
      </dgm:t>
    </dgm:pt>
    <dgm:pt modelId="{0ABB9028-67DE-43AE-82B0-54D2E5972DB2}" type="sibTrans" cxnId="{1D8FDD5C-898B-4365-9024-78668E4420B5}">
      <dgm:prSet/>
      <dgm:spPr/>
      <dgm:t>
        <a:bodyPr/>
        <a:lstStyle/>
        <a:p>
          <a:endParaRPr lang="sv-SE"/>
        </a:p>
      </dgm:t>
    </dgm:pt>
    <dgm:pt modelId="{C20366B0-951F-4B63-9336-1EC14036A7DE}">
      <dgm:prSet custT="1"/>
      <dgm:spPr>
        <a:solidFill>
          <a:schemeClr val="bg1"/>
        </a:solidFill>
        <a:ln w="38100">
          <a:solidFill>
            <a:srgbClr val="FBC390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How the rest of the care system work with the patients comorbidity </a:t>
          </a:r>
        </a:p>
      </dgm:t>
    </dgm:pt>
    <dgm:pt modelId="{04EEC19C-87C1-4958-BF2B-6ECE103C899C}" type="parTrans" cxnId="{1AC04556-2D2E-4458-B2E2-C11AFA0C6B32}">
      <dgm:prSet/>
      <dgm:spPr/>
      <dgm:t>
        <a:bodyPr/>
        <a:lstStyle/>
        <a:p>
          <a:endParaRPr lang="sv-SE"/>
        </a:p>
      </dgm:t>
    </dgm:pt>
    <dgm:pt modelId="{E8C2A795-68FA-4944-8D66-B99C5CE8F480}" type="sibTrans" cxnId="{1AC04556-2D2E-4458-B2E2-C11AFA0C6B32}">
      <dgm:prSet/>
      <dgm:spPr/>
      <dgm:t>
        <a:bodyPr/>
        <a:lstStyle/>
        <a:p>
          <a:endParaRPr lang="sv-SE"/>
        </a:p>
      </dgm:t>
    </dgm:pt>
    <dgm:pt modelId="{9CD20E4A-047F-4BF1-9CC5-FB9FA63810B8}">
      <dgm:prSet custT="1"/>
      <dgm:spPr>
        <a:solidFill>
          <a:schemeClr val="bg1"/>
        </a:solidFill>
        <a:ln w="38100">
          <a:solidFill>
            <a:srgbClr val="A1D0C5"/>
          </a:solidFill>
        </a:ln>
      </dgm:spPr>
      <dgm:t>
        <a:bodyPr/>
        <a:lstStyle/>
        <a:p>
          <a:r>
            <a:rPr lang="en-US" sz="17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Therapist own frustrations and worries</a:t>
          </a:r>
        </a:p>
      </dgm:t>
    </dgm:pt>
    <dgm:pt modelId="{2CB8E2D5-567A-4835-820E-CB8E57D94EEE}" type="sibTrans" cxnId="{95A013FC-8EA9-4CD3-A4F8-62D47F327591}">
      <dgm:prSet/>
      <dgm:spPr/>
      <dgm:t>
        <a:bodyPr/>
        <a:lstStyle/>
        <a:p>
          <a:endParaRPr lang="en-US"/>
        </a:p>
      </dgm:t>
    </dgm:pt>
    <dgm:pt modelId="{BA9B4A70-24B8-47AA-B81A-B662066048E1}" type="parTrans" cxnId="{95A013FC-8EA9-4CD3-A4F8-62D47F327591}">
      <dgm:prSet/>
      <dgm:spPr/>
      <dgm:t>
        <a:bodyPr/>
        <a:lstStyle/>
        <a:p>
          <a:endParaRPr lang="en-US"/>
        </a:p>
      </dgm:t>
    </dgm:pt>
    <dgm:pt modelId="{EEC0B058-3F13-4AE1-8C10-6075E1F963D8}" type="pres">
      <dgm:prSet presAssocID="{9ED17084-1A7D-410C-9703-27F580BD567F}" presName="diagram" presStyleCnt="0">
        <dgm:presLayoutVars>
          <dgm:dir/>
          <dgm:resizeHandles val="exact"/>
        </dgm:presLayoutVars>
      </dgm:prSet>
      <dgm:spPr/>
    </dgm:pt>
    <dgm:pt modelId="{F2D5AE88-917E-4841-BD74-ED2ED539213A}" type="pres">
      <dgm:prSet presAssocID="{2F8136F2-A8B4-4707-B1EE-B0960FEF9E60}" presName="node" presStyleLbl="node1" presStyleIdx="0" presStyleCnt="9">
        <dgm:presLayoutVars>
          <dgm:bulletEnabled val="1"/>
        </dgm:presLayoutVars>
      </dgm:prSet>
      <dgm:spPr/>
    </dgm:pt>
    <dgm:pt modelId="{EA5C0CF0-AB1A-4FA4-8B7F-4362A02B8D79}" type="pres">
      <dgm:prSet presAssocID="{7258EE04-AEC6-4DDD-85C4-47EFDE2DDF87}" presName="sibTrans" presStyleCnt="0"/>
      <dgm:spPr/>
    </dgm:pt>
    <dgm:pt modelId="{490D2821-2ABD-4F3E-9A28-5D1AD77AB441}" type="pres">
      <dgm:prSet presAssocID="{9CD20E4A-047F-4BF1-9CC5-FB9FA63810B8}" presName="node" presStyleLbl="node1" presStyleIdx="1" presStyleCnt="9">
        <dgm:presLayoutVars>
          <dgm:bulletEnabled val="1"/>
        </dgm:presLayoutVars>
      </dgm:prSet>
      <dgm:spPr/>
    </dgm:pt>
    <dgm:pt modelId="{DAACEBA4-40B5-4A0A-9490-819DEB5947D0}" type="pres">
      <dgm:prSet presAssocID="{2CB8E2D5-567A-4835-820E-CB8E57D94EEE}" presName="sibTrans" presStyleCnt="0"/>
      <dgm:spPr/>
    </dgm:pt>
    <dgm:pt modelId="{3A8F1FE3-0BAD-4A95-9212-DF2729FAC9EF}" type="pres">
      <dgm:prSet presAssocID="{9A6CE75E-FBC1-4F4E-A1E3-FD546F3DB716}" presName="node" presStyleLbl="node1" presStyleIdx="2" presStyleCnt="9">
        <dgm:presLayoutVars>
          <dgm:bulletEnabled val="1"/>
        </dgm:presLayoutVars>
      </dgm:prSet>
      <dgm:spPr/>
    </dgm:pt>
    <dgm:pt modelId="{29F14538-6B2A-47E4-8610-E2643E436599}" type="pres">
      <dgm:prSet presAssocID="{38494B53-269E-481B-BD46-08BF8CBB65B8}" presName="sibTrans" presStyleCnt="0"/>
      <dgm:spPr/>
    </dgm:pt>
    <dgm:pt modelId="{EE13AB49-AFC6-4C6D-827D-9D6C54C7B969}" type="pres">
      <dgm:prSet presAssocID="{96A9F3DE-26A1-4546-AE4A-5517087BCFD0}" presName="node" presStyleLbl="node1" presStyleIdx="3" presStyleCnt="9">
        <dgm:presLayoutVars>
          <dgm:bulletEnabled val="1"/>
        </dgm:presLayoutVars>
      </dgm:prSet>
      <dgm:spPr/>
    </dgm:pt>
    <dgm:pt modelId="{816C5C84-77D5-4441-B455-199219A6BBEF}" type="pres">
      <dgm:prSet presAssocID="{038C399A-8560-4CB1-A3B8-EF362409D2AC}" presName="sibTrans" presStyleCnt="0"/>
      <dgm:spPr/>
    </dgm:pt>
    <dgm:pt modelId="{90B8E75C-904D-49D7-B28F-4D22AA0D3DA6}" type="pres">
      <dgm:prSet presAssocID="{58A92AD7-8201-4FCC-88BA-F5F1756CC02C}" presName="node" presStyleLbl="node1" presStyleIdx="4" presStyleCnt="9">
        <dgm:presLayoutVars>
          <dgm:bulletEnabled val="1"/>
        </dgm:presLayoutVars>
      </dgm:prSet>
      <dgm:spPr/>
    </dgm:pt>
    <dgm:pt modelId="{A38251D9-7C57-4554-92B8-192C1473B10A}" type="pres">
      <dgm:prSet presAssocID="{C49B3A9F-177A-4809-94CA-873C6D64BD52}" presName="sibTrans" presStyleCnt="0"/>
      <dgm:spPr/>
    </dgm:pt>
    <dgm:pt modelId="{3A9BC93D-AEF4-4E21-BB06-F23BC76D8E23}" type="pres">
      <dgm:prSet presAssocID="{F9F674CC-470B-4EF3-A60B-996213F09C97}" presName="node" presStyleLbl="node1" presStyleIdx="5" presStyleCnt="9">
        <dgm:presLayoutVars>
          <dgm:bulletEnabled val="1"/>
        </dgm:presLayoutVars>
      </dgm:prSet>
      <dgm:spPr/>
    </dgm:pt>
    <dgm:pt modelId="{E93BDC3A-C507-4186-A193-7B049E49D5E8}" type="pres">
      <dgm:prSet presAssocID="{D69EDA7F-DD0D-4DA8-AD3E-C0604BB4B9AF}" presName="sibTrans" presStyleCnt="0"/>
      <dgm:spPr/>
    </dgm:pt>
    <dgm:pt modelId="{EEB5C8D7-625B-41CE-83AA-18B587A2FD1C}" type="pres">
      <dgm:prSet presAssocID="{C91849D8-A6FC-40CC-939B-69E0E7127977}" presName="node" presStyleLbl="node1" presStyleIdx="6" presStyleCnt="9">
        <dgm:presLayoutVars>
          <dgm:bulletEnabled val="1"/>
        </dgm:presLayoutVars>
      </dgm:prSet>
      <dgm:spPr/>
    </dgm:pt>
    <dgm:pt modelId="{80B9C6FD-20D3-4236-9A56-575680068B21}" type="pres">
      <dgm:prSet presAssocID="{E3399E8C-A138-4AAD-9252-C62CC99F5059}" presName="sibTrans" presStyleCnt="0"/>
      <dgm:spPr/>
    </dgm:pt>
    <dgm:pt modelId="{A49B9426-8C84-405D-8CEE-2F3AE62CBEAE}" type="pres">
      <dgm:prSet presAssocID="{860C519B-FA72-4C6A-A209-E0F0FFAF4D4C}" presName="node" presStyleLbl="node1" presStyleIdx="7" presStyleCnt="9">
        <dgm:presLayoutVars>
          <dgm:bulletEnabled val="1"/>
        </dgm:presLayoutVars>
      </dgm:prSet>
      <dgm:spPr/>
    </dgm:pt>
    <dgm:pt modelId="{21D8D64D-3142-4643-831E-BA631E3D54CA}" type="pres">
      <dgm:prSet presAssocID="{0ABB9028-67DE-43AE-82B0-54D2E5972DB2}" presName="sibTrans" presStyleCnt="0"/>
      <dgm:spPr/>
    </dgm:pt>
    <dgm:pt modelId="{57620911-199B-4EF9-9FAF-E11440677279}" type="pres">
      <dgm:prSet presAssocID="{C20366B0-951F-4B63-9336-1EC14036A7DE}" presName="node" presStyleLbl="node1" presStyleIdx="8" presStyleCnt="9">
        <dgm:presLayoutVars>
          <dgm:bulletEnabled val="1"/>
        </dgm:presLayoutVars>
      </dgm:prSet>
      <dgm:spPr/>
    </dgm:pt>
  </dgm:ptLst>
  <dgm:cxnLst>
    <dgm:cxn modelId="{BFBEBA0E-C2C9-48F6-8A23-1F33545F7A5A}" type="presOf" srcId="{860C519B-FA72-4C6A-A209-E0F0FFAF4D4C}" destId="{A49B9426-8C84-405D-8CEE-2F3AE62CBEAE}" srcOrd="0" destOrd="0" presId="urn:microsoft.com/office/officeart/2005/8/layout/default"/>
    <dgm:cxn modelId="{6B7F9B16-1359-4177-B0B9-15A3A702B3B2}" srcId="{9ED17084-1A7D-410C-9703-27F580BD567F}" destId="{F9F674CC-470B-4EF3-A60B-996213F09C97}" srcOrd="5" destOrd="0" parTransId="{1A92E3B1-2554-43DA-A61F-8E1940C64344}" sibTransId="{D69EDA7F-DD0D-4DA8-AD3E-C0604BB4B9AF}"/>
    <dgm:cxn modelId="{9D5B0624-BCF7-46EE-BA68-D6A447697B7A}" type="presOf" srcId="{C20366B0-951F-4B63-9336-1EC14036A7DE}" destId="{57620911-199B-4EF9-9FAF-E11440677279}" srcOrd="0" destOrd="0" presId="urn:microsoft.com/office/officeart/2005/8/layout/default"/>
    <dgm:cxn modelId="{816DD926-B6D8-4AA7-97E0-BD5B85E9FA21}" type="presOf" srcId="{9A6CE75E-FBC1-4F4E-A1E3-FD546F3DB716}" destId="{3A8F1FE3-0BAD-4A95-9212-DF2729FAC9EF}" srcOrd="0" destOrd="0" presId="urn:microsoft.com/office/officeart/2005/8/layout/default"/>
    <dgm:cxn modelId="{C8BBD52B-0C4A-4697-B28E-604C8BFCB644}" srcId="{9ED17084-1A7D-410C-9703-27F580BD567F}" destId="{96A9F3DE-26A1-4546-AE4A-5517087BCFD0}" srcOrd="3" destOrd="0" parTransId="{5D5D2852-5420-4853-AE2D-A653A84D89D6}" sibTransId="{038C399A-8560-4CB1-A3B8-EF362409D2AC}"/>
    <dgm:cxn modelId="{1D8FDD5C-898B-4365-9024-78668E4420B5}" srcId="{9ED17084-1A7D-410C-9703-27F580BD567F}" destId="{860C519B-FA72-4C6A-A209-E0F0FFAF4D4C}" srcOrd="7" destOrd="0" parTransId="{3B14BCDA-0CCE-4D93-BB18-0057BB1822BD}" sibTransId="{0ABB9028-67DE-43AE-82B0-54D2E5972DB2}"/>
    <dgm:cxn modelId="{0D320060-819A-444A-96C4-FFF8EA60B1D2}" type="presOf" srcId="{C91849D8-A6FC-40CC-939B-69E0E7127977}" destId="{EEB5C8D7-625B-41CE-83AA-18B587A2FD1C}" srcOrd="0" destOrd="0" presId="urn:microsoft.com/office/officeart/2005/8/layout/default"/>
    <dgm:cxn modelId="{0509086E-1C96-49F4-9DA8-7ED22D84D8EE}" type="presOf" srcId="{F9F674CC-470B-4EF3-A60B-996213F09C97}" destId="{3A9BC93D-AEF4-4E21-BB06-F23BC76D8E23}" srcOrd="0" destOrd="0" presId="urn:microsoft.com/office/officeart/2005/8/layout/default"/>
    <dgm:cxn modelId="{1E510D54-B801-48E6-AA35-1CF3FCE13D61}" srcId="{9ED17084-1A7D-410C-9703-27F580BD567F}" destId="{58A92AD7-8201-4FCC-88BA-F5F1756CC02C}" srcOrd="4" destOrd="0" parTransId="{9A8063BF-CD69-4191-B4D7-BFBB419E1A42}" sibTransId="{C49B3A9F-177A-4809-94CA-873C6D64BD52}"/>
    <dgm:cxn modelId="{1AC04556-2D2E-4458-B2E2-C11AFA0C6B32}" srcId="{9ED17084-1A7D-410C-9703-27F580BD567F}" destId="{C20366B0-951F-4B63-9336-1EC14036A7DE}" srcOrd="8" destOrd="0" parTransId="{04EEC19C-87C1-4958-BF2B-6ECE103C899C}" sibTransId="{E8C2A795-68FA-4944-8D66-B99C5CE8F480}"/>
    <dgm:cxn modelId="{E97A525A-AE94-4F1A-891D-3DC05BC6629A}" srcId="{9ED17084-1A7D-410C-9703-27F580BD567F}" destId="{9A6CE75E-FBC1-4F4E-A1E3-FD546F3DB716}" srcOrd="2" destOrd="0" parTransId="{6A94BFC9-A139-4C5B-AFFE-E74BD5A44AF7}" sibTransId="{38494B53-269E-481B-BD46-08BF8CBB65B8}"/>
    <dgm:cxn modelId="{4836CEA4-C56B-4627-8532-7537C2E1B92C}" srcId="{9ED17084-1A7D-410C-9703-27F580BD567F}" destId="{2F8136F2-A8B4-4707-B1EE-B0960FEF9E60}" srcOrd="0" destOrd="0" parTransId="{ED947BE9-D8AC-46A3-A4C7-43CDEF9115CE}" sibTransId="{7258EE04-AEC6-4DDD-85C4-47EFDE2DDF87}"/>
    <dgm:cxn modelId="{68EA24CB-28CB-4D75-92A2-399B75E70CA5}" srcId="{9ED17084-1A7D-410C-9703-27F580BD567F}" destId="{C91849D8-A6FC-40CC-939B-69E0E7127977}" srcOrd="6" destOrd="0" parTransId="{23E2403F-8522-4174-B4AA-6387ABAFFB18}" sibTransId="{E3399E8C-A138-4AAD-9252-C62CC99F5059}"/>
    <dgm:cxn modelId="{BA51B7D2-335C-4A26-9C79-997A5E13A9F9}" type="presOf" srcId="{58A92AD7-8201-4FCC-88BA-F5F1756CC02C}" destId="{90B8E75C-904D-49D7-B28F-4D22AA0D3DA6}" srcOrd="0" destOrd="0" presId="urn:microsoft.com/office/officeart/2005/8/layout/default"/>
    <dgm:cxn modelId="{61A289D6-D2D4-4ADE-8315-DFD4ECFE9F15}" type="presOf" srcId="{9ED17084-1A7D-410C-9703-27F580BD567F}" destId="{EEC0B058-3F13-4AE1-8C10-6075E1F963D8}" srcOrd="0" destOrd="0" presId="urn:microsoft.com/office/officeart/2005/8/layout/default"/>
    <dgm:cxn modelId="{22E991E0-29D3-4205-AC95-D2B4A788E389}" type="presOf" srcId="{2F8136F2-A8B4-4707-B1EE-B0960FEF9E60}" destId="{F2D5AE88-917E-4841-BD74-ED2ED539213A}" srcOrd="0" destOrd="0" presId="urn:microsoft.com/office/officeart/2005/8/layout/default"/>
    <dgm:cxn modelId="{CA8C24E7-93CA-4E4E-8E33-D0678566B38B}" type="presOf" srcId="{96A9F3DE-26A1-4546-AE4A-5517087BCFD0}" destId="{EE13AB49-AFC6-4C6D-827D-9D6C54C7B969}" srcOrd="0" destOrd="0" presId="urn:microsoft.com/office/officeart/2005/8/layout/default"/>
    <dgm:cxn modelId="{EE053BF8-2846-42A1-B658-B04AB93D93B0}" type="presOf" srcId="{9CD20E4A-047F-4BF1-9CC5-FB9FA63810B8}" destId="{490D2821-2ABD-4F3E-9A28-5D1AD77AB441}" srcOrd="0" destOrd="0" presId="urn:microsoft.com/office/officeart/2005/8/layout/default"/>
    <dgm:cxn modelId="{95A013FC-8EA9-4CD3-A4F8-62D47F327591}" srcId="{9ED17084-1A7D-410C-9703-27F580BD567F}" destId="{9CD20E4A-047F-4BF1-9CC5-FB9FA63810B8}" srcOrd="1" destOrd="0" parTransId="{BA9B4A70-24B8-47AA-B81A-B662066048E1}" sibTransId="{2CB8E2D5-567A-4835-820E-CB8E57D94EEE}"/>
    <dgm:cxn modelId="{D9D5F730-27AB-4161-AA1F-85B0F2A676C5}" type="presParOf" srcId="{EEC0B058-3F13-4AE1-8C10-6075E1F963D8}" destId="{F2D5AE88-917E-4841-BD74-ED2ED539213A}" srcOrd="0" destOrd="0" presId="urn:microsoft.com/office/officeart/2005/8/layout/default"/>
    <dgm:cxn modelId="{DE4B0F2E-D9E7-47D9-8DC3-FA7F3D73EC1C}" type="presParOf" srcId="{EEC0B058-3F13-4AE1-8C10-6075E1F963D8}" destId="{EA5C0CF0-AB1A-4FA4-8B7F-4362A02B8D79}" srcOrd="1" destOrd="0" presId="urn:microsoft.com/office/officeart/2005/8/layout/default"/>
    <dgm:cxn modelId="{1BB0461D-E28A-477C-9EDF-109500A7A6A1}" type="presParOf" srcId="{EEC0B058-3F13-4AE1-8C10-6075E1F963D8}" destId="{490D2821-2ABD-4F3E-9A28-5D1AD77AB441}" srcOrd="2" destOrd="0" presId="urn:microsoft.com/office/officeart/2005/8/layout/default"/>
    <dgm:cxn modelId="{2864E144-898D-408C-8C63-9892CF6D6EEF}" type="presParOf" srcId="{EEC0B058-3F13-4AE1-8C10-6075E1F963D8}" destId="{DAACEBA4-40B5-4A0A-9490-819DEB5947D0}" srcOrd="3" destOrd="0" presId="urn:microsoft.com/office/officeart/2005/8/layout/default"/>
    <dgm:cxn modelId="{C44D5A65-8B4B-4879-B20B-563C16FCDF50}" type="presParOf" srcId="{EEC0B058-3F13-4AE1-8C10-6075E1F963D8}" destId="{3A8F1FE3-0BAD-4A95-9212-DF2729FAC9EF}" srcOrd="4" destOrd="0" presId="urn:microsoft.com/office/officeart/2005/8/layout/default"/>
    <dgm:cxn modelId="{A9662038-0466-44B2-BCE5-64930E97681A}" type="presParOf" srcId="{EEC0B058-3F13-4AE1-8C10-6075E1F963D8}" destId="{29F14538-6B2A-47E4-8610-E2643E436599}" srcOrd="5" destOrd="0" presId="urn:microsoft.com/office/officeart/2005/8/layout/default"/>
    <dgm:cxn modelId="{EFA74070-C8C2-469F-8314-60CEA623BFF8}" type="presParOf" srcId="{EEC0B058-3F13-4AE1-8C10-6075E1F963D8}" destId="{EE13AB49-AFC6-4C6D-827D-9D6C54C7B969}" srcOrd="6" destOrd="0" presId="urn:microsoft.com/office/officeart/2005/8/layout/default"/>
    <dgm:cxn modelId="{BAD610C4-79AC-4834-8551-997C99444E45}" type="presParOf" srcId="{EEC0B058-3F13-4AE1-8C10-6075E1F963D8}" destId="{816C5C84-77D5-4441-B455-199219A6BBEF}" srcOrd="7" destOrd="0" presId="urn:microsoft.com/office/officeart/2005/8/layout/default"/>
    <dgm:cxn modelId="{5A9D41F5-3A90-4591-A2AE-30275F0CC6E6}" type="presParOf" srcId="{EEC0B058-3F13-4AE1-8C10-6075E1F963D8}" destId="{90B8E75C-904D-49D7-B28F-4D22AA0D3DA6}" srcOrd="8" destOrd="0" presId="urn:microsoft.com/office/officeart/2005/8/layout/default"/>
    <dgm:cxn modelId="{126B9082-D315-4BEE-ADF6-1569A3EE94E6}" type="presParOf" srcId="{EEC0B058-3F13-4AE1-8C10-6075E1F963D8}" destId="{A38251D9-7C57-4554-92B8-192C1473B10A}" srcOrd="9" destOrd="0" presId="urn:microsoft.com/office/officeart/2005/8/layout/default"/>
    <dgm:cxn modelId="{37C54238-C658-4CF0-AD02-CB62ADFCC740}" type="presParOf" srcId="{EEC0B058-3F13-4AE1-8C10-6075E1F963D8}" destId="{3A9BC93D-AEF4-4E21-BB06-F23BC76D8E23}" srcOrd="10" destOrd="0" presId="urn:microsoft.com/office/officeart/2005/8/layout/default"/>
    <dgm:cxn modelId="{B2F225F2-D3CE-4E21-B0A1-A7CB37E592EE}" type="presParOf" srcId="{EEC0B058-3F13-4AE1-8C10-6075E1F963D8}" destId="{E93BDC3A-C507-4186-A193-7B049E49D5E8}" srcOrd="11" destOrd="0" presId="urn:microsoft.com/office/officeart/2005/8/layout/default"/>
    <dgm:cxn modelId="{FFD7ED15-3128-4C75-85A4-5876037946B9}" type="presParOf" srcId="{EEC0B058-3F13-4AE1-8C10-6075E1F963D8}" destId="{EEB5C8D7-625B-41CE-83AA-18B587A2FD1C}" srcOrd="12" destOrd="0" presId="urn:microsoft.com/office/officeart/2005/8/layout/default"/>
    <dgm:cxn modelId="{E1DB7479-37A8-4213-AA8A-C7B23FF20584}" type="presParOf" srcId="{EEC0B058-3F13-4AE1-8C10-6075E1F963D8}" destId="{80B9C6FD-20D3-4236-9A56-575680068B21}" srcOrd="13" destOrd="0" presId="urn:microsoft.com/office/officeart/2005/8/layout/default"/>
    <dgm:cxn modelId="{0B656EB8-5CDB-4082-994B-D9D4A4A76C9B}" type="presParOf" srcId="{EEC0B058-3F13-4AE1-8C10-6075E1F963D8}" destId="{A49B9426-8C84-405D-8CEE-2F3AE62CBEAE}" srcOrd="14" destOrd="0" presId="urn:microsoft.com/office/officeart/2005/8/layout/default"/>
    <dgm:cxn modelId="{BFFF2F27-2603-436C-A3C7-129E5EEEDA17}" type="presParOf" srcId="{EEC0B058-3F13-4AE1-8C10-6075E1F963D8}" destId="{21D8D64D-3142-4643-831E-BA631E3D54CA}" srcOrd="15" destOrd="0" presId="urn:microsoft.com/office/officeart/2005/8/layout/default"/>
    <dgm:cxn modelId="{2179F321-215E-48CB-89D1-0B1049C0A27F}" type="presParOf" srcId="{EEC0B058-3F13-4AE1-8C10-6075E1F963D8}" destId="{57620911-199B-4EF9-9FAF-E11440677279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016AD-4B8F-4A4B-8445-50C2E84EEF3F}">
      <dsp:nvSpPr>
        <dsp:cNvPr id="0" name=""/>
        <dsp:cNvSpPr/>
      </dsp:nvSpPr>
      <dsp:spPr>
        <a:xfrm>
          <a:off x="824594" y="2221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4A9D9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A lot of patients do become better, but slowly</a:t>
          </a:r>
        </a:p>
      </dsp:txBody>
      <dsp:txXfrm>
        <a:off x="824594" y="2221"/>
        <a:ext cx="2303756" cy="1382253"/>
      </dsp:txXfrm>
    </dsp:sp>
    <dsp:sp modelId="{C500E991-8E14-48CA-8880-30339B48EF0B}">
      <dsp:nvSpPr>
        <dsp:cNvPr id="0" name=""/>
        <dsp:cNvSpPr/>
      </dsp:nvSpPr>
      <dsp:spPr>
        <a:xfrm>
          <a:off x="3358726" y="2221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A1D0C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do feel </a:t>
          </a:r>
          <a:r>
            <a:rPr lang="en-US" sz="1700" kern="1200" dirty="0" err="1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prioritised</a:t>
          </a: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 and respected</a:t>
          </a:r>
        </a:p>
      </dsp:txBody>
      <dsp:txXfrm>
        <a:off x="3358726" y="2221"/>
        <a:ext cx="2303756" cy="1382253"/>
      </dsp:txXfrm>
    </dsp:sp>
    <dsp:sp modelId="{B70F4593-F1FD-42F5-A6F6-729D06EBADF6}">
      <dsp:nvSpPr>
        <dsp:cNvPr id="0" name=""/>
        <dsp:cNvSpPr/>
      </dsp:nvSpPr>
      <dsp:spPr>
        <a:xfrm>
          <a:off x="5892858" y="2221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FBC39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dare to try new things as they know their treatment wont suddenly stop</a:t>
          </a:r>
        </a:p>
      </dsp:txBody>
      <dsp:txXfrm>
        <a:off x="5892858" y="2221"/>
        <a:ext cx="2303756" cy="1382253"/>
      </dsp:txXfrm>
    </dsp:sp>
    <dsp:sp modelId="{03F05FDE-1560-44D8-934C-E16F31C7AD75}">
      <dsp:nvSpPr>
        <dsp:cNvPr id="0" name=""/>
        <dsp:cNvSpPr/>
      </dsp:nvSpPr>
      <dsp:spPr>
        <a:xfrm>
          <a:off x="824594" y="1614851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A0483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Fewer </a:t>
          </a:r>
          <a:r>
            <a:rPr lang="en-US" sz="1700" kern="1200" dirty="0" err="1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hospitalisations</a:t>
          </a:r>
          <a:endParaRPr lang="en-US" sz="1700" kern="1200" dirty="0">
            <a:solidFill>
              <a:schemeClr val="tx1"/>
            </a:solidFill>
            <a:latin typeface="+mj-lt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824594" y="1614851"/>
        <a:ext cx="2303756" cy="1382253"/>
      </dsp:txXfrm>
    </dsp:sp>
    <dsp:sp modelId="{9A25A9DE-80FD-4D3E-9951-9E82F1CCB292}">
      <dsp:nvSpPr>
        <dsp:cNvPr id="0" name=""/>
        <dsp:cNvSpPr/>
      </dsp:nvSpPr>
      <dsp:spPr>
        <a:xfrm>
          <a:off x="3358726" y="1614851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F97E6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Less trauma connected to their care</a:t>
          </a:r>
        </a:p>
      </dsp:txBody>
      <dsp:txXfrm>
        <a:off x="3358726" y="1614851"/>
        <a:ext cx="2303756" cy="1382253"/>
      </dsp:txXfrm>
    </dsp:sp>
    <dsp:sp modelId="{79FC9789-D237-4AFE-8269-D33F613B71D8}">
      <dsp:nvSpPr>
        <dsp:cNvPr id="0" name=""/>
        <dsp:cNvSpPr/>
      </dsp:nvSpPr>
      <dsp:spPr>
        <a:xfrm>
          <a:off x="5892858" y="1614851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4A9D9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Services work together</a:t>
          </a:r>
        </a:p>
      </dsp:txBody>
      <dsp:txXfrm>
        <a:off x="5892858" y="1614851"/>
        <a:ext cx="2303756" cy="1382253"/>
      </dsp:txXfrm>
    </dsp:sp>
    <dsp:sp modelId="{1646C3B8-2C04-4582-9C04-13E55C80BD36}">
      <dsp:nvSpPr>
        <dsp:cNvPr id="0" name=""/>
        <dsp:cNvSpPr/>
      </dsp:nvSpPr>
      <dsp:spPr>
        <a:xfrm>
          <a:off x="824594" y="3227480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A1D0C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get long term treatment which reduces anxiety</a:t>
          </a:r>
        </a:p>
      </dsp:txBody>
      <dsp:txXfrm>
        <a:off x="824594" y="3227480"/>
        <a:ext cx="2303756" cy="1382253"/>
      </dsp:txXfrm>
    </dsp:sp>
    <dsp:sp modelId="{22DA5586-F11C-4BB7-861E-CB718FF286CF}">
      <dsp:nvSpPr>
        <dsp:cNvPr id="0" name=""/>
        <dsp:cNvSpPr/>
      </dsp:nvSpPr>
      <dsp:spPr>
        <a:xfrm>
          <a:off x="3358726" y="3227480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FBC39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Familys</a:t>
          </a: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’ stress is reduced</a:t>
          </a:r>
        </a:p>
      </dsp:txBody>
      <dsp:txXfrm>
        <a:off x="3358726" y="3227480"/>
        <a:ext cx="2303756" cy="1382253"/>
      </dsp:txXfrm>
    </dsp:sp>
    <dsp:sp modelId="{F020EB1B-FD10-438B-9C1B-431CD1475F1D}">
      <dsp:nvSpPr>
        <dsp:cNvPr id="0" name=""/>
        <dsp:cNvSpPr/>
      </dsp:nvSpPr>
      <dsp:spPr>
        <a:xfrm>
          <a:off x="5892858" y="3227480"/>
          <a:ext cx="2303756" cy="1382253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A0483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rPr>
            <a:t>Patients don’t become as medically unstable as they are connected to a care system</a:t>
          </a:r>
        </a:p>
      </dsp:txBody>
      <dsp:txXfrm>
        <a:off x="5892858" y="3227480"/>
        <a:ext cx="2303756" cy="13822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D5AE88-917E-4841-BD74-ED2ED539213A}">
      <dsp:nvSpPr>
        <dsp:cNvPr id="0" name=""/>
        <dsp:cNvSpPr/>
      </dsp:nvSpPr>
      <dsp:spPr>
        <a:xfrm>
          <a:off x="600268" y="3571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F97E6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Changes in organization</a:t>
          </a:r>
        </a:p>
      </dsp:txBody>
      <dsp:txXfrm>
        <a:off x="600268" y="3571"/>
        <a:ext cx="2292693" cy="1375615"/>
      </dsp:txXfrm>
    </dsp:sp>
    <dsp:sp modelId="{490D2821-2ABD-4F3E-9A28-5D1AD77AB441}">
      <dsp:nvSpPr>
        <dsp:cNvPr id="0" name=""/>
        <dsp:cNvSpPr/>
      </dsp:nvSpPr>
      <dsp:spPr>
        <a:xfrm>
          <a:off x="3122231" y="3571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A1D0C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Therapist own frustrations and worries</a:t>
          </a:r>
        </a:p>
      </dsp:txBody>
      <dsp:txXfrm>
        <a:off x="3122231" y="3571"/>
        <a:ext cx="2292693" cy="1375615"/>
      </dsp:txXfrm>
    </dsp:sp>
    <dsp:sp modelId="{3A8F1FE3-0BAD-4A95-9212-DF2729FAC9EF}">
      <dsp:nvSpPr>
        <dsp:cNvPr id="0" name=""/>
        <dsp:cNvSpPr/>
      </dsp:nvSpPr>
      <dsp:spPr>
        <a:xfrm>
          <a:off x="5644193" y="3571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4A9D9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Networking </a:t>
          </a:r>
        </a:p>
      </dsp:txBody>
      <dsp:txXfrm>
        <a:off x="5644193" y="3571"/>
        <a:ext cx="2292693" cy="1375615"/>
      </dsp:txXfrm>
    </dsp:sp>
    <dsp:sp modelId="{EE13AB49-AFC6-4C6D-827D-9D6C54C7B969}">
      <dsp:nvSpPr>
        <dsp:cNvPr id="0" name=""/>
        <dsp:cNvSpPr/>
      </dsp:nvSpPr>
      <dsp:spPr>
        <a:xfrm>
          <a:off x="600268" y="1608456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FBC39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Risk of cementing the eating disorder and not pushing the patients forward </a:t>
          </a:r>
        </a:p>
      </dsp:txBody>
      <dsp:txXfrm>
        <a:off x="600268" y="1608456"/>
        <a:ext cx="2292693" cy="1375615"/>
      </dsp:txXfrm>
    </dsp:sp>
    <dsp:sp modelId="{90B8E75C-904D-49D7-B28F-4D22AA0D3DA6}">
      <dsp:nvSpPr>
        <dsp:cNvPr id="0" name=""/>
        <dsp:cNvSpPr/>
      </dsp:nvSpPr>
      <dsp:spPr>
        <a:xfrm>
          <a:off x="3122231" y="1608456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A0483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How to avoid hospitalization</a:t>
          </a:r>
        </a:p>
      </dsp:txBody>
      <dsp:txXfrm>
        <a:off x="3122231" y="1608456"/>
        <a:ext cx="2292693" cy="1375615"/>
      </dsp:txXfrm>
    </dsp:sp>
    <dsp:sp modelId="{3A9BC93D-AEF4-4E21-BB06-F23BC76D8E23}">
      <dsp:nvSpPr>
        <dsp:cNvPr id="0" name=""/>
        <dsp:cNvSpPr/>
      </dsp:nvSpPr>
      <dsp:spPr>
        <a:xfrm>
          <a:off x="5644193" y="1608456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F97E6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The balance between continuity in treatment and the need to change therapist</a:t>
          </a:r>
        </a:p>
      </dsp:txBody>
      <dsp:txXfrm>
        <a:off x="5644193" y="1608456"/>
        <a:ext cx="2292693" cy="1375615"/>
      </dsp:txXfrm>
    </dsp:sp>
    <dsp:sp modelId="{EEB5C8D7-625B-41CE-83AA-18B587A2FD1C}">
      <dsp:nvSpPr>
        <dsp:cNvPr id="0" name=""/>
        <dsp:cNvSpPr/>
      </dsp:nvSpPr>
      <dsp:spPr>
        <a:xfrm>
          <a:off x="600268" y="3213341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A1D0C5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How to evaluate </a:t>
          </a:r>
        </a:p>
      </dsp:txBody>
      <dsp:txXfrm>
        <a:off x="600268" y="3213341"/>
        <a:ext cx="2292693" cy="1375615"/>
      </dsp:txXfrm>
    </dsp:sp>
    <dsp:sp modelId="{A49B9426-8C84-405D-8CEE-2F3AE62CBEAE}">
      <dsp:nvSpPr>
        <dsp:cNvPr id="0" name=""/>
        <dsp:cNvSpPr/>
      </dsp:nvSpPr>
      <dsp:spPr>
        <a:xfrm>
          <a:off x="3122231" y="3213341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4A9D93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Therapist need to know a lot about a lot </a:t>
          </a:r>
        </a:p>
      </dsp:txBody>
      <dsp:txXfrm>
        <a:off x="3122231" y="3213341"/>
        <a:ext cx="2292693" cy="1375615"/>
      </dsp:txXfrm>
    </dsp:sp>
    <dsp:sp modelId="{57620911-199B-4EF9-9FAF-E11440677279}">
      <dsp:nvSpPr>
        <dsp:cNvPr id="0" name=""/>
        <dsp:cNvSpPr/>
      </dsp:nvSpPr>
      <dsp:spPr>
        <a:xfrm>
          <a:off x="5644193" y="3213341"/>
          <a:ext cx="2292693" cy="1375615"/>
        </a:xfrm>
        <a:prstGeom prst="rect">
          <a:avLst/>
        </a:prstGeom>
        <a:solidFill>
          <a:schemeClr val="bg1"/>
        </a:solidFill>
        <a:ln w="38100" cap="flat" cmpd="sng" algn="ctr">
          <a:solidFill>
            <a:srgbClr val="FBC39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rPr>
            <a:t>How the rest of the care system work with the patients comorbidity </a:t>
          </a:r>
        </a:p>
      </dsp:txBody>
      <dsp:txXfrm>
        <a:off x="5644193" y="3213341"/>
        <a:ext cx="2292693" cy="1375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D5058-8383-4C39-9744-5C8E3CB84899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94900-4430-408D-B3D3-C995F76D05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6752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4995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5257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4518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57222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233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24976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75274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20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42885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20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91437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 &amp; 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2525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92611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Vi har ingen strukturerad behandlingsmodell vi måste följa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Regelbundna somatiska kontroller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Fokus på förbättrad nutrition, inte normalvikt/viktuppgång.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Behandlingsintensiteten anpassas till svårighetsgrad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Dagvård</a:t>
            </a:r>
          </a:p>
          <a:p>
            <a:pPr marL="0" indent="0">
              <a:buNone/>
            </a:pPr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Anpassad KBT-E som grund</a:t>
            </a:r>
          </a:p>
          <a:p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Motiverande samtal (MI)</a:t>
            </a:r>
          </a:p>
          <a:p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ACT &amp; </a:t>
            </a:r>
            <a:r>
              <a:rPr lang="sv-SE" sz="1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Compassion</a:t>
            </a:r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SSCM influenser </a:t>
            </a:r>
          </a:p>
          <a:p>
            <a:endParaRPr lang="sv-S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sz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Fler behandlingsmodeller behövs! </a:t>
            </a:r>
          </a:p>
          <a:p>
            <a:pPr marL="0" indent="0">
              <a:buNone/>
            </a:pPr>
            <a:endParaRPr lang="sv-SE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sv-SE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Mantra/ IPT/ RO-DBT/ ERGT</a:t>
            </a:r>
          </a:p>
          <a:p>
            <a:pPr marL="285750" lvl="0" indent="-28575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Individuellt anpassade behandlingsplaner</a:t>
            </a:r>
            <a:b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– inga I förväg fastställda mål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Patientens förändringsmål i focus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 får frångå KBT-E &amp; FBT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Inget uttalat krav på uppgång till normalvikt eller på att vilja bli frisk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Lågintensiv behandling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Långsiktig behandling (ingen tidsbegränsning)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v-S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Nära samarbete med slutenvården (självvalt kontrakt)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Terapeutiskt samtalsstöd med KBT-E som grund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Nätverksmöten och samarbete med övriga kontakter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Anhörigstöd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Samarbete med heldygnsvården (patientstyrd inläggning)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2F8A2A-5D21-44FA-BAB9-63B928C1CAD5}" type="slidenum">
              <a:rPr lang="sv-SE" smtClean="0"/>
              <a:t>22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68674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Vanliga är att patienter ej vill sluta även fast de är bra. Jobba på att våga vara utan oss som stödfunktion.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71B618-9A5D-4F89-B859-F1F24C7A00E4}" type="slidenum">
              <a:rPr lang="sv-SE" smtClean="0"/>
              <a:t>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4381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6459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79970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7373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9862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Sara. 50%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our</a:t>
            </a:r>
            <a:r>
              <a:rPr lang="sv-SE" dirty="0"/>
              <a:t> patient </a:t>
            </a:r>
            <a:r>
              <a:rPr lang="sv-SE" dirty="0" err="1"/>
              <a:t>have</a:t>
            </a:r>
            <a:r>
              <a:rPr lang="sv-SE" dirty="0"/>
              <a:t> </a:t>
            </a:r>
            <a:r>
              <a:rPr lang="sv-SE" dirty="0" err="1"/>
              <a:t>either</a:t>
            </a:r>
            <a:r>
              <a:rPr lang="sv-SE" dirty="0"/>
              <a:t> ADHD or Autism.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5252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23324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Anja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894900-4430-408D-B3D3-C995F76D052E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5675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EE780E-4036-D521-F211-EBA12DD29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389A07-8D8F-AB41-A33B-6631216B05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F0B0861-356D-CD47-912E-8990C08F6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83B4BB-8453-ADE4-C247-46E88E0A2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0F8530E-1A83-CCCA-7E4C-44CC29E7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093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B46EC9-D1BE-50EC-D827-D7321FF1E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205E02F-03EC-BDD9-73CA-AE2A01EB4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A83665-4368-54BE-767B-48C3F3AC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6BDBCF-A308-2283-A1FE-E712C92F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5DCC6E-FDAB-F210-2519-94733DAA0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3222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E5793E4-6312-8F09-EE93-AEC5CE809F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352C4D9-4A25-D8E4-797F-40B179EA42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F6992B-A4CC-03A1-E3D7-008B60952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90F630-4D2A-C2AB-422F-E35109D1D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173BD1-36E5-44DE-FCF8-D413E534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063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CB4F3E-1A29-9B62-F575-32EED83E6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82CB0F-8DA3-76D0-EAE9-7F5AD5C4D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C7D72D-56F8-71B7-9EF5-F269BBBC1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CDD68E-111C-AA87-1B49-BBED80D64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8F4ADC-3CC9-3056-3E0B-2A58078CA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9548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A2BB02-ED11-3D33-D70D-D748D4C53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BF89A6-087F-9612-E311-D1FF16981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15114D5-B906-15C9-3D4B-4D6CC972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648917-3360-487D-1CCC-206F0EC1A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4A7A4D6-712D-9939-091A-9BCCD92F1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272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7E0B61F-6B76-4241-7C78-74582086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5B9902C-9036-EDC0-30EE-55FF6B4B4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AC8E8C8-46CA-F643-1EF8-791208B33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28DF7B4-DD90-40FC-63F3-16D9279E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B235B03-3BAA-73F3-9062-4FC8DCDA1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F6631E9-FC11-E36B-2ECB-68DA6F1D6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7214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5E583E-2704-D9EA-4C82-589F91ECA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E3AC392-E6C3-D2DA-1523-03C24224C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6805EBB-F193-2155-5D1E-6865122C08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D271DAA-6B04-96DD-835F-F38E29F71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2C27D7C6-37AD-6382-7FF6-2639C7E19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601369A-0967-7F66-891D-C757126B2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ECB10CE-604A-ADE9-E890-02E8F651C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4E56B9E-CFDD-BE10-3303-91F83AE1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588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164D16-6FF1-CC0F-FC9C-0009D8CB3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2BF3206-3437-8500-ED88-E16575AC3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52CF605-FD51-A838-425D-38E5DDA6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9CA562B-AD9D-BE2F-10EA-9A4CF5DAC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261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78A75EA-4866-E726-6438-4C9B062F1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92917073-8791-B713-E41E-644C7AAFA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3FC9357-DBC2-7E85-32AA-0ACCC2122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390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632617-CF88-93A3-8917-3606A2446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AF744F-451B-2431-5635-1C4A2B381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FC92EDE-1DC7-C1C3-C279-2AC6F19DD3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E841BD3-13CD-A50A-118F-D28F89EE2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F22ACF1-1605-43CA-C89F-65389A056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33C9BC2-17FF-A188-C1B8-6A3C0381C8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5948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3D38AD-1CC6-3A4F-AF62-684EC2F60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C352851-AE9E-3ACE-3D37-6BC09F881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7FE4664-5411-92C8-F2A5-8824F3927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5EC9CA4-07F3-ACC2-AE6F-D3AA455DA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BB53BA7-92E0-2737-26D1-D69377A1E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D9E5D1-B0B9-FA50-20F1-F6BE45668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771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AC8DFAF-8AB7-E9C3-6397-9CA2834F3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26E34BF-DE54-736B-9969-C53E635BB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453C76-A67E-A058-3A88-C5E4D8A308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69243-CF1D-484D-A41E-0425E1F2558A}" type="datetimeFigureOut">
              <a:rPr lang="sv-SE" smtClean="0"/>
              <a:t>2026-04-27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35274C0-DE3E-02C0-7A93-E4C6135E8A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CABF25D-82EA-FC22-1312-21CF01556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09865-DE35-43DA-B919-4E0BE808BA7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029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21D01F-F2D5-3048-459B-C93EC0EAF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7532"/>
            <a:ext cx="9144000" cy="3195368"/>
          </a:xfrm>
        </p:spPr>
        <p:txBody>
          <a:bodyPr>
            <a:normAutofit/>
          </a:bodyPr>
          <a:lstStyle/>
          <a:p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GPM for patients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with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severe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and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enduring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eating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disorders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3F3CBB7-AAE8-0A22-A469-1892D3B35D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8E144F9-4B87-8914-47ED-BB418AABED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67" y="543559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164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3E9831EA-0CBD-3261-7E31-51B1F0AE56DD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E364FF0-28DA-6BE6-9A08-4206D5D24657}"/>
              </a:ext>
            </a:extLst>
          </p:cNvPr>
          <p:cNvSpPr txBox="1">
            <a:spLocks/>
          </p:cNvSpPr>
          <p:nvPr/>
        </p:nvSpPr>
        <p:spPr>
          <a:xfrm>
            <a:off x="2346960" y="1713945"/>
            <a:ext cx="8492680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2A50D6B6-E407-BE78-DA11-6E5A2C4D05DE}"/>
              </a:ext>
            </a:extLst>
          </p:cNvPr>
          <p:cNvSpPr txBox="1">
            <a:spLocks/>
          </p:cNvSpPr>
          <p:nvPr/>
        </p:nvSpPr>
        <p:spPr>
          <a:xfrm>
            <a:off x="2245519" y="330351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offered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treatments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FD44309-2724-5E99-6B90-1C73B2F20436}"/>
              </a:ext>
            </a:extLst>
          </p:cNvPr>
          <p:cNvSpPr txBox="1"/>
          <p:nvPr/>
        </p:nvSpPr>
        <p:spPr>
          <a:xfrm>
            <a:off x="2346960" y="1128217"/>
            <a:ext cx="6788162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CBT-E </a:t>
            </a:r>
          </a:p>
          <a:p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SSCM- Specialist </a:t>
            </a:r>
            <a:r>
              <a:rPr lang="sv-SE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Supportive</a:t>
            </a:r>
            <a:r>
              <a:rPr lang="sv-SE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Clinical Management</a:t>
            </a:r>
          </a:p>
          <a:p>
            <a:endParaRPr lang="sv-SE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MI</a:t>
            </a:r>
          </a:p>
          <a:p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ACT &amp; </a:t>
            </a:r>
            <a:r>
              <a:rPr lang="sv-SE" sz="2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Compassion</a:t>
            </a:r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DBT &amp; MBT- </a:t>
            </a:r>
            <a:r>
              <a:rPr lang="sv-SE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influenced</a:t>
            </a:r>
            <a:r>
              <a:rPr lang="sv-SE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groups</a:t>
            </a:r>
            <a:endParaRPr lang="sv-SE" sz="2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sv-SE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2026: GPM! </a:t>
            </a:r>
            <a:r>
              <a:rPr lang="sv-SE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 </a:t>
            </a:r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80B8E3DD-F9B7-4782-E09D-5CE26814AE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28164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82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A23E1-E27E-EB84-7234-D7E14A0A2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4D3528A-4691-4740-7B78-E5B8B9B82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7532"/>
            <a:ext cx="9144000" cy="3195368"/>
          </a:xfrm>
        </p:spPr>
        <p:txBody>
          <a:bodyPr>
            <a:normAutofit/>
          </a:bodyPr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Why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do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we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want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implement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GPM? 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B843B05-0C9A-A642-1418-521890430F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371A7D7D-3F62-C46C-4690-A153D9485C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67" y="543559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193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9ED1EE-D3A1-4C80-2A4B-B005FD3D6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D37860-E415-14CC-0789-5088E5818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dirty="0" err="1">
                <a:latin typeface="Verdana" panose="020B0604030504040204" pitchFamily="34" charset="0"/>
                <a:ea typeface="Verdana" panose="020B0604030504040204" pitchFamily="34" charset="0"/>
              </a:rPr>
              <a:t>Why</a:t>
            </a:r>
            <a:r>
              <a:rPr lang="sv-SE" sz="4000" dirty="0">
                <a:latin typeface="Verdana" panose="020B0604030504040204" pitchFamily="34" charset="0"/>
                <a:ea typeface="Verdana" panose="020B0604030504040204" pitchFamily="34" charset="0"/>
              </a:rPr>
              <a:t> GPM?</a:t>
            </a:r>
          </a:p>
        </p:txBody>
      </p:sp>
      <p:pic>
        <p:nvPicPr>
          <p:cNvPr id="6" name="Picture 23" descr="Shape&#10;&#10;Description automatically generated with low confidence">
            <a:extLst>
              <a:ext uri="{FF2B5EF4-FFF2-40B4-BE49-F238E27FC236}">
                <a16:creationId xmlns:a16="http://schemas.microsoft.com/office/drawing/2014/main" id="{07CB97CB-4B9E-3B73-8DD4-E0ED8C824B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051956" y="1788886"/>
            <a:ext cx="47609" cy="47609"/>
          </a:xfrm>
          <a:prstGeom prst="rect">
            <a:avLst/>
          </a:prstGeom>
        </p:spPr>
      </p:pic>
      <p:grpSp>
        <p:nvGrpSpPr>
          <p:cNvPr id="7" name="Group 35">
            <a:extLst>
              <a:ext uri="{FF2B5EF4-FFF2-40B4-BE49-F238E27FC236}">
                <a16:creationId xmlns:a16="http://schemas.microsoft.com/office/drawing/2014/main" id="{E5990DBF-E958-45CC-1204-4FF8FC19090C}"/>
              </a:ext>
            </a:extLst>
          </p:cNvPr>
          <p:cNvGrpSpPr/>
          <p:nvPr/>
        </p:nvGrpSpPr>
        <p:grpSpPr>
          <a:xfrm>
            <a:off x="721449" y="3335706"/>
            <a:ext cx="728666" cy="728666"/>
            <a:chOff x="1334668" y="3386468"/>
            <a:chExt cx="728666" cy="728666"/>
          </a:xfrm>
        </p:grpSpPr>
        <p:sp>
          <p:nvSpPr>
            <p:cNvPr id="8" name="Oval 28">
              <a:extLst>
                <a:ext uri="{FF2B5EF4-FFF2-40B4-BE49-F238E27FC236}">
                  <a16:creationId xmlns:a16="http://schemas.microsoft.com/office/drawing/2014/main" id="{2A7920EC-B287-6CA5-1DCC-070D3E194984}"/>
                </a:ext>
              </a:extLst>
            </p:cNvPr>
            <p:cNvSpPr/>
            <p:nvPr/>
          </p:nvSpPr>
          <p:spPr>
            <a:xfrm>
              <a:off x="1334668" y="3386468"/>
              <a:ext cx="728666" cy="728666"/>
            </a:xfrm>
            <a:prstGeom prst="ellipse">
              <a:avLst/>
            </a:prstGeom>
            <a:solidFill>
              <a:srgbClr val="4A9D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pic>
          <p:nvPicPr>
            <p:cNvPr id="9" name="Picture 21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ECBB5A46-BB98-D656-4E5E-FF2C4CEFA7F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1439302" y="3500287"/>
              <a:ext cx="519398" cy="519398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0" name="Group 37">
            <a:extLst>
              <a:ext uri="{FF2B5EF4-FFF2-40B4-BE49-F238E27FC236}">
                <a16:creationId xmlns:a16="http://schemas.microsoft.com/office/drawing/2014/main" id="{B5E40514-169F-2EDF-1652-167A51DBC855}"/>
              </a:ext>
            </a:extLst>
          </p:cNvPr>
          <p:cNvGrpSpPr/>
          <p:nvPr/>
        </p:nvGrpSpPr>
        <p:grpSpPr>
          <a:xfrm>
            <a:off x="721449" y="1639490"/>
            <a:ext cx="728666" cy="728666"/>
            <a:chOff x="1334668" y="5337566"/>
            <a:chExt cx="728666" cy="728666"/>
          </a:xfrm>
        </p:grpSpPr>
        <p:sp>
          <p:nvSpPr>
            <p:cNvPr id="11" name="Oval 30">
              <a:extLst>
                <a:ext uri="{FF2B5EF4-FFF2-40B4-BE49-F238E27FC236}">
                  <a16:creationId xmlns:a16="http://schemas.microsoft.com/office/drawing/2014/main" id="{86AC345C-881B-B7DF-2EB5-A79086E154B3}"/>
                </a:ext>
              </a:extLst>
            </p:cNvPr>
            <p:cNvSpPr/>
            <p:nvPr/>
          </p:nvSpPr>
          <p:spPr>
            <a:xfrm>
              <a:off x="1334668" y="5337566"/>
              <a:ext cx="728666" cy="728666"/>
            </a:xfrm>
            <a:prstGeom prst="ellipse">
              <a:avLst/>
            </a:prstGeom>
            <a:solidFill>
              <a:srgbClr val="F97E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pic>
          <p:nvPicPr>
            <p:cNvPr id="12" name="Picture 25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D757A318-81C7-581C-CF3F-654E2761CC3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1504092" y="5506990"/>
              <a:ext cx="389818" cy="389818"/>
            </a:xfrm>
            <a:prstGeom prst="rect">
              <a:avLst/>
            </a:prstGeom>
          </p:spPr>
        </p:pic>
      </p:grpSp>
      <p:grpSp>
        <p:nvGrpSpPr>
          <p:cNvPr id="13" name="Group 36">
            <a:extLst>
              <a:ext uri="{FF2B5EF4-FFF2-40B4-BE49-F238E27FC236}">
                <a16:creationId xmlns:a16="http://schemas.microsoft.com/office/drawing/2014/main" id="{FB31B405-03DB-05E6-B3FF-4DD361FD95B0}"/>
              </a:ext>
            </a:extLst>
          </p:cNvPr>
          <p:cNvGrpSpPr/>
          <p:nvPr/>
        </p:nvGrpSpPr>
        <p:grpSpPr>
          <a:xfrm rot="624240">
            <a:off x="704212" y="4820528"/>
            <a:ext cx="728666" cy="728666"/>
            <a:chOff x="1334668" y="4364096"/>
            <a:chExt cx="728666" cy="728666"/>
          </a:xfrm>
        </p:grpSpPr>
        <p:sp>
          <p:nvSpPr>
            <p:cNvPr id="14" name="Oval 29">
              <a:extLst>
                <a:ext uri="{FF2B5EF4-FFF2-40B4-BE49-F238E27FC236}">
                  <a16:creationId xmlns:a16="http://schemas.microsoft.com/office/drawing/2014/main" id="{171BD774-41EB-9A85-AFFE-76829D8EF4AC}"/>
                </a:ext>
              </a:extLst>
            </p:cNvPr>
            <p:cNvSpPr/>
            <p:nvPr/>
          </p:nvSpPr>
          <p:spPr>
            <a:xfrm>
              <a:off x="1334668" y="4364096"/>
              <a:ext cx="728666" cy="728666"/>
            </a:xfrm>
            <a:prstGeom prst="ellipse">
              <a:avLst/>
            </a:prstGeom>
            <a:solidFill>
              <a:srgbClr val="FBC3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cxnSp>
          <p:nvCxnSpPr>
            <p:cNvPr id="15" name="Straight Arrow Connector 33">
              <a:extLst>
                <a:ext uri="{FF2B5EF4-FFF2-40B4-BE49-F238E27FC236}">
                  <a16:creationId xmlns:a16="http://schemas.microsoft.com/office/drawing/2014/main" id="{E2B539B9-F29D-C249-E9F4-D6D5AF9CFC97}"/>
                </a:ext>
              </a:extLst>
            </p:cNvPr>
            <p:cNvCxnSpPr/>
            <p:nvPr/>
          </p:nvCxnSpPr>
          <p:spPr>
            <a:xfrm flipV="1">
              <a:off x="1556555" y="4607826"/>
              <a:ext cx="284892" cy="241205"/>
            </a:xfrm>
            <a:prstGeom prst="straightConnector1">
              <a:avLst/>
            </a:prstGeom>
            <a:ln w="25400" cap="rnd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39">
            <a:extLst>
              <a:ext uri="{FF2B5EF4-FFF2-40B4-BE49-F238E27FC236}">
                <a16:creationId xmlns:a16="http://schemas.microsoft.com/office/drawing/2014/main" id="{E35C7924-8564-A4E6-6626-14EFE4B6C867}"/>
              </a:ext>
            </a:extLst>
          </p:cNvPr>
          <p:cNvSpPr txBox="1"/>
          <p:nvPr/>
        </p:nvSpPr>
        <p:spPr>
          <a:xfrm>
            <a:off x="1734312" y="1468549"/>
            <a:ext cx="897723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core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principales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GPM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aline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treatments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already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hope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it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help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SEED patients to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reduce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ED symtoms</a:t>
            </a:r>
          </a:p>
        </p:txBody>
      </p:sp>
      <p:sp>
        <p:nvSpPr>
          <p:cNvPr id="18" name="TextBox 43">
            <a:extLst>
              <a:ext uri="{FF2B5EF4-FFF2-40B4-BE49-F238E27FC236}">
                <a16:creationId xmlns:a16="http://schemas.microsoft.com/office/drawing/2014/main" id="{ED4BFC47-F4B7-1C5D-8701-47EA8BCCA9C6}"/>
              </a:ext>
            </a:extLst>
          </p:cNvPr>
          <p:cNvSpPr txBox="1"/>
          <p:nvPr/>
        </p:nvSpPr>
        <p:spPr>
          <a:xfrm>
            <a:off x="1760596" y="2931088"/>
            <a:ext cx="960532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l">
              <a:buNone/>
            </a:pP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curious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structured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regarding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the ”Get a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life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” approach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could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improve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patients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QoL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l">
              <a:buNone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TextBox 45">
            <a:extLst>
              <a:ext uri="{FF2B5EF4-FFF2-40B4-BE49-F238E27FC236}">
                <a16:creationId xmlns:a16="http://schemas.microsoft.com/office/drawing/2014/main" id="{FA033D3B-EB57-7B55-DA37-5228A999C1AD}"/>
              </a:ext>
            </a:extLst>
          </p:cNvPr>
          <p:cNvSpPr txBox="1"/>
          <p:nvPr/>
        </p:nvSpPr>
        <p:spPr>
          <a:xfrm>
            <a:off x="1748479" y="5358705"/>
            <a:ext cx="78777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FC075CEA-4ECB-0E9C-C897-04085AF89C5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52382"/>
            <a:ext cx="5715000" cy="600075"/>
          </a:xfrm>
          <a:prstGeom prst="rect">
            <a:avLst/>
          </a:prstGeom>
        </p:spPr>
      </p:pic>
      <p:sp>
        <p:nvSpPr>
          <p:cNvPr id="5" name="TextBox 43">
            <a:extLst>
              <a:ext uri="{FF2B5EF4-FFF2-40B4-BE49-F238E27FC236}">
                <a16:creationId xmlns:a16="http://schemas.microsoft.com/office/drawing/2014/main" id="{9D3C5873-0086-5377-BD8C-AA6C90F4607B}"/>
              </a:ext>
            </a:extLst>
          </p:cNvPr>
          <p:cNvSpPr txBox="1"/>
          <p:nvPr/>
        </p:nvSpPr>
        <p:spPr>
          <a:xfrm>
            <a:off x="1826732" y="4098729"/>
            <a:ext cx="960532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l">
              <a:buNone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l">
              <a:buNone/>
            </a:pP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GPM fits in a multiprofessionell team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where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everyone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trained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7111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6ABCA-EAD3-9B4A-A96D-0F149F3D6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45F54DCB-F2B8-58C1-363E-79B5BC19A9BC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E5082997-9BB6-5484-4FB0-1DEE453ECE1C}"/>
              </a:ext>
            </a:extLst>
          </p:cNvPr>
          <p:cNvSpPr txBox="1">
            <a:spLocks/>
          </p:cNvSpPr>
          <p:nvPr/>
        </p:nvSpPr>
        <p:spPr>
          <a:xfrm>
            <a:off x="2346960" y="1713945"/>
            <a:ext cx="8492680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F5768442-8FE9-3E7F-9958-C72297B7C373}"/>
              </a:ext>
            </a:extLst>
          </p:cNvPr>
          <p:cNvSpPr txBox="1">
            <a:spLocks/>
          </p:cNvSpPr>
          <p:nvPr/>
        </p:nvSpPr>
        <p:spPr>
          <a:xfrm>
            <a:off x="2245519" y="330351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Pilot, fall 2026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30732570-2A90-6445-DDF3-81C3076B62F1}"/>
              </a:ext>
            </a:extLst>
          </p:cNvPr>
          <p:cNvSpPr txBox="1"/>
          <p:nvPr/>
        </p:nvSpPr>
        <p:spPr>
          <a:xfrm>
            <a:off x="2115358" y="1424314"/>
            <a:ext cx="8344044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endParaRPr lang="sv-SE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We are experts on SEEDs patients but new to GPM!</a:t>
            </a:r>
          </a:p>
          <a:p>
            <a:pPr algn="ctr"/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Our hope today is to learn more about GPM  and all ideas and thoughts are most welcome.</a:t>
            </a:r>
          </a:p>
          <a:p>
            <a:pPr algn="ctr"/>
            <a:endParaRPr lang="en-US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Please help us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</a:t>
            </a: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9BB5887C-6E5F-6405-82A2-15C58DB7AB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862783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372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8B870-267E-B87E-B3BC-9B9FDD3B4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D699B5D3-5322-B553-2610-BC0329CC64F3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AB2CD2B6-2CFD-1670-7A37-242C704374E7}"/>
              </a:ext>
            </a:extLst>
          </p:cNvPr>
          <p:cNvSpPr txBox="1">
            <a:spLocks/>
          </p:cNvSpPr>
          <p:nvPr/>
        </p:nvSpPr>
        <p:spPr>
          <a:xfrm>
            <a:off x="2346960" y="1713945"/>
            <a:ext cx="8492680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0F6CD465-EFC0-D374-B51C-BBE94DA4BC9B}"/>
              </a:ext>
            </a:extLst>
          </p:cNvPr>
          <p:cNvSpPr txBox="1">
            <a:spLocks/>
          </p:cNvSpPr>
          <p:nvPr/>
        </p:nvSpPr>
        <p:spPr>
          <a:xfrm>
            <a:off x="2245519" y="330351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Inclusion </a:t>
            </a:r>
            <a:r>
              <a:rPr lang="en-US" sz="4000" dirty="0" err="1">
                <a:latin typeface="Verdana" panose="020B0604030504040204" pitchFamily="34" charset="0"/>
                <a:ea typeface="Verdana" panose="020B0604030504040204" pitchFamily="34" charset="0"/>
              </a:rPr>
              <a:t>criterias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sv-SE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58BF7F79-91A8-004E-2CA0-DA05D56E4EBE}"/>
              </a:ext>
            </a:extLst>
          </p:cNvPr>
          <p:cNvSpPr txBox="1"/>
          <p:nvPr/>
        </p:nvSpPr>
        <p:spPr>
          <a:xfrm>
            <a:off x="2346960" y="1128217"/>
            <a:ext cx="678816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Medically stable </a:t>
            </a:r>
          </a:p>
          <a:p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Motivated to try GPM</a:t>
            </a:r>
          </a:p>
          <a:p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Want to “get a life” and make a change regarding their eating disorder </a:t>
            </a:r>
          </a:p>
          <a:p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patient are capable to be in a group treatment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Has an employment or other activities or plan to start employment/activity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834657CD-89AB-11C5-1C9D-24BFE0F758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909" y="6019197"/>
            <a:ext cx="5715000" cy="60007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B6847BEA-A05A-3532-D6C8-B2DA8ED2B8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53500" y="330351"/>
            <a:ext cx="2493480" cy="249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401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0F60E-C18F-10C6-3263-BA881BC6EB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9FCF3E8E-BF23-CD0F-4416-DEA356A2914E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9662CCBC-A69A-D238-FB62-2F244D8C089A}"/>
              </a:ext>
            </a:extLst>
          </p:cNvPr>
          <p:cNvSpPr txBox="1">
            <a:spLocks/>
          </p:cNvSpPr>
          <p:nvPr/>
        </p:nvSpPr>
        <p:spPr>
          <a:xfrm>
            <a:off x="2346960" y="1713945"/>
            <a:ext cx="8492680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711B9AFF-B42C-9D44-676A-522D494F1CFF}"/>
              </a:ext>
            </a:extLst>
          </p:cNvPr>
          <p:cNvSpPr txBox="1">
            <a:spLocks/>
          </p:cNvSpPr>
          <p:nvPr/>
        </p:nvSpPr>
        <p:spPr>
          <a:xfrm>
            <a:off x="2245519" y="330351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Exclusion </a:t>
            </a:r>
            <a:r>
              <a:rPr lang="en-US" sz="4000" dirty="0" err="1">
                <a:latin typeface="Verdana" panose="020B0604030504040204" pitchFamily="34" charset="0"/>
                <a:ea typeface="Verdana" panose="020B0604030504040204" pitchFamily="34" charset="0"/>
              </a:rPr>
              <a:t>criterias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sv-SE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D367F437-3D36-831F-257F-F49F0EE81B9A}"/>
              </a:ext>
            </a:extLst>
          </p:cNvPr>
          <p:cNvSpPr txBox="1"/>
          <p:nvPr/>
        </p:nvSpPr>
        <p:spPr>
          <a:xfrm>
            <a:off x="2346960" y="1128217"/>
            <a:ext cx="6788162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Benzodiazepines </a:t>
            </a:r>
          </a:p>
          <a:p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Active substance abuse and/or severe alcohol addiction </a:t>
            </a:r>
          </a:p>
          <a:p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 need of other level of care, for example closed psychiatric care</a:t>
            </a:r>
          </a:p>
          <a:p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Severe self-harm and/or high suicide risk</a:t>
            </a: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Active psychotic symptoms 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sv-SE" sz="2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7FA927B1-6B57-2358-5CA4-A32833C112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28164"/>
            <a:ext cx="5715000" cy="60007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4BFC38DE-3F5D-3DD6-A14B-201895D105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7520" y="342339"/>
            <a:ext cx="2493480" cy="249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003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1ACED-CB88-7A6E-912B-0AFBBCC949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C8EC7E4C-7B50-3A2C-C0C5-1CBFC11722EB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2E52B637-3850-143E-7500-03371284791E}"/>
              </a:ext>
            </a:extLst>
          </p:cNvPr>
          <p:cNvSpPr txBox="1">
            <a:spLocks/>
          </p:cNvSpPr>
          <p:nvPr/>
        </p:nvSpPr>
        <p:spPr>
          <a:xfrm>
            <a:off x="845389" y="1713945"/>
            <a:ext cx="9994251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2E6BEF9E-7B95-B125-9A8F-584E7F223D1F}"/>
              </a:ext>
            </a:extLst>
          </p:cNvPr>
          <p:cNvSpPr txBox="1">
            <a:spLocks/>
          </p:cNvSpPr>
          <p:nvPr/>
        </p:nvSpPr>
        <p:spPr>
          <a:xfrm>
            <a:off x="2245519" y="330351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What the Pilot will look like </a:t>
            </a:r>
            <a:endParaRPr lang="sv-SE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5D0DEF5B-15A8-1B3C-D991-5D488D75E346}"/>
              </a:ext>
            </a:extLst>
          </p:cNvPr>
          <p:cNvSpPr txBox="1"/>
          <p:nvPr/>
        </p:nvSpPr>
        <p:spPr>
          <a:xfrm>
            <a:off x="1274159" y="1128217"/>
            <a:ext cx="999425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Group size will be maximum 10 patients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Introduction to GPM– 4 sessions done in a group setting. Then we evaluate which patients can do the full GPM course.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Full Course: 24 sessions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12 weekly group sessions (90 min)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12 weekly individual sessions 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Two group therapists: a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counsellour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and a psychologist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 individual therapy sessions will be conducted by the patients today individual therapist (different health professionals)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6A2CD4D3-DFEC-407D-AB3F-7F1DDE2F08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048471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455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8D858-1C1F-C7E2-470E-690CFC3C9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586C7FAE-642E-3015-3D8B-C44A141A5514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EBF23F76-951B-63B6-0721-5246842C1B6D}"/>
              </a:ext>
            </a:extLst>
          </p:cNvPr>
          <p:cNvSpPr txBox="1">
            <a:spLocks/>
          </p:cNvSpPr>
          <p:nvPr/>
        </p:nvSpPr>
        <p:spPr>
          <a:xfrm>
            <a:off x="845389" y="1713945"/>
            <a:ext cx="9994251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EC13E7A3-C340-2F78-76E8-DB1864D69D72}"/>
              </a:ext>
            </a:extLst>
          </p:cNvPr>
          <p:cNvSpPr txBox="1">
            <a:spLocks/>
          </p:cNvSpPr>
          <p:nvPr/>
        </p:nvSpPr>
        <p:spPr>
          <a:xfrm>
            <a:off x="1274159" y="330351"/>
            <a:ext cx="867232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err="1">
                <a:latin typeface="Verdana" panose="020B0604030504040204" pitchFamily="34" charset="0"/>
                <a:ea typeface="Verdana" panose="020B0604030504040204" pitchFamily="34" charset="0"/>
              </a:rPr>
              <a:t>Patientintroduction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 to GPM group: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DFC485A3-F25C-EFF5-95E4-D49A952D9C28}"/>
              </a:ext>
            </a:extLst>
          </p:cNvPr>
          <p:cNvSpPr txBox="1"/>
          <p:nvPr/>
        </p:nvSpPr>
        <p:spPr>
          <a:xfrm>
            <a:off x="1098874" y="1424314"/>
            <a:ext cx="9994251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Group session 1: Eating disorders and GPM</a:t>
            </a:r>
          </a:p>
          <a:p>
            <a:pPr marL="457200" indent="-457200">
              <a:buAutoNum type="arabicParenR"/>
            </a:pP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Group session 2: Get a life- approach, psychoeducation about therapy, problem solving skills and individual goal setting</a:t>
            </a:r>
          </a:p>
          <a:p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Group session 3: Emotions and emotional regulation</a:t>
            </a:r>
          </a:p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</a:rPr>
              <a:t>Group session 4: Problem-solving and tools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1930D702-2C93-5C0D-ECF6-E1C0A2B4D5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28164"/>
            <a:ext cx="5715000" cy="60007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DD33FD60-1B64-4EBB-E264-3319B98F32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8960" y="87309"/>
            <a:ext cx="2493480" cy="2205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8571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1E9905-5E0D-91CE-4975-8B43D096A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0719A178-48B0-FC0A-7B7A-014CF0C760FB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6D7509F6-E24E-DE47-FD01-4BE21F41F218}"/>
              </a:ext>
            </a:extLst>
          </p:cNvPr>
          <p:cNvSpPr txBox="1">
            <a:spLocks/>
          </p:cNvSpPr>
          <p:nvPr/>
        </p:nvSpPr>
        <p:spPr>
          <a:xfrm>
            <a:off x="845389" y="1713945"/>
            <a:ext cx="9994251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4FBDAFE8-3B25-0DA8-E934-DBAC63B8126F}"/>
              </a:ext>
            </a:extLst>
          </p:cNvPr>
          <p:cNvSpPr txBox="1">
            <a:spLocks/>
          </p:cNvSpPr>
          <p:nvPr/>
        </p:nvSpPr>
        <p:spPr>
          <a:xfrm>
            <a:off x="1274159" y="330351"/>
            <a:ext cx="867232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GPM treatment course:</a:t>
            </a:r>
            <a:endParaRPr lang="sv-SE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21E7AE93-8E8B-BDE7-B7A6-DCF1AB62EF7F}"/>
              </a:ext>
            </a:extLst>
          </p:cNvPr>
          <p:cNvSpPr txBox="1"/>
          <p:nvPr/>
        </p:nvSpPr>
        <p:spPr>
          <a:xfrm>
            <a:off x="1098875" y="1424314"/>
            <a:ext cx="842468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Theme 1: Problem-solving and tools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Theme 2: Get a life (In terms of work/social activities/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hobbys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etc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) and why this is important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Theme 3: Emotions and emotional regulation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Theme 4: Relationships </a:t>
            </a:r>
          </a:p>
          <a:p>
            <a:pPr lvl="0"/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Every theme is 3 sessions</a:t>
            </a:r>
            <a:endParaRPr lang="sv-SE" dirty="0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F3532E73-5CB5-06BC-1490-26D5CC7991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296" y="5965325"/>
            <a:ext cx="5715000" cy="60007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3B5F0654-6DB5-5C29-FC2C-7BC82EB8AF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7520" y="220858"/>
            <a:ext cx="2493480" cy="249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44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8BD80A-4621-E0C6-8F40-03059AB60B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1475CC4F-9B77-F419-00A3-AF3A8D6D69DA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A3F88D3-EF61-9185-4E1E-46542E9C716C}"/>
              </a:ext>
            </a:extLst>
          </p:cNvPr>
          <p:cNvSpPr txBox="1">
            <a:spLocks/>
          </p:cNvSpPr>
          <p:nvPr/>
        </p:nvSpPr>
        <p:spPr>
          <a:xfrm>
            <a:off x="845389" y="1713945"/>
            <a:ext cx="9994251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91417BE3-0AA7-2BB9-D511-F2101DB9B303}"/>
              </a:ext>
            </a:extLst>
          </p:cNvPr>
          <p:cNvSpPr txBox="1">
            <a:spLocks/>
          </p:cNvSpPr>
          <p:nvPr/>
        </p:nvSpPr>
        <p:spPr>
          <a:xfrm>
            <a:off x="1274159" y="330351"/>
            <a:ext cx="867232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Verdana" panose="020B0604030504040204" pitchFamily="34" charset="0"/>
                <a:ea typeface="Verdana" panose="020B0604030504040204" pitchFamily="34" charset="0"/>
              </a:rPr>
              <a:t>How to know if I works? </a:t>
            </a:r>
            <a:endParaRPr lang="sv-S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5C599DF-6296-584A-D1FA-43C92FA56FD3}"/>
              </a:ext>
            </a:extLst>
          </p:cNvPr>
          <p:cNvSpPr txBox="1"/>
          <p:nvPr/>
        </p:nvSpPr>
        <p:spPr>
          <a:xfrm>
            <a:off x="1098874" y="1424314"/>
            <a:ext cx="999425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We will conduct: 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quantitative measurements and</a:t>
            </a:r>
          </a:p>
          <a:p>
            <a:pPr marL="342900" indent="-342900">
              <a:buFontTx/>
              <a:buChar char="-"/>
            </a:pPr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Tx/>
              <a:buChar char="-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qualitative interviews. 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Everyone will become interviewed, including the patients who drop out. </a:t>
            </a: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67081C03-2B3A-C916-E8CD-6845D1FD84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28164"/>
            <a:ext cx="5715000" cy="600075"/>
          </a:xfrm>
          <a:prstGeom prst="rect">
            <a:avLst/>
          </a:prstGeom>
        </p:spPr>
      </p:pic>
      <p:sp>
        <p:nvSpPr>
          <p:cNvPr id="6" name="Diamond 11">
            <a:extLst>
              <a:ext uri="{FF2B5EF4-FFF2-40B4-BE49-F238E27FC236}">
                <a16:creationId xmlns:a16="http://schemas.microsoft.com/office/drawing/2014/main" id="{3C8684D3-88BF-CFEC-C6AE-1612C530D3BE}"/>
              </a:ext>
            </a:extLst>
          </p:cNvPr>
          <p:cNvSpPr/>
          <p:nvPr/>
        </p:nvSpPr>
        <p:spPr>
          <a:xfrm>
            <a:off x="9055279" y="318825"/>
            <a:ext cx="2496377" cy="2496377"/>
          </a:xfrm>
          <a:prstGeom prst="diamond">
            <a:avLst/>
          </a:prstGeom>
          <a:solidFill>
            <a:srgbClr val="A048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49539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C50B2-7CBF-9875-A055-38AF9473C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A48F5E-F0B3-854F-4832-DA34BBF27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Agenda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04C996A6-FCA6-D528-FCAE-D170917C561D}"/>
              </a:ext>
            </a:extLst>
          </p:cNvPr>
          <p:cNvSpPr txBox="1"/>
          <p:nvPr/>
        </p:nvSpPr>
        <p:spPr>
          <a:xfrm>
            <a:off x="838200" y="1358900"/>
            <a:ext cx="87630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200000"/>
              </a:lnSpc>
            </a:pP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patients</a:t>
            </a:r>
          </a:p>
          <a:p>
            <a:pPr>
              <a:lnSpc>
                <a:spcPct val="200000"/>
              </a:lnSpc>
            </a:pP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methods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Why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do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want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GPM?</a:t>
            </a:r>
          </a:p>
          <a:p>
            <a:pPr>
              <a:lnSpc>
                <a:spcPct val="200000"/>
              </a:lnSpc>
            </a:pP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Pilot and implementations </a:t>
            </a:r>
          </a:p>
          <a:p>
            <a:pPr>
              <a:lnSpc>
                <a:spcPct val="200000"/>
              </a:lnSpc>
            </a:pP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happens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next</a:t>
            </a:r>
            <a:endParaRPr lang="sv-SE" sz="25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500" dirty="0"/>
          </a:p>
        </p:txBody>
      </p:sp>
      <p:sp>
        <p:nvSpPr>
          <p:cNvPr id="5" name="Diamond 10">
            <a:extLst>
              <a:ext uri="{FF2B5EF4-FFF2-40B4-BE49-F238E27FC236}">
                <a16:creationId xmlns:a16="http://schemas.microsoft.com/office/drawing/2014/main" id="{40B9857D-9D61-F03B-CAD8-7DB6BD6A9657}"/>
              </a:ext>
            </a:extLst>
          </p:cNvPr>
          <p:cNvSpPr/>
          <p:nvPr/>
        </p:nvSpPr>
        <p:spPr>
          <a:xfrm>
            <a:off x="9601200" y="110711"/>
            <a:ext cx="2496377" cy="2496377"/>
          </a:xfrm>
          <a:prstGeom prst="diamond">
            <a:avLst/>
          </a:prstGeom>
          <a:solidFill>
            <a:srgbClr val="F97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40CC20B-E308-25B5-2E45-4FF8FE6492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67" y="543559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19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D42C4-7771-F0D7-7C75-FEC87ACF4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0008E067-1E3E-FE91-B13F-D5DB1B73ECEF}"/>
              </a:ext>
            </a:extLst>
          </p:cNvPr>
          <p:cNvSpPr txBox="1">
            <a:spLocks/>
          </p:cNvSpPr>
          <p:nvPr/>
        </p:nvSpPr>
        <p:spPr>
          <a:xfrm>
            <a:off x="719139" y="1456595"/>
            <a:ext cx="770096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sv-SE" dirty="0">
              <a:solidFill>
                <a:srgbClr val="0070C0"/>
              </a:solidFill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A9534656-D1F9-CFA7-B477-7EF984D3A67E}"/>
              </a:ext>
            </a:extLst>
          </p:cNvPr>
          <p:cNvSpPr txBox="1">
            <a:spLocks/>
          </p:cNvSpPr>
          <p:nvPr/>
        </p:nvSpPr>
        <p:spPr>
          <a:xfrm>
            <a:off x="845389" y="1713945"/>
            <a:ext cx="9994251" cy="4601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ubrik 1">
            <a:extLst>
              <a:ext uri="{FF2B5EF4-FFF2-40B4-BE49-F238E27FC236}">
                <a16:creationId xmlns:a16="http://schemas.microsoft.com/office/drawing/2014/main" id="{F1CCDEC2-1F8D-7872-15B6-43075B481E9D}"/>
              </a:ext>
            </a:extLst>
          </p:cNvPr>
          <p:cNvSpPr txBox="1">
            <a:spLocks/>
          </p:cNvSpPr>
          <p:nvPr/>
        </p:nvSpPr>
        <p:spPr>
          <a:xfrm>
            <a:off x="1274159" y="330351"/>
            <a:ext cx="8672322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</a:rPr>
              <a:t>Quantitative measurements </a:t>
            </a:r>
            <a:endParaRPr lang="sv-SE" sz="4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53958D42-8B3E-AFE5-0C8D-896DA9BABA85}"/>
              </a:ext>
            </a:extLst>
          </p:cNvPr>
          <p:cNvSpPr txBox="1"/>
          <p:nvPr/>
        </p:nvSpPr>
        <p:spPr>
          <a:xfrm>
            <a:off x="1098874" y="1424314"/>
            <a:ext cx="840743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Qualitative measurements in form of self reports:</a:t>
            </a:r>
          </a:p>
          <a:p>
            <a:endParaRPr lang="en-US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EDE-Q (Eating disorders examination)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CIA (Clinical Impairment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Assesment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Questionnarie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PHQ-9 (Patient health questionnaire)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GAD-7 (Generalized anxiety disorder 7-item scale)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WHODAS-12 (WHO Disability assessment schedule)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BBQ (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Brunnsvikens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</a:rPr>
              <a:t> Brief Quality of life scale)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67EC9A28-9601-54C4-BC4B-5300DD7DF7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628164"/>
            <a:ext cx="5715000" cy="600075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1E76C027-EA06-EE27-013A-4E1EF373C6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7777" y="209855"/>
            <a:ext cx="2493480" cy="249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2598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D1EDC5-F539-92F6-9B38-66D54490B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Questions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and tips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4B0E84C3-4499-7280-A18C-97CE948EDD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67" y="5435599"/>
            <a:ext cx="5715000" cy="600075"/>
          </a:xfrm>
          <a:prstGeom prst="rect">
            <a:avLst/>
          </a:prstGeom>
        </p:spPr>
      </p:pic>
      <p:pic>
        <p:nvPicPr>
          <p:cNvPr id="3" name="Bildobjekt 2" descr="Frågande prärieuggla som tittar framåt">
            <a:extLst>
              <a:ext uri="{FF2B5EF4-FFF2-40B4-BE49-F238E27FC236}">
                <a16:creationId xmlns:a16="http://schemas.microsoft.com/office/drawing/2014/main" id="{0B87E9DD-DAB9-C60D-E0A4-0AC8292FB1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5860" y="1657397"/>
            <a:ext cx="4898414" cy="340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430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C458B6-6AF6-E54D-7166-0C1B58BEB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Treatment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goals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31203DBF-E942-2D0E-287A-6810EB18708A}"/>
              </a:ext>
            </a:extLst>
          </p:cNvPr>
          <p:cNvSpPr/>
          <p:nvPr/>
        </p:nvSpPr>
        <p:spPr>
          <a:xfrm>
            <a:off x="1148093" y="2219196"/>
            <a:ext cx="2827867" cy="3759200"/>
          </a:xfrm>
          <a:prstGeom prst="rect">
            <a:avLst/>
          </a:prstGeom>
          <a:solidFill>
            <a:schemeClr val="bg1"/>
          </a:solidFill>
          <a:ln w="76200">
            <a:solidFill>
              <a:srgbClr val="A1D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0E0392C7-2DA2-495D-7E33-B1575D3961D1}"/>
              </a:ext>
            </a:extLst>
          </p:cNvPr>
          <p:cNvSpPr/>
          <p:nvPr/>
        </p:nvSpPr>
        <p:spPr>
          <a:xfrm>
            <a:off x="4612481" y="2201333"/>
            <a:ext cx="2827867" cy="3759200"/>
          </a:xfrm>
          <a:prstGeom prst="rect">
            <a:avLst/>
          </a:prstGeom>
          <a:solidFill>
            <a:schemeClr val="bg1"/>
          </a:solidFill>
          <a:ln w="76200">
            <a:solidFill>
              <a:srgbClr val="4A9D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512D601B-0407-521F-B902-655C95E99C89}"/>
              </a:ext>
            </a:extLst>
          </p:cNvPr>
          <p:cNvSpPr/>
          <p:nvPr/>
        </p:nvSpPr>
        <p:spPr>
          <a:xfrm>
            <a:off x="8087519" y="2201333"/>
            <a:ext cx="2827867" cy="3759200"/>
          </a:xfrm>
          <a:prstGeom prst="rect">
            <a:avLst/>
          </a:prstGeom>
          <a:solidFill>
            <a:schemeClr val="bg1"/>
          </a:solidFill>
          <a:ln w="76200">
            <a:solidFill>
              <a:srgbClr val="F97E6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53A396C4-0C15-58F4-8C3C-7A58C68AF704}"/>
              </a:ext>
            </a:extLst>
          </p:cNvPr>
          <p:cNvSpPr txBox="1"/>
          <p:nvPr/>
        </p:nvSpPr>
        <p:spPr>
          <a:xfrm>
            <a:off x="1049469" y="3313137"/>
            <a:ext cx="2915841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Reduction of ED symptoms and disrupted eating </a:t>
            </a:r>
            <a:r>
              <a:rPr lang="en-US" sz="22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behaviour</a:t>
            </a:r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lvl="0" algn="ctr"/>
            <a:endParaRPr lang="en-US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2330553-B3A6-E952-4796-84CF5ED9DCDF}"/>
              </a:ext>
            </a:extLst>
          </p:cNvPr>
          <p:cNvSpPr txBox="1"/>
          <p:nvPr/>
        </p:nvSpPr>
        <p:spPr>
          <a:xfrm>
            <a:off x="4612481" y="3313137"/>
            <a:ext cx="28278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Better physical health and healthy BMI</a:t>
            </a: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4313D2A6-1758-E8AE-4FDF-69085B943C56}"/>
              </a:ext>
            </a:extLst>
          </p:cNvPr>
          <p:cNvSpPr txBox="1"/>
          <p:nvPr/>
        </p:nvSpPr>
        <p:spPr>
          <a:xfrm>
            <a:off x="8072039" y="3429000"/>
            <a:ext cx="285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Increased QoL</a:t>
            </a:r>
            <a:b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val 17">
            <a:extLst>
              <a:ext uri="{FF2B5EF4-FFF2-40B4-BE49-F238E27FC236}">
                <a16:creationId xmlns:a16="http://schemas.microsoft.com/office/drawing/2014/main" id="{B4DC88B3-760E-18B7-9ADA-0EE5BE140E16}"/>
              </a:ext>
            </a:extLst>
          </p:cNvPr>
          <p:cNvSpPr/>
          <p:nvPr/>
        </p:nvSpPr>
        <p:spPr>
          <a:xfrm>
            <a:off x="2303622" y="1925992"/>
            <a:ext cx="586409" cy="586409"/>
          </a:xfrm>
          <a:prstGeom prst="ellipse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</a:p>
        </p:txBody>
      </p:sp>
      <p:sp>
        <p:nvSpPr>
          <p:cNvPr id="12" name="Oval 18">
            <a:extLst>
              <a:ext uri="{FF2B5EF4-FFF2-40B4-BE49-F238E27FC236}">
                <a16:creationId xmlns:a16="http://schemas.microsoft.com/office/drawing/2014/main" id="{F4B42C33-3941-66BD-E119-C12762B7335F}"/>
              </a:ext>
            </a:extLst>
          </p:cNvPr>
          <p:cNvSpPr/>
          <p:nvPr/>
        </p:nvSpPr>
        <p:spPr>
          <a:xfrm>
            <a:off x="5713479" y="1925992"/>
            <a:ext cx="586409" cy="586409"/>
          </a:xfrm>
          <a:prstGeom prst="ellipse">
            <a:avLst/>
          </a:prstGeom>
          <a:solidFill>
            <a:srgbClr val="4A9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</a:p>
        </p:txBody>
      </p:sp>
      <p:sp>
        <p:nvSpPr>
          <p:cNvPr id="13" name="Oval 19">
            <a:extLst>
              <a:ext uri="{FF2B5EF4-FFF2-40B4-BE49-F238E27FC236}">
                <a16:creationId xmlns:a16="http://schemas.microsoft.com/office/drawing/2014/main" id="{27BB28B8-7390-4389-2475-2584AF473C40}"/>
              </a:ext>
            </a:extLst>
          </p:cNvPr>
          <p:cNvSpPr/>
          <p:nvPr/>
        </p:nvSpPr>
        <p:spPr>
          <a:xfrm>
            <a:off x="9223726" y="1879285"/>
            <a:ext cx="586409" cy="586409"/>
          </a:xfrm>
          <a:prstGeom prst="ellipse">
            <a:avLst/>
          </a:prstGeom>
          <a:solidFill>
            <a:srgbClr val="F97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ABBB4ACD-9B9C-9960-007B-C7B36B1998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888" y="6073774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6152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ubrik 1">
            <a:extLst>
              <a:ext uri="{FF2B5EF4-FFF2-40B4-BE49-F238E27FC236}">
                <a16:creationId xmlns:a16="http://schemas.microsoft.com/office/drawing/2014/main" id="{41C40497-C839-532A-408E-06DBA9481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960" y="774947"/>
            <a:ext cx="7700962" cy="836613"/>
          </a:xfrm>
        </p:spPr>
        <p:txBody>
          <a:bodyPr>
            <a:normAutofit/>
          </a:bodyPr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Endings</a:t>
            </a:r>
            <a:endParaRPr lang="sv-S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246D979-057F-CA4D-A480-E212FE8D68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9619" y="1847850"/>
            <a:ext cx="5478746" cy="221096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sv-SE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sv-SE" sz="3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When</a:t>
            </a:r>
            <a:r>
              <a:rPr lang="sv-SE" sz="3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patients </a:t>
            </a:r>
            <a:r>
              <a:rPr lang="sv-SE" sz="3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want</a:t>
            </a:r>
            <a:r>
              <a:rPr lang="sv-SE" sz="3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it </a:t>
            </a:r>
            <a:r>
              <a:rPr lang="sv-SE" sz="3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themselves</a:t>
            </a:r>
            <a:r>
              <a:rPr lang="sv-SE" sz="3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31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due</a:t>
            </a:r>
            <a:r>
              <a:rPr lang="sv-SE" sz="31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to: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Becoming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free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from the ED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needs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being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from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services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They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dont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feel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like the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</a:t>
            </a:r>
            <a:r>
              <a:rPr lang="sv-SE" sz="19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sv-SE" sz="19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give</a:t>
            </a:r>
            <a:endParaRPr lang="sv-SE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32F628F-4E4B-144F-9388-06A08FDC9B25}"/>
              </a:ext>
            </a:extLst>
          </p:cNvPr>
          <p:cNvSpPr txBox="1"/>
          <p:nvPr/>
        </p:nvSpPr>
        <p:spPr>
          <a:xfrm>
            <a:off x="3249617" y="4301734"/>
            <a:ext cx="5959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v-SE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 the patients </a:t>
            </a:r>
            <a:r>
              <a:rPr lang="sv-SE" sz="24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don’t</a:t>
            </a:r>
            <a:r>
              <a:rPr lang="sv-SE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follow</a:t>
            </a:r>
            <a:r>
              <a:rPr lang="sv-SE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sv-SE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two</a:t>
            </a:r>
            <a:r>
              <a:rPr lang="sv-SE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basic</a:t>
            </a:r>
            <a:r>
              <a:rPr lang="sv-SE" sz="240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rules</a:t>
            </a:r>
            <a:r>
              <a:rPr lang="sv-SE" sz="24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sv-SE" sz="240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sv-SE" sz="24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8" name="Diamond 27">
            <a:extLst>
              <a:ext uri="{FF2B5EF4-FFF2-40B4-BE49-F238E27FC236}">
                <a16:creationId xmlns:a16="http://schemas.microsoft.com/office/drawing/2014/main" id="{E149C29C-1BCE-610F-27D7-FCFCA1310D66}"/>
              </a:ext>
            </a:extLst>
          </p:cNvPr>
          <p:cNvSpPr/>
          <p:nvPr/>
        </p:nvSpPr>
        <p:spPr>
          <a:xfrm>
            <a:off x="1460590" y="4233763"/>
            <a:ext cx="1230340" cy="1284824"/>
          </a:xfrm>
          <a:prstGeom prst="diamond">
            <a:avLst/>
          </a:prstGeom>
          <a:solidFill>
            <a:srgbClr val="FBC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29" name="Diamond 28">
            <a:extLst>
              <a:ext uri="{FF2B5EF4-FFF2-40B4-BE49-F238E27FC236}">
                <a16:creationId xmlns:a16="http://schemas.microsoft.com/office/drawing/2014/main" id="{3267F4F4-6F33-D05D-60A1-63EB8E3AA02D}"/>
              </a:ext>
            </a:extLst>
          </p:cNvPr>
          <p:cNvSpPr/>
          <p:nvPr/>
        </p:nvSpPr>
        <p:spPr>
          <a:xfrm>
            <a:off x="1460590" y="2177076"/>
            <a:ext cx="1230340" cy="1284824"/>
          </a:xfrm>
          <a:prstGeom prst="diamond">
            <a:avLst/>
          </a:prstGeom>
          <a:solidFill>
            <a:srgbClr val="F97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2" name="Bildobjekt 1">
            <a:extLst>
              <a:ext uri="{FF2B5EF4-FFF2-40B4-BE49-F238E27FC236}">
                <a16:creationId xmlns:a16="http://schemas.microsoft.com/office/drawing/2014/main" id="{F2AA54C5-21C9-7E99-CE87-892118357F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67" y="543559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5249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A25936-3431-A8FC-A09F-2E51B175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Positive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outcomes</a:t>
            </a:r>
            <a:endParaRPr lang="sv-S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4" name="Platshållare för innehåll 2">
            <a:extLst>
              <a:ext uri="{FF2B5EF4-FFF2-40B4-BE49-F238E27FC236}">
                <a16:creationId xmlns:a16="http://schemas.microsoft.com/office/drawing/2014/main" id="{A14B0E2A-2B10-E79E-C166-C23513959D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4084998"/>
              </p:ext>
            </p:extLst>
          </p:nvPr>
        </p:nvGraphicFramePr>
        <p:xfrm>
          <a:off x="1585395" y="1631544"/>
          <a:ext cx="9021209" cy="4611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Bildobjekt 2">
            <a:extLst>
              <a:ext uri="{FF2B5EF4-FFF2-40B4-BE49-F238E27FC236}">
                <a16:creationId xmlns:a16="http://schemas.microsoft.com/office/drawing/2014/main" id="{0974B060-C315-D812-F0DC-C8C88C8E73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42" y="6257925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330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750139-9A4B-1080-805E-62448FF93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Challenges</a:t>
            </a:r>
          </a:p>
        </p:txBody>
      </p:sp>
      <p:graphicFrame>
        <p:nvGraphicFramePr>
          <p:cNvPr id="4" name="Platshållare för innehåll 2">
            <a:extLst>
              <a:ext uri="{FF2B5EF4-FFF2-40B4-BE49-F238E27FC236}">
                <a16:creationId xmlns:a16="http://schemas.microsoft.com/office/drawing/2014/main" id="{590849DE-FA37-A652-7910-BF2F4EF716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91658569"/>
              </p:ext>
            </p:extLst>
          </p:nvPr>
        </p:nvGraphicFramePr>
        <p:xfrm>
          <a:off x="1827422" y="1598613"/>
          <a:ext cx="8537156" cy="4592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Bildobjekt 2">
            <a:extLst>
              <a:ext uri="{FF2B5EF4-FFF2-40B4-BE49-F238E27FC236}">
                <a16:creationId xmlns:a16="http://schemas.microsoft.com/office/drawing/2014/main" id="{A8E55F0F-420B-3D38-BE0E-F48FD6EC1D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9867" y="6257925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19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045612-18D1-F739-DDDD-F9F9E1EB9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672"/>
            <a:ext cx="10515600" cy="1325563"/>
          </a:xfrm>
        </p:spPr>
        <p:txBody>
          <a:bodyPr/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Our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only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rules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5" name="Rectangle 28">
            <a:extLst>
              <a:ext uri="{FF2B5EF4-FFF2-40B4-BE49-F238E27FC236}">
                <a16:creationId xmlns:a16="http://schemas.microsoft.com/office/drawing/2014/main" id="{5FC16CCE-71C2-CCE6-19FE-EA6B8AE08EF6}"/>
              </a:ext>
            </a:extLst>
          </p:cNvPr>
          <p:cNvSpPr/>
          <p:nvPr/>
        </p:nvSpPr>
        <p:spPr>
          <a:xfrm>
            <a:off x="2477702" y="1933262"/>
            <a:ext cx="7377497" cy="1806542"/>
          </a:xfrm>
          <a:prstGeom prst="rect">
            <a:avLst/>
          </a:prstGeom>
          <a:solidFill>
            <a:schemeClr val="bg1"/>
          </a:solidFill>
          <a:ln w="76200">
            <a:solidFill>
              <a:srgbClr val="A1D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35CFCCF4-E951-BD8A-81BB-DDAE3F4C6A7B}"/>
              </a:ext>
            </a:extLst>
          </p:cNvPr>
          <p:cNvSpPr txBox="1"/>
          <p:nvPr/>
        </p:nvSpPr>
        <p:spPr>
          <a:xfrm>
            <a:off x="3195441" y="2576722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Strive to be medically stable</a:t>
            </a:r>
          </a:p>
        </p:txBody>
      </p:sp>
      <p:sp>
        <p:nvSpPr>
          <p:cNvPr id="7" name="Oval 16">
            <a:extLst>
              <a:ext uri="{FF2B5EF4-FFF2-40B4-BE49-F238E27FC236}">
                <a16:creationId xmlns:a16="http://schemas.microsoft.com/office/drawing/2014/main" id="{E5259AAA-A2C1-28DE-80AC-0F2CB3312A32}"/>
              </a:ext>
            </a:extLst>
          </p:cNvPr>
          <p:cNvSpPr/>
          <p:nvPr/>
        </p:nvSpPr>
        <p:spPr>
          <a:xfrm rot="2401959">
            <a:off x="1792150" y="2269148"/>
            <a:ext cx="1165087" cy="1165087"/>
          </a:xfrm>
          <a:prstGeom prst="ellipse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8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A637346F-790C-E6AC-3EA1-850EBED59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2084641" y="2576722"/>
            <a:ext cx="558000" cy="558000"/>
          </a:xfrm>
          <a:prstGeom prst="rect">
            <a:avLst/>
          </a:prstGeom>
        </p:spPr>
      </p:pic>
      <p:sp>
        <p:nvSpPr>
          <p:cNvPr id="9" name="Rectangle 29">
            <a:extLst>
              <a:ext uri="{FF2B5EF4-FFF2-40B4-BE49-F238E27FC236}">
                <a16:creationId xmlns:a16="http://schemas.microsoft.com/office/drawing/2014/main" id="{CEF379E0-99E8-E43A-EA1D-F917A6EB38B9}"/>
              </a:ext>
            </a:extLst>
          </p:cNvPr>
          <p:cNvSpPr/>
          <p:nvPr/>
        </p:nvSpPr>
        <p:spPr>
          <a:xfrm>
            <a:off x="2477703" y="4218222"/>
            <a:ext cx="7377496" cy="1806542"/>
          </a:xfrm>
          <a:prstGeom prst="rect">
            <a:avLst/>
          </a:prstGeom>
          <a:solidFill>
            <a:schemeClr val="bg1"/>
          </a:solidFill>
          <a:ln w="76200">
            <a:solidFill>
              <a:srgbClr val="A1D0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0" name="TextBox 30">
            <a:extLst>
              <a:ext uri="{FF2B5EF4-FFF2-40B4-BE49-F238E27FC236}">
                <a16:creationId xmlns:a16="http://schemas.microsoft.com/office/drawing/2014/main" id="{4F8DB4CE-9764-7571-2C8C-1859E2F51C1E}"/>
              </a:ext>
            </a:extLst>
          </p:cNvPr>
          <p:cNvSpPr txBox="1"/>
          <p:nvPr/>
        </p:nvSpPr>
        <p:spPr>
          <a:xfrm>
            <a:off x="3597145" y="489066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Listen to doctor’s orders</a:t>
            </a:r>
          </a:p>
        </p:txBody>
      </p:sp>
      <p:sp>
        <p:nvSpPr>
          <p:cNvPr id="11" name="Oval 32">
            <a:extLst>
              <a:ext uri="{FF2B5EF4-FFF2-40B4-BE49-F238E27FC236}">
                <a16:creationId xmlns:a16="http://schemas.microsoft.com/office/drawing/2014/main" id="{BB1D8DED-6DA5-86DA-3DEC-61484390CC35}"/>
              </a:ext>
            </a:extLst>
          </p:cNvPr>
          <p:cNvSpPr/>
          <p:nvPr/>
        </p:nvSpPr>
        <p:spPr>
          <a:xfrm rot="2401959">
            <a:off x="1792150" y="4554108"/>
            <a:ext cx="1165087" cy="1165087"/>
          </a:xfrm>
          <a:prstGeom prst="ellipse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12" name="Picture 22" descr="Shape&#10;&#10;Description automatically generated with low confidence">
            <a:extLst>
              <a:ext uri="{FF2B5EF4-FFF2-40B4-BE49-F238E27FC236}">
                <a16:creationId xmlns:a16="http://schemas.microsoft.com/office/drawing/2014/main" id="{EA8C506F-B1CA-3B6C-B5A1-F49B59496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2884" y="4935315"/>
            <a:ext cx="433943" cy="433943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854C1EA8-FBF0-4594-9621-3DF1EC538E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441" y="6097127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743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66C6AC-BED1-8B83-E23B-CBB88BECB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Referral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criteria</a:t>
            </a:r>
            <a:endParaRPr lang="sv-S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FEDDEF3-4A65-D2D5-53A1-18DF0756987C}"/>
              </a:ext>
            </a:extLst>
          </p:cNvPr>
          <p:cNvSpPr txBox="1"/>
          <p:nvPr/>
        </p:nvSpPr>
        <p:spPr>
          <a:xfrm>
            <a:off x="838200" y="1445339"/>
            <a:ext cx="96647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ill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at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least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10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Severe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ED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according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DSM-5.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Their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QoL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affected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done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three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earlier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attempts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FBT or CBT-E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be at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least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attempts</a:t>
            </a:r>
            <a:r>
              <a:rPr lang="sv-SE" sz="2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endParaRPr lang="sv-SE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Patients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want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</a:p>
        </p:txBody>
      </p:sp>
      <p:sp>
        <p:nvSpPr>
          <p:cNvPr id="5" name="Diamond 9">
            <a:extLst>
              <a:ext uri="{FF2B5EF4-FFF2-40B4-BE49-F238E27FC236}">
                <a16:creationId xmlns:a16="http://schemas.microsoft.com/office/drawing/2014/main" id="{BD199828-64EA-0448-71FB-984C5BB03FA5}"/>
              </a:ext>
            </a:extLst>
          </p:cNvPr>
          <p:cNvSpPr/>
          <p:nvPr/>
        </p:nvSpPr>
        <p:spPr>
          <a:xfrm>
            <a:off x="9680162" y="95989"/>
            <a:ext cx="2496377" cy="2496377"/>
          </a:xfrm>
          <a:prstGeom prst="diamond">
            <a:avLst/>
          </a:prstGeom>
          <a:solidFill>
            <a:srgbClr val="FBC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DA5955A-8713-5202-1FC9-B704AE342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3642" y="578498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879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4017F8-7838-7E78-63F2-1AE8B162B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noProof="0" dirty="0" err="1">
                <a:latin typeface="Verdana" panose="020B0604030504040204" pitchFamily="34" charset="0"/>
                <a:ea typeface="Verdana" panose="020B0604030504040204" pitchFamily="34" charset="0"/>
              </a:rPr>
              <a:t>Öppenvård</a:t>
            </a:r>
            <a:r>
              <a:rPr lang="en-GB" noProof="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GB" noProof="0" dirty="0" err="1">
                <a:latin typeface="Verdana" panose="020B0604030504040204" pitchFamily="34" charset="0"/>
                <a:ea typeface="Verdana" panose="020B0604030504040204" pitchFamily="34" charset="0"/>
              </a:rPr>
              <a:t>Vuxna</a:t>
            </a:r>
            <a:r>
              <a:rPr lang="en-GB" noProof="0" dirty="0">
                <a:latin typeface="Verdana" panose="020B0604030504040204" pitchFamily="34" charset="0"/>
                <a:ea typeface="Verdana" panose="020B0604030504040204" pitchFamily="34" charset="0"/>
              </a:rPr>
              <a:t> 2- Our clinic at</a:t>
            </a:r>
            <a:br>
              <a:rPr lang="en-GB" noProof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GB" noProof="0" dirty="0" err="1">
                <a:latin typeface="Verdana" panose="020B0604030504040204" pitchFamily="34" charset="0"/>
                <a:ea typeface="Verdana" panose="020B0604030504040204" pitchFamily="34" charset="0"/>
              </a:rPr>
              <a:t>Stockholms</a:t>
            </a:r>
            <a:r>
              <a:rPr lang="en-GB" noProof="0" dirty="0">
                <a:latin typeface="Verdana" panose="020B0604030504040204" pitchFamily="34" charset="0"/>
                <a:ea typeface="Verdana" panose="020B0604030504040204" pitchFamily="34" charset="0"/>
              </a:rPr>
              <a:t> Centre for Eating </a:t>
            </a:r>
            <a:br>
              <a:rPr lang="en-GB" noProof="0" dirty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GB" noProof="0" dirty="0">
                <a:latin typeface="Verdana" panose="020B0604030504040204" pitchFamily="34" charset="0"/>
                <a:ea typeface="Verdana" panose="020B0604030504040204" pitchFamily="34" charset="0"/>
              </a:rPr>
              <a:t>Disorders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502AEB3-8A76-43FC-2626-7ED7BE395D84}"/>
              </a:ext>
            </a:extLst>
          </p:cNvPr>
          <p:cNvSpPr txBox="1"/>
          <p:nvPr/>
        </p:nvSpPr>
        <p:spPr>
          <a:xfrm>
            <a:off x="838200" y="1333500"/>
            <a:ext cx="9931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endParaRPr lang="en-GB" sz="2400" noProof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endParaRPr lang="en-GB" sz="2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</a:pPr>
            <a:r>
              <a:rPr lang="en-GB" sz="2400" noProof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only specialist clinic in Sweden for patients with severe and enduring eating disorders (SEED/SE-AN patients)</a:t>
            </a:r>
          </a:p>
          <a:p>
            <a:pPr>
              <a:lnSpc>
                <a:spcPct val="100000"/>
              </a:lnSpc>
            </a:pPr>
            <a:endParaRPr lang="en-GB" sz="2400" noProof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400" noProof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2400" noProof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patients who, even though they have done several eating disorder (ED) treatments,</a:t>
            </a:r>
          </a:p>
          <a:p>
            <a:r>
              <a:rPr lang="en-GB" sz="2400" noProof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not become free from their ED and have been ill for at least 10 years. </a:t>
            </a:r>
            <a:endParaRPr lang="en-GB" sz="2400" noProof="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noProof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sz="2000" noProof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Diamond 8">
            <a:extLst>
              <a:ext uri="{FF2B5EF4-FFF2-40B4-BE49-F238E27FC236}">
                <a16:creationId xmlns:a16="http://schemas.microsoft.com/office/drawing/2014/main" id="{364629A8-B9D5-AE13-1BA6-9ACEE480C8B1}"/>
              </a:ext>
            </a:extLst>
          </p:cNvPr>
          <p:cNvSpPr/>
          <p:nvPr/>
        </p:nvSpPr>
        <p:spPr>
          <a:xfrm>
            <a:off x="9575940" y="85311"/>
            <a:ext cx="2496377" cy="2496377"/>
          </a:xfrm>
          <a:prstGeom prst="diamond">
            <a:avLst/>
          </a:prstGeom>
          <a:solidFill>
            <a:srgbClr val="4A9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74F88A7-4FD9-63E5-0CFE-1D66903AE4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3667" y="5892800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812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DE782C-2902-72CB-5E49-2C41964FA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SEED patients and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referral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criterias</a:t>
            </a:r>
            <a:endParaRPr lang="sv-S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Diamond 7">
            <a:extLst>
              <a:ext uri="{FF2B5EF4-FFF2-40B4-BE49-F238E27FC236}">
                <a16:creationId xmlns:a16="http://schemas.microsoft.com/office/drawing/2014/main" id="{402C827A-B492-F611-644E-DBE666496270}"/>
              </a:ext>
            </a:extLst>
          </p:cNvPr>
          <p:cNvSpPr/>
          <p:nvPr/>
        </p:nvSpPr>
        <p:spPr>
          <a:xfrm>
            <a:off x="914400" y="2004013"/>
            <a:ext cx="2496377" cy="2496377"/>
          </a:xfrm>
          <a:prstGeom prst="diamond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6" name="Diamond 8">
            <a:extLst>
              <a:ext uri="{FF2B5EF4-FFF2-40B4-BE49-F238E27FC236}">
                <a16:creationId xmlns:a16="http://schemas.microsoft.com/office/drawing/2014/main" id="{F22B93A7-608B-CB89-12EA-3CED5722EB12}"/>
              </a:ext>
            </a:extLst>
          </p:cNvPr>
          <p:cNvSpPr/>
          <p:nvPr/>
        </p:nvSpPr>
        <p:spPr>
          <a:xfrm>
            <a:off x="2786270" y="2004012"/>
            <a:ext cx="2496377" cy="2496377"/>
          </a:xfrm>
          <a:prstGeom prst="diamond">
            <a:avLst/>
          </a:prstGeom>
          <a:solidFill>
            <a:srgbClr val="4A9D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7" name="Diamond 9">
            <a:extLst>
              <a:ext uri="{FF2B5EF4-FFF2-40B4-BE49-F238E27FC236}">
                <a16:creationId xmlns:a16="http://schemas.microsoft.com/office/drawing/2014/main" id="{C8542997-ABBB-0265-5129-060B9912631A}"/>
              </a:ext>
            </a:extLst>
          </p:cNvPr>
          <p:cNvSpPr/>
          <p:nvPr/>
        </p:nvSpPr>
        <p:spPr>
          <a:xfrm>
            <a:off x="4658140" y="1988289"/>
            <a:ext cx="2496377" cy="2496377"/>
          </a:xfrm>
          <a:prstGeom prst="diamond">
            <a:avLst/>
          </a:prstGeom>
          <a:solidFill>
            <a:srgbClr val="FBC3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8" name="Diamond 10">
            <a:extLst>
              <a:ext uri="{FF2B5EF4-FFF2-40B4-BE49-F238E27FC236}">
                <a16:creationId xmlns:a16="http://schemas.microsoft.com/office/drawing/2014/main" id="{C9962703-133C-B39A-5AC8-B02A38995A15}"/>
              </a:ext>
            </a:extLst>
          </p:cNvPr>
          <p:cNvSpPr/>
          <p:nvPr/>
        </p:nvSpPr>
        <p:spPr>
          <a:xfrm>
            <a:off x="6530010" y="1988288"/>
            <a:ext cx="2496377" cy="2496377"/>
          </a:xfrm>
          <a:prstGeom prst="diamond">
            <a:avLst/>
          </a:prstGeom>
          <a:solidFill>
            <a:srgbClr val="F97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9" name="Diamond 11">
            <a:extLst>
              <a:ext uri="{FF2B5EF4-FFF2-40B4-BE49-F238E27FC236}">
                <a16:creationId xmlns:a16="http://schemas.microsoft.com/office/drawing/2014/main" id="{80951F6A-C7EE-67AB-1DB5-CD9908155986}"/>
              </a:ext>
            </a:extLst>
          </p:cNvPr>
          <p:cNvSpPr/>
          <p:nvPr/>
        </p:nvSpPr>
        <p:spPr>
          <a:xfrm>
            <a:off x="8396911" y="1938593"/>
            <a:ext cx="2496377" cy="2496377"/>
          </a:xfrm>
          <a:prstGeom prst="diamond">
            <a:avLst/>
          </a:prstGeom>
          <a:solidFill>
            <a:srgbClr val="A048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AC3F17A8-25B0-B42F-080B-AC579327AC2E}"/>
              </a:ext>
            </a:extLst>
          </p:cNvPr>
          <p:cNvSpPr txBox="1"/>
          <p:nvPr/>
        </p:nvSpPr>
        <p:spPr>
          <a:xfrm>
            <a:off x="1003437" y="4730502"/>
            <a:ext cx="23183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Different opinions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regarding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duration</a:t>
            </a:r>
          </a:p>
        </p:txBody>
      </p:sp>
      <p:sp>
        <p:nvSpPr>
          <p:cNvPr id="11" name="TextBox 15">
            <a:extLst>
              <a:ext uri="{FF2B5EF4-FFF2-40B4-BE49-F238E27FC236}">
                <a16:creationId xmlns:a16="http://schemas.microsoft.com/office/drawing/2014/main" id="{38A53218-0F1C-E8E3-469A-0EEB0F3A9C0E}"/>
              </a:ext>
            </a:extLst>
          </p:cNvPr>
          <p:cNvSpPr txBox="1"/>
          <p:nvPr/>
        </p:nvSpPr>
        <p:spPr>
          <a:xfrm>
            <a:off x="3462959" y="4726448"/>
            <a:ext cx="119518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10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years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2" name="TextBox 17">
            <a:extLst>
              <a:ext uri="{FF2B5EF4-FFF2-40B4-BE49-F238E27FC236}">
                <a16:creationId xmlns:a16="http://schemas.microsoft.com/office/drawing/2014/main" id="{A0060373-0806-D2D5-E980-D944C9F14DCA}"/>
              </a:ext>
            </a:extLst>
          </p:cNvPr>
          <p:cNvSpPr txBox="1"/>
          <p:nvPr/>
        </p:nvSpPr>
        <p:spPr>
          <a:xfrm>
            <a:off x="4921111" y="4638168"/>
            <a:ext cx="197043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Must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done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at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least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3 ED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treatments</a:t>
            </a:r>
            <a:endParaRPr lang="sv-SE" sz="2000" dirty="0"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TextBox 21">
            <a:extLst>
              <a:ext uri="{FF2B5EF4-FFF2-40B4-BE49-F238E27FC236}">
                <a16:creationId xmlns:a16="http://schemas.microsoft.com/office/drawing/2014/main" id="{B5085886-40A1-9BAF-B1C8-63801AEF42D8}"/>
              </a:ext>
            </a:extLst>
          </p:cNvPr>
          <p:cNvSpPr txBox="1"/>
          <p:nvPr/>
        </p:nvSpPr>
        <p:spPr>
          <a:xfrm>
            <a:off x="8594503" y="4634114"/>
            <a:ext cx="21011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v-SE" sz="20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Complex</a:t>
            </a:r>
            <a:r>
              <a:rPr lang="sv-SE" sz="2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ED, </a:t>
            </a:r>
            <a:r>
              <a:rPr lang="sv-SE" sz="20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often</a:t>
            </a:r>
            <a:r>
              <a:rPr lang="sv-SE" sz="2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sv-SE" sz="20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with</a:t>
            </a:r>
            <a:r>
              <a:rPr lang="sv-SE" sz="200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sv-SE" sz="2000" dirty="0" err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comorbidity</a:t>
            </a:r>
            <a:endParaRPr lang="sv-SE" sz="2000" dirty="0"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23">
            <a:extLst>
              <a:ext uri="{FF2B5EF4-FFF2-40B4-BE49-F238E27FC236}">
                <a16:creationId xmlns:a16="http://schemas.microsoft.com/office/drawing/2014/main" id="{927F3ABC-56C5-3E6A-A901-9194DE279A40}"/>
              </a:ext>
            </a:extLst>
          </p:cNvPr>
          <p:cNvSpPr txBox="1"/>
          <p:nvPr/>
        </p:nvSpPr>
        <p:spPr>
          <a:xfrm>
            <a:off x="6922606" y="4638168"/>
            <a:ext cx="169296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Severe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suffering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ea typeface="Verdana" panose="020B0604030504040204" pitchFamily="34" charset="0"/>
                <a:cs typeface="Verdana" panose="020B0604030504040204" pitchFamily="34" charset="0"/>
              </a:rPr>
              <a:t>due</a:t>
            </a:r>
            <a:r>
              <a:rPr lang="sv-SE" sz="2000" dirty="0">
                <a:ea typeface="Verdana" panose="020B0604030504040204" pitchFamily="34" charset="0"/>
                <a:cs typeface="Verdana" panose="020B0604030504040204" pitchFamily="34" charset="0"/>
              </a:rPr>
              <a:t> to ED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0B105A31-E460-767B-3B4A-88DB140951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892800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83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B942A6-513F-AD54-0FE4-12E68BFB4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Our treatment hopes</a:t>
            </a:r>
            <a:b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29BE5D6-FAB7-7F0E-3E30-BB835C79D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sz="32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That a more flexible and long term treatment would generate better outcome in treating SEED </a:t>
            </a:r>
            <a:r>
              <a:rPr lang="en-GB" dirty="0" err="1">
                <a:latin typeface="Verdana" panose="020B0604030504040204" pitchFamily="34" charset="0"/>
                <a:ea typeface="Verdana" panose="020B0604030504040204" pitchFamily="34" charset="0"/>
              </a:rPr>
              <a:t>patiens</a:t>
            </a:r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 ED symptoms 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Increase patients Quality of Life </a:t>
            </a:r>
          </a:p>
          <a:p>
            <a:pPr marL="0" indent="0">
              <a:buNone/>
            </a:pPr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Decrease hospitalisation </a:t>
            </a:r>
          </a:p>
          <a:p>
            <a:endParaRPr lang="en-GB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GB" dirty="0">
                <a:latin typeface="Verdana" panose="020B0604030504040204" pitchFamily="34" charset="0"/>
                <a:ea typeface="Verdana" panose="020B0604030504040204" pitchFamily="34" charset="0"/>
              </a:rPr>
              <a:t>Give quicker treatment to other patients </a:t>
            </a:r>
          </a:p>
          <a:p>
            <a:endParaRPr lang="sv-SE" dirty="0"/>
          </a:p>
        </p:txBody>
      </p:sp>
      <p:sp>
        <p:nvSpPr>
          <p:cNvPr id="4" name="Diamond 7">
            <a:extLst>
              <a:ext uri="{FF2B5EF4-FFF2-40B4-BE49-F238E27FC236}">
                <a16:creationId xmlns:a16="http://schemas.microsoft.com/office/drawing/2014/main" id="{A1ED0B70-E01A-5897-6120-3EF831F6B350}"/>
              </a:ext>
            </a:extLst>
          </p:cNvPr>
          <p:cNvSpPr/>
          <p:nvPr/>
        </p:nvSpPr>
        <p:spPr>
          <a:xfrm>
            <a:off x="9256158" y="140699"/>
            <a:ext cx="2496377" cy="2496377"/>
          </a:xfrm>
          <a:prstGeom prst="diamond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18264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0EC323-717D-BED1-1D81-B092406BDE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4E876C-E101-19F4-159A-F2DAAD97A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Our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patients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F175656-9543-1CE4-CDCC-AD576624EE17}"/>
              </a:ext>
            </a:extLst>
          </p:cNvPr>
          <p:cNvSpPr txBox="1"/>
          <p:nvPr/>
        </p:nvSpPr>
        <p:spPr>
          <a:xfrm>
            <a:off x="838200" y="1358900"/>
            <a:ext cx="8763000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91 patients</a:t>
            </a:r>
          </a:p>
          <a:p>
            <a:pPr>
              <a:lnSpc>
                <a:spcPct val="200000"/>
              </a:lnSpc>
            </a:pP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Median age 40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old</a:t>
            </a:r>
          </a:p>
          <a:p>
            <a:pPr>
              <a:lnSpc>
                <a:spcPct val="200000"/>
              </a:lnSpc>
            </a:pP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Been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ill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between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9 och 50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years</a:t>
            </a: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200000"/>
              </a:lnSpc>
            </a:pP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98%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women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99%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them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another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psychiatric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diagnos </a:t>
            </a:r>
          </a:p>
          <a:p>
            <a:pPr>
              <a:lnSpc>
                <a:spcPct val="200000"/>
              </a:lnSpc>
            </a:pP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Different ED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but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mostly</a:t>
            </a:r>
            <a:r>
              <a:rPr lang="sv-SE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Anorexia </a:t>
            </a:r>
            <a:r>
              <a:rPr lang="sv-SE" sz="20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Nervosa</a:t>
            </a:r>
            <a:endParaRPr lang="sv-SE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500" dirty="0"/>
          </a:p>
        </p:txBody>
      </p:sp>
      <p:sp>
        <p:nvSpPr>
          <p:cNvPr id="5" name="Diamond 10">
            <a:extLst>
              <a:ext uri="{FF2B5EF4-FFF2-40B4-BE49-F238E27FC236}">
                <a16:creationId xmlns:a16="http://schemas.microsoft.com/office/drawing/2014/main" id="{A830C827-5EFC-FFB0-44ED-98F9FD959996}"/>
              </a:ext>
            </a:extLst>
          </p:cNvPr>
          <p:cNvSpPr/>
          <p:nvPr/>
        </p:nvSpPr>
        <p:spPr>
          <a:xfrm>
            <a:off x="9601200" y="110711"/>
            <a:ext cx="2496377" cy="2496377"/>
          </a:xfrm>
          <a:prstGeom prst="diamond">
            <a:avLst/>
          </a:prstGeom>
          <a:solidFill>
            <a:srgbClr val="F97E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FD682113-D357-9F32-5606-DAA03EA4A0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67" y="543559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339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5D1B79C-8A8F-B07A-C4B7-E67C8794C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Good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know</a:t>
            </a:r>
            <a:endParaRPr lang="sv-S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Oval 27">
            <a:extLst>
              <a:ext uri="{FF2B5EF4-FFF2-40B4-BE49-F238E27FC236}">
                <a16:creationId xmlns:a16="http://schemas.microsoft.com/office/drawing/2014/main" id="{BD52D202-2E4D-790C-B270-7D11570F0900}"/>
              </a:ext>
            </a:extLst>
          </p:cNvPr>
          <p:cNvSpPr/>
          <p:nvPr/>
        </p:nvSpPr>
        <p:spPr>
          <a:xfrm>
            <a:off x="721449" y="1606148"/>
            <a:ext cx="728666" cy="728666"/>
          </a:xfrm>
          <a:prstGeom prst="ellipse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SE" sz="3200" dirty="0">
                <a:solidFill>
                  <a:schemeClr val="tx1"/>
                </a:solidFill>
              </a:rPr>
              <a:t>%</a:t>
            </a:r>
          </a:p>
        </p:txBody>
      </p:sp>
      <p:pic>
        <p:nvPicPr>
          <p:cNvPr id="6" name="Picture 23" descr="Shape&#10;&#10;Description automatically generated with low confidence">
            <a:extLst>
              <a:ext uri="{FF2B5EF4-FFF2-40B4-BE49-F238E27FC236}">
                <a16:creationId xmlns:a16="http://schemas.microsoft.com/office/drawing/2014/main" id="{CD421F3D-A211-6744-176E-0AC951C8AB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051956" y="1788886"/>
            <a:ext cx="47609" cy="47609"/>
          </a:xfrm>
          <a:prstGeom prst="rect">
            <a:avLst/>
          </a:prstGeom>
        </p:spPr>
      </p:pic>
      <p:grpSp>
        <p:nvGrpSpPr>
          <p:cNvPr id="7" name="Group 35">
            <a:extLst>
              <a:ext uri="{FF2B5EF4-FFF2-40B4-BE49-F238E27FC236}">
                <a16:creationId xmlns:a16="http://schemas.microsoft.com/office/drawing/2014/main" id="{F941E237-F1D3-73B2-E6AE-1A51D8BBD0B5}"/>
              </a:ext>
            </a:extLst>
          </p:cNvPr>
          <p:cNvGrpSpPr/>
          <p:nvPr/>
        </p:nvGrpSpPr>
        <p:grpSpPr>
          <a:xfrm>
            <a:off x="721449" y="2758566"/>
            <a:ext cx="728666" cy="728666"/>
            <a:chOff x="1334668" y="3386468"/>
            <a:chExt cx="728666" cy="728666"/>
          </a:xfrm>
        </p:grpSpPr>
        <p:sp>
          <p:nvSpPr>
            <p:cNvPr id="8" name="Oval 28">
              <a:extLst>
                <a:ext uri="{FF2B5EF4-FFF2-40B4-BE49-F238E27FC236}">
                  <a16:creationId xmlns:a16="http://schemas.microsoft.com/office/drawing/2014/main" id="{3B2B8233-1F66-E3CC-24A5-E3F3FC9BF044}"/>
                </a:ext>
              </a:extLst>
            </p:cNvPr>
            <p:cNvSpPr/>
            <p:nvPr/>
          </p:nvSpPr>
          <p:spPr>
            <a:xfrm>
              <a:off x="1334668" y="3386468"/>
              <a:ext cx="728666" cy="728666"/>
            </a:xfrm>
            <a:prstGeom prst="ellipse">
              <a:avLst/>
            </a:prstGeom>
            <a:solidFill>
              <a:srgbClr val="4A9D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pic>
          <p:nvPicPr>
            <p:cNvPr id="9" name="Picture 21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9BFAB499-890A-A443-6A50-9A544C82721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flipH="1">
              <a:off x="1439302" y="3500287"/>
              <a:ext cx="519398" cy="519398"/>
            </a:xfrm>
            <a:prstGeom prst="rect">
              <a:avLst/>
            </a:prstGeom>
            <a:ln>
              <a:noFill/>
            </a:ln>
          </p:spPr>
        </p:pic>
      </p:grpSp>
      <p:grpSp>
        <p:nvGrpSpPr>
          <p:cNvPr id="10" name="Group 37">
            <a:extLst>
              <a:ext uri="{FF2B5EF4-FFF2-40B4-BE49-F238E27FC236}">
                <a16:creationId xmlns:a16="http://schemas.microsoft.com/office/drawing/2014/main" id="{7CC8631A-745B-E80A-52E6-FC96E772ACAF}"/>
              </a:ext>
            </a:extLst>
          </p:cNvPr>
          <p:cNvGrpSpPr/>
          <p:nvPr/>
        </p:nvGrpSpPr>
        <p:grpSpPr>
          <a:xfrm>
            <a:off x="661644" y="5189281"/>
            <a:ext cx="728666" cy="728666"/>
            <a:chOff x="1334668" y="5337566"/>
            <a:chExt cx="728666" cy="728666"/>
          </a:xfrm>
        </p:grpSpPr>
        <p:sp>
          <p:nvSpPr>
            <p:cNvPr id="11" name="Oval 30">
              <a:extLst>
                <a:ext uri="{FF2B5EF4-FFF2-40B4-BE49-F238E27FC236}">
                  <a16:creationId xmlns:a16="http://schemas.microsoft.com/office/drawing/2014/main" id="{CFE6FBD0-B959-769E-8F6A-2937E3F56666}"/>
                </a:ext>
              </a:extLst>
            </p:cNvPr>
            <p:cNvSpPr/>
            <p:nvPr/>
          </p:nvSpPr>
          <p:spPr>
            <a:xfrm>
              <a:off x="1334668" y="5337566"/>
              <a:ext cx="728666" cy="728666"/>
            </a:xfrm>
            <a:prstGeom prst="ellipse">
              <a:avLst/>
            </a:prstGeom>
            <a:solidFill>
              <a:srgbClr val="F97E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pic>
          <p:nvPicPr>
            <p:cNvPr id="12" name="Picture 25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8B6B0C1C-C1F6-F9D0-13D2-ECE77BA271A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>
              <a:off x="1504092" y="5506990"/>
              <a:ext cx="389818" cy="389818"/>
            </a:xfrm>
            <a:prstGeom prst="rect">
              <a:avLst/>
            </a:prstGeom>
          </p:spPr>
        </p:pic>
      </p:grpSp>
      <p:grpSp>
        <p:nvGrpSpPr>
          <p:cNvPr id="13" name="Group 36">
            <a:extLst>
              <a:ext uri="{FF2B5EF4-FFF2-40B4-BE49-F238E27FC236}">
                <a16:creationId xmlns:a16="http://schemas.microsoft.com/office/drawing/2014/main" id="{AF55F86A-9AA1-4E2D-9CEB-3C8069873094}"/>
              </a:ext>
            </a:extLst>
          </p:cNvPr>
          <p:cNvGrpSpPr/>
          <p:nvPr/>
        </p:nvGrpSpPr>
        <p:grpSpPr>
          <a:xfrm rot="624240">
            <a:off x="649918" y="3922698"/>
            <a:ext cx="728666" cy="728666"/>
            <a:chOff x="1334668" y="4364096"/>
            <a:chExt cx="728666" cy="728666"/>
          </a:xfrm>
        </p:grpSpPr>
        <p:sp>
          <p:nvSpPr>
            <p:cNvPr id="14" name="Oval 29">
              <a:extLst>
                <a:ext uri="{FF2B5EF4-FFF2-40B4-BE49-F238E27FC236}">
                  <a16:creationId xmlns:a16="http://schemas.microsoft.com/office/drawing/2014/main" id="{63C33173-F237-8408-2DE2-C9E521EB5D07}"/>
                </a:ext>
              </a:extLst>
            </p:cNvPr>
            <p:cNvSpPr/>
            <p:nvPr/>
          </p:nvSpPr>
          <p:spPr>
            <a:xfrm>
              <a:off x="1334668" y="4364096"/>
              <a:ext cx="728666" cy="728666"/>
            </a:xfrm>
            <a:prstGeom prst="ellipse">
              <a:avLst/>
            </a:prstGeom>
            <a:solidFill>
              <a:srgbClr val="FBC39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E"/>
            </a:p>
          </p:txBody>
        </p:sp>
        <p:cxnSp>
          <p:nvCxnSpPr>
            <p:cNvPr id="15" name="Straight Arrow Connector 33">
              <a:extLst>
                <a:ext uri="{FF2B5EF4-FFF2-40B4-BE49-F238E27FC236}">
                  <a16:creationId xmlns:a16="http://schemas.microsoft.com/office/drawing/2014/main" id="{21016D98-FD44-B127-8852-5CDA468F7AEE}"/>
                </a:ext>
              </a:extLst>
            </p:cNvPr>
            <p:cNvCxnSpPr/>
            <p:nvPr/>
          </p:nvCxnSpPr>
          <p:spPr>
            <a:xfrm flipV="1">
              <a:off x="1556555" y="4607826"/>
              <a:ext cx="284892" cy="241205"/>
            </a:xfrm>
            <a:prstGeom prst="straightConnector1">
              <a:avLst/>
            </a:prstGeom>
            <a:ln w="25400" cap="rnd">
              <a:solidFill>
                <a:schemeClr val="tx1"/>
              </a:solidFill>
              <a:round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39">
            <a:extLst>
              <a:ext uri="{FF2B5EF4-FFF2-40B4-BE49-F238E27FC236}">
                <a16:creationId xmlns:a16="http://schemas.microsoft.com/office/drawing/2014/main" id="{2A1AB63E-90CD-C31E-9CC0-C08F6C00DF68}"/>
              </a:ext>
            </a:extLst>
          </p:cNvPr>
          <p:cNvSpPr txBox="1"/>
          <p:nvPr/>
        </p:nvSpPr>
        <p:spPr>
          <a:xfrm>
            <a:off x="1734312" y="1468549"/>
            <a:ext cx="89772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Approx. 10-30 %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patients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diagnosed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 ED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become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long term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ill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</p:txBody>
      </p:sp>
      <p:sp>
        <p:nvSpPr>
          <p:cNvPr id="17" name="TextBox 41">
            <a:extLst>
              <a:ext uri="{FF2B5EF4-FFF2-40B4-BE49-F238E27FC236}">
                <a16:creationId xmlns:a16="http://schemas.microsoft.com/office/drawing/2014/main" id="{E07933FB-9697-71C8-33A6-D7FB23AF3949}"/>
              </a:ext>
            </a:extLst>
          </p:cNvPr>
          <p:cNvSpPr txBox="1"/>
          <p:nvPr/>
        </p:nvSpPr>
        <p:spPr>
          <a:xfrm>
            <a:off x="1734312" y="2758566"/>
            <a:ext cx="94453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Harder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</a:rPr>
              <a:t> to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treat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</a:rPr>
              <a:t> SEED patients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but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</a:rPr>
              <a:t> not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impossible</a:t>
            </a:r>
            <a:endParaRPr lang="sv-S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8" name="TextBox 43">
            <a:extLst>
              <a:ext uri="{FF2B5EF4-FFF2-40B4-BE49-F238E27FC236}">
                <a16:creationId xmlns:a16="http://schemas.microsoft.com/office/drawing/2014/main" id="{EE85DB0B-DD71-C017-9091-F0F7C9146324}"/>
              </a:ext>
            </a:extLst>
          </p:cNvPr>
          <p:cNvSpPr txBox="1"/>
          <p:nvPr/>
        </p:nvSpPr>
        <p:spPr>
          <a:xfrm>
            <a:off x="1748479" y="3649191"/>
            <a:ext cx="960532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These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patients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should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not get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excluded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from ED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clinics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instead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offered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intense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adapted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eating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disorder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wider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life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focus.</a:t>
            </a:r>
          </a:p>
        </p:txBody>
      </p:sp>
      <p:sp>
        <p:nvSpPr>
          <p:cNvPr id="19" name="TextBox 45">
            <a:extLst>
              <a:ext uri="{FF2B5EF4-FFF2-40B4-BE49-F238E27FC236}">
                <a16:creationId xmlns:a16="http://schemas.microsoft.com/office/drawing/2014/main" id="{58B51DF1-F436-4145-F4DE-8368799BDE42}"/>
              </a:ext>
            </a:extLst>
          </p:cNvPr>
          <p:cNvSpPr txBox="1"/>
          <p:nvPr/>
        </p:nvSpPr>
        <p:spPr>
          <a:xfrm>
            <a:off x="1748479" y="5358705"/>
            <a:ext cx="78777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l">
              <a:buNone/>
            </a:pP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Currently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there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is no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treatment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good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sv-SE" sz="24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evidence</a:t>
            </a:r>
            <a:r>
              <a:rPr lang="sv-S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for SEED patients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2C80E229-4DE1-E096-9782-45102CD9367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952382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2932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029B94-ACF1-2D07-614C-15EB805FC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Research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regarding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relapses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6620DE8-E251-4D42-39EC-524BFDCF0E70}"/>
              </a:ext>
            </a:extLst>
          </p:cNvPr>
          <p:cNvSpPr txBox="1"/>
          <p:nvPr/>
        </p:nvSpPr>
        <p:spPr>
          <a:xfrm>
            <a:off x="952500" y="1905000"/>
            <a:ext cx="7950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Studies s</a:t>
            </a:r>
            <a:r>
              <a:rPr lang="sv-SE" sz="3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</a:t>
            </a:r>
            <a:r>
              <a:rPr lang="sv-SE" sz="3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that</a:t>
            </a:r>
            <a:r>
              <a:rPr lang="sv-SE" sz="3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after</a:t>
            </a:r>
            <a:r>
              <a:rPr lang="sv-SE" sz="3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10 </a:t>
            </a:r>
            <a:r>
              <a:rPr lang="sv-SE" sz="3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year</a:t>
            </a:r>
            <a:r>
              <a:rPr lang="sv-SE" sz="3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follow</a:t>
            </a:r>
            <a:r>
              <a:rPr lang="sv-SE" sz="3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0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up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0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approx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40–50 % </a:t>
            </a:r>
            <a:r>
              <a:rPr lang="sv-SE" sz="30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of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patients </a:t>
            </a:r>
            <a:r>
              <a:rPr lang="sv-SE" sz="30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with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AN </a:t>
            </a:r>
            <a:r>
              <a:rPr lang="sv-SE" sz="30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have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30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relapsed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and 30</a:t>
            </a:r>
            <a:r>
              <a:rPr lang="sv-SE" sz="3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-40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% </a:t>
            </a:r>
            <a:r>
              <a:rPr lang="sv-SE" sz="30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of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patients </a:t>
            </a:r>
            <a:r>
              <a:rPr lang="sv-SE" sz="3000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with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BN and </a:t>
            </a:r>
            <a:r>
              <a:rPr lang="sv-SE" sz="3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BED</a:t>
            </a:r>
            <a:r>
              <a:rPr lang="sv-SE" sz="3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  <a:p>
            <a:pPr marL="0" indent="0">
              <a:buNone/>
            </a:pPr>
            <a:endParaRPr lang="sv-SE" sz="3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sv-SE" sz="1500" dirty="0">
                <a:solidFill>
                  <a:srgbClr val="21212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Sala M,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Keshishian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A, Song S,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Moskowitz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R,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Bulik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CM, Roos CR, Levinson CA.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Predictors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of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relapse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in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eating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disorders: A meta-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analysis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J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Psychiatr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Res. 2023 Feb;158:281-299.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doi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: 10.1016/j.jpsychires.2023.01.002. </a:t>
            </a:r>
            <a:r>
              <a:rPr lang="sv-SE" sz="1500" b="0" i="0" dirty="0" err="1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Epub</a:t>
            </a:r>
            <a:r>
              <a:rPr lang="sv-SE" sz="1500" b="0" i="0" dirty="0">
                <a:solidFill>
                  <a:srgbClr val="21212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2023 Jan 4. PMID: 36623362.</a:t>
            </a:r>
            <a:endParaRPr lang="sv-SE" sz="15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sv-SE" sz="3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Diamond 7">
            <a:extLst>
              <a:ext uri="{FF2B5EF4-FFF2-40B4-BE49-F238E27FC236}">
                <a16:creationId xmlns:a16="http://schemas.microsoft.com/office/drawing/2014/main" id="{779759CF-8995-B651-1AF6-45D47243775B}"/>
              </a:ext>
            </a:extLst>
          </p:cNvPr>
          <p:cNvSpPr/>
          <p:nvPr/>
        </p:nvSpPr>
        <p:spPr>
          <a:xfrm>
            <a:off x="9466470" y="139664"/>
            <a:ext cx="2496377" cy="2496377"/>
          </a:xfrm>
          <a:prstGeom prst="diamond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52DB0205-97CB-1892-FEC4-7CA9F4147A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5067" y="543559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0169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029B94-ACF1-2D07-614C-15EB805FC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Our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most</a:t>
            </a:r>
            <a:r>
              <a:rPr lang="sv-SE" dirty="0">
                <a:latin typeface="Verdana" panose="020B0604030504040204" pitchFamily="34" charset="0"/>
                <a:ea typeface="Verdana" panose="020B0604030504040204" pitchFamily="34" charset="0"/>
              </a:rPr>
              <a:t> common </a:t>
            </a:r>
            <a:r>
              <a:rPr lang="sv-SE" dirty="0" err="1">
                <a:latin typeface="Verdana" panose="020B0604030504040204" pitchFamily="34" charset="0"/>
                <a:ea typeface="Verdana" panose="020B0604030504040204" pitchFamily="34" charset="0"/>
              </a:rPr>
              <a:t>comorbidity</a:t>
            </a:r>
            <a:endParaRPr lang="sv-SE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E6620DE8-E251-4D42-39EC-524BFDCF0E70}"/>
              </a:ext>
            </a:extLst>
          </p:cNvPr>
          <p:cNvSpPr txBox="1"/>
          <p:nvPr/>
        </p:nvSpPr>
        <p:spPr>
          <a:xfrm>
            <a:off x="1177235" y="1370599"/>
            <a:ext cx="7950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Verdana" panose="020B0604030504040204" pitchFamily="34" charset="0"/>
                <a:ea typeface="Verdana" panose="020B0604030504040204" pitchFamily="34" charset="0"/>
              </a:rPr>
              <a:t>Autism </a:t>
            </a:r>
          </a:p>
          <a:p>
            <a:pPr marL="0" indent="0">
              <a:buNone/>
            </a:pP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800" dirty="0">
                <a:latin typeface="Verdana" panose="020B0604030504040204" pitchFamily="34" charset="0"/>
                <a:ea typeface="Verdana" panose="020B0604030504040204" pitchFamily="34" charset="0"/>
              </a:rPr>
              <a:t>ADHD</a:t>
            </a:r>
          </a:p>
          <a:p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800" dirty="0">
                <a:latin typeface="Verdana" panose="020B0604030504040204" pitchFamily="34" charset="0"/>
                <a:ea typeface="Verdana" panose="020B0604030504040204" pitchFamily="34" charset="0"/>
              </a:rPr>
              <a:t>Borderline </a:t>
            </a:r>
            <a:r>
              <a:rPr lang="sv-SE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personality</a:t>
            </a:r>
            <a:r>
              <a:rPr lang="sv-SE" sz="2800" dirty="0">
                <a:latin typeface="Verdana" panose="020B0604030504040204" pitchFamily="34" charset="0"/>
                <a:ea typeface="Verdana" panose="020B0604030504040204" pitchFamily="34" charset="0"/>
              </a:rPr>
              <a:t> disorder</a:t>
            </a:r>
          </a:p>
          <a:p>
            <a:pPr marL="0" indent="0">
              <a:buNone/>
            </a:pP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800" dirty="0">
                <a:latin typeface="Verdana" panose="020B0604030504040204" pitchFamily="34" charset="0"/>
                <a:ea typeface="Verdana" panose="020B0604030504040204" pitchFamily="34" charset="0"/>
              </a:rPr>
              <a:t>PTSD &amp; Trauma</a:t>
            </a:r>
          </a:p>
          <a:p>
            <a:pPr marL="0" indent="0">
              <a:buNone/>
            </a:pP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sv-SE" sz="2800" dirty="0">
                <a:latin typeface="Verdana" panose="020B0604030504040204" pitchFamily="34" charset="0"/>
                <a:ea typeface="Verdana" panose="020B0604030504040204" pitchFamily="34" charset="0"/>
              </a:rPr>
              <a:t>Depression, OCD &amp; </a:t>
            </a:r>
            <a:r>
              <a:rPr lang="sv-SE" sz="2800" dirty="0" err="1">
                <a:latin typeface="Verdana" panose="020B0604030504040204" pitchFamily="34" charset="0"/>
                <a:ea typeface="Verdana" panose="020B0604030504040204" pitchFamily="34" charset="0"/>
              </a:rPr>
              <a:t>anxiety</a:t>
            </a: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endParaRPr lang="sv-SE" sz="28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Diamond 7">
            <a:extLst>
              <a:ext uri="{FF2B5EF4-FFF2-40B4-BE49-F238E27FC236}">
                <a16:creationId xmlns:a16="http://schemas.microsoft.com/office/drawing/2014/main" id="{779759CF-8995-B651-1AF6-45D47243775B}"/>
              </a:ext>
            </a:extLst>
          </p:cNvPr>
          <p:cNvSpPr/>
          <p:nvPr/>
        </p:nvSpPr>
        <p:spPr>
          <a:xfrm>
            <a:off x="9466470" y="122411"/>
            <a:ext cx="2496377" cy="2496377"/>
          </a:xfrm>
          <a:prstGeom prst="diamond">
            <a:avLst/>
          </a:prstGeom>
          <a:solidFill>
            <a:srgbClr val="A1D0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EF1FC3E-7963-A25D-CFFE-E3EB92C066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702299"/>
            <a:ext cx="571500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41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C19B858CCCE540A2EF666D8D51C216" ma:contentTypeVersion="3" ma:contentTypeDescription="Create a new document." ma:contentTypeScope="" ma:versionID="8a9d8b5754613ebb55aaefe2b050a41a">
  <xsd:schema xmlns:xsd="http://www.w3.org/2001/XMLSchema" xmlns:xs="http://www.w3.org/2001/XMLSchema" xmlns:p="http://schemas.microsoft.com/office/2006/metadata/properties" xmlns:ns2="5d306b3e-4368-4af6-8d04-bfec1c73e42d" targetNamespace="http://schemas.microsoft.com/office/2006/metadata/properties" ma:root="true" ma:fieldsID="c5805c7ae051bb0d582e1b144e6b0abd" ns2:_="">
    <xsd:import namespace="5d306b3e-4368-4af6-8d04-bfec1c73e4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06b3e-4368-4af6-8d04-bfec1c73e4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4AD57F-28BE-438B-8FAB-8BC35BA45DA1}"/>
</file>

<file path=customXml/itemProps2.xml><?xml version="1.0" encoding="utf-8"?>
<ds:datastoreItem xmlns:ds="http://schemas.openxmlformats.org/officeDocument/2006/customXml" ds:itemID="{CA511AF2-6C59-4D42-A76D-B469E4FF0F95}"/>
</file>

<file path=customXml/itemProps3.xml><?xml version="1.0" encoding="utf-8"?>
<ds:datastoreItem xmlns:ds="http://schemas.openxmlformats.org/officeDocument/2006/customXml" ds:itemID="{7A34070B-422C-42FD-AED7-DF99AD4F5DE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</TotalTime>
  <Words>1306</Words>
  <Application>Microsoft Office PowerPoint</Application>
  <PresentationFormat>Bredbild</PresentationFormat>
  <Paragraphs>282</Paragraphs>
  <Slides>27</Slides>
  <Notes>21</Notes>
  <HiddenSlides>6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Verdana</vt:lpstr>
      <vt:lpstr>Office-tema</vt:lpstr>
      <vt:lpstr>GPM for patients with severe and enduring eating disorders</vt:lpstr>
      <vt:lpstr>Agenda</vt:lpstr>
      <vt:lpstr>Öppenvård Vuxna 2- Our clinic at Stockholms Centre for Eating  Disorders</vt:lpstr>
      <vt:lpstr>SEED patients and our referral criterias</vt:lpstr>
      <vt:lpstr>Our treatment hopes </vt:lpstr>
      <vt:lpstr>Our patients</vt:lpstr>
      <vt:lpstr>Good to know</vt:lpstr>
      <vt:lpstr>Research regarding relapses </vt:lpstr>
      <vt:lpstr>Our most common comorbidity</vt:lpstr>
      <vt:lpstr>PowerPoint-presentation</vt:lpstr>
      <vt:lpstr>Why do we want to implement GPM? </vt:lpstr>
      <vt:lpstr>Why GPM?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Questions and tips</vt:lpstr>
      <vt:lpstr>Treatment goals </vt:lpstr>
      <vt:lpstr>Endings</vt:lpstr>
      <vt:lpstr>Positive outcomes</vt:lpstr>
      <vt:lpstr>Challenges</vt:lpstr>
      <vt:lpstr>Our only rules </vt:lpstr>
      <vt:lpstr>Referral criteria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Öppenvård Vuxna 2-  Stockholm Centre for Eating Disordes SEED clinic</dc:title>
  <dc:creator>Anja Lewin 7W0H</dc:creator>
  <cp:lastModifiedBy>Anja Lewin</cp:lastModifiedBy>
  <cp:revision>17</cp:revision>
  <dcterms:created xsi:type="dcterms:W3CDTF">2024-03-04T14:32:12Z</dcterms:created>
  <dcterms:modified xsi:type="dcterms:W3CDTF">2026-04-27T14:14:51Z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0x01010091C19B858CCCE540A2EF666D8D51C216</vt:lpwstr>
  </property>
</Properties>
</file>