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8" r:id="rId2"/>
    <p:sldId id="319" r:id="rId3"/>
    <p:sldId id="269" r:id="rId4"/>
    <p:sldId id="270" r:id="rId5"/>
    <p:sldId id="271" r:id="rId6"/>
    <p:sldId id="320" r:id="rId7"/>
    <p:sldId id="321" r:id="rId8"/>
    <p:sldId id="301" r:id="rId9"/>
    <p:sldId id="275" r:id="rId10"/>
    <p:sldId id="324" r:id="rId11"/>
    <p:sldId id="323" r:id="rId12"/>
    <p:sldId id="280" r:id="rId13"/>
    <p:sldId id="281" r:id="rId14"/>
    <p:sldId id="282" r:id="rId15"/>
    <p:sldId id="292" r:id="rId16"/>
    <p:sldId id="284" r:id="rId17"/>
    <p:sldId id="291" r:id="rId18"/>
    <p:sldId id="285" r:id="rId19"/>
    <p:sldId id="286" r:id="rId20"/>
    <p:sldId id="287" r:id="rId21"/>
    <p:sldId id="288" r:id="rId22"/>
    <p:sldId id="289" r:id="rId23"/>
    <p:sldId id="296" r:id="rId24"/>
    <p:sldId id="294" r:id="rId25"/>
    <p:sldId id="295" r:id="rId26"/>
    <p:sldId id="297" r:id="rId27"/>
    <p:sldId id="313" r:id="rId28"/>
    <p:sldId id="31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94"/>
  </p:normalViewPr>
  <p:slideViewPr>
    <p:cSldViewPr snapToGrid="0">
      <p:cViewPr varScale="1">
        <p:scale>
          <a:sx n="107" d="100"/>
          <a:sy n="107" d="100"/>
        </p:scale>
        <p:origin x="1320"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F799A-FA03-2F9E-5E70-F99689DDBE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B29B66-4068-7C1E-FA86-F1CDE576C2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BA0ED7-D1A3-8CF0-64CE-81D5C092665A}"/>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5" name="Footer Placeholder 4">
            <a:extLst>
              <a:ext uri="{FF2B5EF4-FFF2-40B4-BE49-F238E27FC236}">
                <a16:creationId xmlns:a16="http://schemas.microsoft.com/office/drawing/2014/main" id="{6EAB54A4-27A1-2964-DEC6-2D1A3B915A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B7AE99-D93A-B79F-80A6-4EB7EB1C0826}"/>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3321042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9C10B-29A8-21EB-A304-AAE8AD150D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5BF0EF-C9CF-99E7-9A59-633E171F1A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254F19-0572-7741-A890-1CD1A4ADDCE8}"/>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5" name="Footer Placeholder 4">
            <a:extLst>
              <a:ext uri="{FF2B5EF4-FFF2-40B4-BE49-F238E27FC236}">
                <a16:creationId xmlns:a16="http://schemas.microsoft.com/office/drawing/2014/main" id="{E14A973A-5080-BE44-7103-11B188872D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3473F6-8889-67F8-5810-D040B77EE753}"/>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286594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BA245-9607-0AE4-91BB-973E3DA052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3499E6-811E-C874-34AE-C213D5776E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E1F56C-1C75-FDC3-0EED-852DB3EDFB2B}"/>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5" name="Footer Placeholder 4">
            <a:extLst>
              <a:ext uri="{FF2B5EF4-FFF2-40B4-BE49-F238E27FC236}">
                <a16:creationId xmlns:a16="http://schemas.microsoft.com/office/drawing/2014/main" id="{4D1E9724-FEB2-93E7-154D-6A3886E439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981F9F-94B8-E92D-C926-DBE2199B2A9E}"/>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183734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5ADA-EB86-3422-74F3-41E0553469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B531FC-D297-D110-579A-D57BF740D9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2B78D2-EFED-1221-734F-C84A4454BDB2}"/>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5" name="Footer Placeholder 4">
            <a:extLst>
              <a:ext uri="{FF2B5EF4-FFF2-40B4-BE49-F238E27FC236}">
                <a16:creationId xmlns:a16="http://schemas.microsoft.com/office/drawing/2014/main" id="{733B0075-4C81-31E1-6232-B60094413A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05D38-FB95-6408-123B-231733F2DE00}"/>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1414794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36276-940F-C823-50E1-8F32930AAD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BFC142-37FC-9293-6FC4-5F3CA6F4BCC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260770-E69C-DBDD-F177-35FE9E92E147}"/>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5" name="Footer Placeholder 4">
            <a:extLst>
              <a:ext uri="{FF2B5EF4-FFF2-40B4-BE49-F238E27FC236}">
                <a16:creationId xmlns:a16="http://schemas.microsoft.com/office/drawing/2014/main" id="{CEA2B187-A953-ED3A-6631-0329129BD9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4C6903-B07E-D61C-3FC1-4391C42E3A88}"/>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618857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E001B-4790-4AD7-F8CD-32AC0094DC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099130-8494-FE36-A8EF-9C2817D817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EF6F3E-7173-DA42-4FF3-5C2E530640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B84923-F7DB-F934-892C-A9AB4D582A11}"/>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6" name="Footer Placeholder 5">
            <a:extLst>
              <a:ext uri="{FF2B5EF4-FFF2-40B4-BE49-F238E27FC236}">
                <a16:creationId xmlns:a16="http://schemas.microsoft.com/office/drawing/2014/main" id="{9978BE76-8C9D-93FE-6ABF-E3EE398D39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72D3C2-04AE-BF1A-D5A4-C15B0AF15E91}"/>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3804149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5A6D2-0406-A26C-9F8B-9987C30F6E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9CD6C5-BBAE-DE80-4EFD-F7441A9A87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B4BB41-D103-5BE3-459A-0AC62F375A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90C74E-7604-BC02-E108-52BF8FD7C3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59CCC7-4800-CCC8-6EE1-5EFA56528E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6BAFC4-E174-382E-C905-413991328D7C}"/>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8" name="Footer Placeholder 7">
            <a:extLst>
              <a:ext uri="{FF2B5EF4-FFF2-40B4-BE49-F238E27FC236}">
                <a16:creationId xmlns:a16="http://schemas.microsoft.com/office/drawing/2014/main" id="{A7A3CE7C-E99D-CA99-D0B1-F4819BB03D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78886-469A-18F1-6187-D4EE7148B531}"/>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2357580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BD50A-F5F3-11CE-D637-8B8B883D52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95E857-4D97-C10A-8B33-39B74D43CDA2}"/>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4" name="Footer Placeholder 3">
            <a:extLst>
              <a:ext uri="{FF2B5EF4-FFF2-40B4-BE49-F238E27FC236}">
                <a16:creationId xmlns:a16="http://schemas.microsoft.com/office/drawing/2014/main" id="{62611419-8D69-75CB-08E5-7C68ECA827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9DBAAE9-35BD-1E6C-0B25-17C108A54B7C}"/>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68328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FCDE4C-134F-C61F-C0ED-2EA1C65EF4F4}"/>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3" name="Footer Placeholder 2">
            <a:extLst>
              <a:ext uri="{FF2B5EF4-FFF2-40B4-BE49-F238E27FC236}">
                <a16:creationId xmlns:a16="http://schemas.microsoft.com/office/drawing/2014/main" id="{18C10D26-7DA1-6C71-635C-350C77F802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C8D10D-DCA6-2E37-4BB7-2B6C4467808D}"/>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4144190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ADBED-3B60-CDDC-67A2-D26791C0B9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925899-53F4-C992-B664-E8C0E27962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5DAFFC-FA00-860D-15F4-C5BDDA737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2E3DF9-005E-B97E-A409-A7DA48D54B87}"/>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6" name="Footer Placeholder 5">
            <a:extLst>
              <a:ext uri="{FF2B5EF4-FFF2-40B4-BE49-F238E27FC236}">
                <a16:creationId xmlns:a16="http://schemas.microsoft.com/office/drawing/2014/main" id="{A0D29135-2C81-4F42-3606-5E36908112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9565FF-FC0D-6196-3AE6-718D285B27DE}"/>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145243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0B43F-41E2-8AA4-6063-31988C3AF1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96539E-A9C8-9FBD-B4BA-FC0F06B11D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EA862B-44F3-02D7-81DA-18854AF198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D933EC-EC91-6135-11E3-84ECAECE1FAA}"/>
              </a:ext>
            </a:extLst>
          </p:cNvPr>
          <p:cNvSpPr>
            <a:spLocks noGrp="1"/>
          </p:cNvSpPr>
          <p:nvPr>
            <p:ph type="dt" sz="half" idx="10"/>
          </p:nvPr>
        </p:nvSpPr>
        <p:spPr/>
        <p:txBody>
          <a:bodyPr/>
          <a:lstStyle/>
          <a:p>
            <a:fld id="{0A51D401-8173-43CF-8F00-2EF712E06B91}" type="datetimeFigureOut">
              <a:rPr lang="en-US" smtClean="0"/>
              <a:t>4/22/26</a:t>
            </a:fld>
            <a:endParaRPr lang="en-US"/>
          </a:p>
        </p:txBody>
      </p:sp>
      <p:sp>
        <p:nvSpPr>
          <p:cNvPr id="6" name="Footer Placeholder 5">
            <a:extLst>
              <a:ext uri="{FF2B5EF4-FFF2-40B4-BE49-F238E27FC236}">
                <a16:creationId xmlns:a16="http://schemas.microsoft.com/office/drawing/2014/main" id="{C1C9C090-75D5-5772-A8CE-A6CF8B00DF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B25515-B50D-22A4-DD90-E8D2996F06E3}"/>
              </a:ext>
            </a:extLst>
          </p:cNvPr>
          <p:cNvSpPr>
            <a:spLocks noGrp="1"/>
          </p:cNvSpPr>
          <p:nvPr>
            <p:ph type="sldNum" sz="quarter" idx="12"/>
          </p:nvPr>
        </p:nvSpPr>
        <p:spPr/>
        <p:txBody>
          <a:bodyPr/>
          <a:lstStyle/>
          <a:p>
            <a:fld id="{6451F8C0-B7CC-4EDD-91E7-1E9572FCDDC3}" type="slidenum">
              <a:rPr lang="en-US" smtClean="0"/>
              <a:t>‹#›</a:t>
            </a:fld>
            <a:endParaRPr lang="en-US"/>
          </a:p>
        </p:txBody>
      </p:sp>
    </p:spTree>
    <p:extLst>
      <p:ext uri="{BB962C8B-B14F-4D97-AF65-F5344CB8AC3E}">
        <p14:creationId xmlns:p14="http://schemas.microsoft.com/office/powerpoint/2010/main" val="2519266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34E06A-67E6-DACC-393F-FDB5F7A048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C78259-6AA2-8163-DFB3-B60076255D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C229E1-7E73-4091-761D-750B93404D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51D401-8173-43CF-8F00-2EF712E06B91}" type="datetimeFigureOut">
              <a:rPr lang="en-US" smtClean="0"/>
              <a:t>4/22/26</a:t>
            </a:fld>
            <a:endParaRPr lang="en-US"/>
          </a:p>
        </p:txBody>
      </p:sp>
      <p:sp>
        <p:nvSpPr>
          <p:cNvPr id="5" name="Footer Placeholder 4">
            <a:extLst>
              <a:ext uri="{FF2B5EF4-FFF2-40B4-BE49-F238E27FC236}">
                <a16:creationId xmlns:a16="http://schemas.microsoft.com/office/drawing/2014/main" id="{66D405A8-48C3-2ACB-0921-808A17ED94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F55951B-47F3-4048-A396-F2730A7CAE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51F8C0-B7CC-4EDD-91E7-1E9572FCDDC3}" type="slidenum">
              <a:rPr lang="en-US" smtClean="0"/>
              <a:t>‹#›</a:t>
            </a:fld>
            <a:endParaRPr lang="en-US"/>
          </a:p>
        </p:txBody>
      </p:sp>
    </p:spTree>
    <p:extLst>
      <p:ext uri="{BB962C8B-B14F-4D97-AF65-F5344CB8AC3E}">
        <p14:creationId xmlns:p14="http://schemas.microsoft.com/office/powerpoint/2010/main" val="4195934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doi.org/10.1176/appi.ajp.2009.09010039" TargetMode="External"/><Relationship Id="rId2" Type="http://schemas.openxmlformats.org/officeDocument/2006/relationships/hyperlink" Target="https://doi.org/10.1001/archgenpsychiatry.2011.37" TargetMode="External"/><Relationship Id="rId1" Type="http://schemas.openxmlformats.org/officeDocument/2006/relationships/slideLayout" Target="../slideLayouts/slideLayout2.xml"/><Relationship Id="rId4" Type="http://schemas.openxmlformats.org/officeDocument/2006/relationships/hyperlink" Target="https://doi.org/10.1176/appi.ajp.2009.09081130"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F809CA-8FF4-0B44-E2B8-09F4B1041A8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D6DA55B-922E-6DDD-8AEB-040205D0A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0035226-ECDE-E32F-2FCE-F99B230B79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2DAC1B40-FC2D-BAF2-3E79-90D52CD66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95182CE2-29F3-DDF4-1A27-121155C414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52ECBE66-67AB-AE3C-2A18-B3176134A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744457-0EAF-BF77-99D3-9A32F0DA3855}"/>
              </a:ext>
            </a:extLst>
          </p:cNvPr>
          <p:cNvSpPr>
            <a:spLocks noGrp="1"/>
          </p:cNvSpPr>
          <p:nvPr>
            <p:ph type="ctrTitle"/>
          </p:nvPr>
        </p:nvSpPr>
        <p:spPr>
          <a:xfrm>
            <a:off x="4038600" y="1939159"/>
            <a:ext cx="7644627" cy="2751086"/>
          </a:xfrm>
        </p:spPr>
        <p:txBody>
          <a:bodyPr>
            <a:normAutofit/>
          </a:bodyPr>
          <a:lstStyle/>
          <a:p>
            <a:pPr algn="r"/>
            <a:r>
              <a:rPr lang="en-US" dirty="0"/>
              <a:t>Case presentation</a:t>
            </a:r>
          </a:p>
        </p:txBody>
      </p:sp>
      <p:sp>
        <p:nvSpPr>
          <p:cNvPr id="3" name="Subtitle 2">
            <a:extLst>
              <a:ext uri="{FF2B5EF4-FFF2-40B4-BE49-F238E27FC236}">
                <a16:creationId xmlns:a16="http://schemas.microsoft.com/office/drawing/2014/main" id="{625660AD-ACC8-8CD8-73E2-4791A1569ADC}"/>
              </a:ext>
            </a:extLst>
          </p:cNvPr>
          <p:cNvSpPr>
            <a:spLocks noGrp="1"/>
          </p:cNvSpPr>
          <p:nvPr>
            <p:ph type="subTitle" idx="1"/>
          </p:nvPr>
        </p:nvSpPr>
        <p:spPr>
          <a:xfrm>
            <a:off x="4038600" y="4782320"/>
            <a:ext cx="7644627" cy="1329443"/>
          </a:xfrm>
        </p:spPr>
        <p:txBody>
          <a:bodyPr>
            <a:normAutofit lnSpcReduction="10000"/>
          </a:bodyPr>
          <a:lstStyle/>
          <a:p>
            <a:pPr algn="r"/>
            <a:r>
              <a:rPr lang="en-US" dirty="0"/>
              <a:t>Kim Siscoe, MD</a:t>
            </a:r>
          </a:p>
          <a:p>
            <a:pPr algn="r"/>
            <a:r>
              <a:rPr lang="en-US" dirty="0"/>
              <a:t>Eating Recovery Center</a:t>
            </a:r>
          </a:p>
          <a:p>
            <a:pPr algn="r"/>
            <a:r>
              <a:rPr lang="en-US" dirty="0"/>
              <a:t>Denver CO, USA</a:t>
            </a:r>
          </a:p>
        </p:txBody>
      </p:sp>
    </p:spTree>
    <p:extLst>
      <p:ext uri="{BB962C8B-B14F-4D97-AF65-F5344CB8AC3E}">
        <p14:creationId xmlns:p14="http://schemas.microsoft.com/office/powerpoint/2010/main" val="2762340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36BEB7-1430-C6C5-5643-E4040597AAE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805BCC3-BC7E-3982-943A-F9A5599F3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8F60137-CE9C-ADE9-F092-5C2D3EF29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72D07B1-8763-7ED0-5497-DA94FCC8D4D0}"/>
              </a:ext>
            </a:extLst>
          </p:cNvPr>
          <p:cNvSpPr>
            <a:spLocks noGrp="1"/>
          </p:cNvSpPr>
          <p:nvPr>
            <p:ph type="title"/>
          </p:nvPr>
        </p:nvSpPr>
        <p:spPr>
          <a:xfrm>
            <a:off x="838200" y="365125"/>
            <a:ext cx="10515600" cy="1325563"/>
          </a:xfrm>
        </p:spPr>
        <p:txBody>
          <a:bodyPr>
            <a:normAutofit/>
          </a:bodyPr>
          <a:lstStyle/>
          <a:p>
            <a:r>
              <a:rPr lang="en-US" dirty="0"/>
              <a:t>GPM interventions and Principles</a:t>
            </a:r>
          </a:p>
        </p:txBody>
      </p:sp>
      <p:sp>
        <p:nvSpPr>
          <p:cNvPr id="12" name="Arc 11">
            <a:extLst>
              <a:ext uri="{FF2B5EF4-FFF2-40B4-BE49-F238E27FC236}">
                <a16:creationId xmlns:a16="http://schemas.microsoft.com/office/drawing/2014/main" id="{24BBE0F6-2429-99C0-C99C-EB5A9E0853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76E5016-F621-F54C-0770-AFDF964F1B5A}"/>
              </a:ext>
            </a:extLst>
          </p:cNvPr>
          <p:cNvSpPr>
            <a:spLocks noGrp="1"/>
          </p:cNvSpPr>
          <p:nvPr>
            <p:ph idx="1"/>
          </p:nvPr>
        </p:nvSpPr>
        <p:spPr>
          <a:xfrm>
            <a:off x="838200" y="1825625"/>
            <a:ext cx="10515600" cy="4351338"/>
          </a:xfrm>
        </p:spPr>
        <p:txBody>
          <a:bodyPr>
            <a:normAutofit/>
          </a:bodyPr>
          <a:lstStyle/>
          <a:p>
            <a:r>
              <a:rPr lang="en-US" sz="2400" dirty="0"/>
              <a:t>Reframe staff compliments/encouraged agency:</a:t>
            </a:r>
          </a:p>
          <a:p>
            <a:pPr lvl="1"/>
            <a:r>
              <a:rPr lang="en-US" dirty="0"/>
              <a:t>She was able to tell staff how she wanted her successes to be acknowledged. </a:t>
            </a:r>
          </a:p>
          <a:p>
            <a:pPr lvl="2"/>
            <a:r>
              <a:rPr lang="en-US" dirty="0"/>
              <a:t>Normal for staff to want to point out positive changes in behaviors.</a:t>
            </a:r>
          </a:p>
          <a:p>
            <a:r>
              <a:rPr lang="en-US" sz="2400" dirty="0"/>
              <a:t>Normalized rest and eating socially</a:t>
            </a:r>
          </a:p>
          <a:p>
            <a:pPr lvl="1"/>
            <a:r>
              <a:rPr lang="en-US" sz="2000" dirty="0"/>
              <a:t>Discussed what this could look like for her.</a:t>
            </a:r>
          </a:p>
          <a:p>
            <a:r>
              <a:rPr lang="en-US" sz="2400" dirty="0"/>
              <a:t>Explore guilt, shame, perfectionism:</a:t>
            </a:r>
          </a:p>
          <a:p>
            <a:pPr lvl="1"/>
            <a:r>
              <a:rPr lang="en-US" dirty="0"/>
              <a:t>Never being allowed to rest is not a life worth living. </a:t>
            </a:r>
          </a:p>
          <a:p>
            <a:pPr lvl="1"/>
            <a:r>
              <a:rPr lang="en-US" dirty="0"/>
              <a:t>What does a normal day look like for someone else.</a:t>
            </a:r>
          </a:p>
          <a:p>
            <a:endParaRPr lang="en-US" dirty="0"/>
          </a:p>
        </p:txBody>
      </p:sp>
    </p:spTree>
    <p:extLst>
      <p:ext uri="{BB962C8B-B14F-4D97-AF65-F5344CB8AC3E}">
        <p14:creationId xmlns:p14="http://schemas.microsoft.com/office/powerpoint/2010/main" val="3903257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A87353-F67D-542C-AA5A-7E67A687C52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524E39C-10F8-6B08-5555-6F6510F97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C07A0EA-53AA-88DE-5B28-2DD885BA4E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D6D7FC4-C86F-F367-72D9-6680EEC23040}"/>
              </a:ext>
            </a:extLst>
          </p:cNvPr>
          <p:cNvSpPr>
            <a:spLocks noGrp="1"/>
          </p:cNvSpPr>
          <p:nvPr>
            <p:ph type="title"/>
          </p:nvPr>
        </p:nvSpPr>
        <p:spPr>
          <a:xfrm>
            <a:off x="838200" y="365125"/>
            <a:ext cx="10515600" cy="1325563"/>
          </a:xfrm>
        </p:spPr>
        <p:txBody>
          <a:bodyPr>
            <a:normAutofit/>
          </a:bodyPr>
          <a:lstStyle/>
          <a:p>
            <a:r>
              <a:rPr lang="en-US" dirty="0"/>
              <a:t>GPM interventions and Principles</a:t>
            </a:r>
          </a:p>
        </p:txBody>
      </p:sp>
      <p:sp>
        <p:nvSpPr>
          <p:cNvPr id="12" name="Arc 11">
            <a:extLst>
              <a:ext uri="{FF2B5EF4-FFF2-40B4-BE49-F238E27FC236}">
                <a16:creationId xmlns:a16="http://schemas.microsoft.com/office/drawing/2014/main" id="{8534FACF-74F3-49D7-A7ED-20077007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362D4E7-434B-D56C-6733-0031B5C0708B}"/>
              </a:ext>
            </a:extLst>
          </p:cNvPr>
          <p:cNvSpPr>
            <a:spLocks noGrp="1"/>
          </p:cNvSpPr>
          <p:nvPr>
            <p:ph idx="1"/>
          </p:nvPr>
        </p:nvSpPr>
        <p:spPr>
          <a:xfrm>
            <a:off x="838200" y="1825625"/>
            <a:ext cx="10515600" cy="4351338"/>
          </a:xfrm>
        </p:spPr>
        <p:txBody>
          <a:bodyPr>
            <a:normAutofit/>
          </a:bodyPr>
          <a:lstStyle/>
          <a:p>
            <a:r>
              <a:rPr lang="en-US" dirty="0"/>
              <a:t>Goal setting:</a:t>
            </a:r>
          </a:p>
          <a:p>
            <a:pPr lvl="1"/>
            <a:r>
              <a:rPr lang="en-US" dirty="0"/>
              <a:t>Reduce pacing</a:t>
            </a:r>
          </a:p>
          <a:p>
            <a:pPr lvl="1"/>
            <a:r>
              <a:rPr lang="en-US" dirty="0"/>
              <a:t>Increase meal plan</a:t>
            </a:r>
          </a:p>
          <a:p>
            <a:pPr lvl="1"/>
            <a:r>
              <a:rPr lang="en-US" dirty="0"/>
              <a:t>Prepare for return to school/meal preparation</a:t>
            </a:r>
          </a:p>
          <a:p>
            <a:pPr lvl="1"/>
            <a:r>
              <a:rPr lang="en-US" dirty="0"/>
              <a:t>Tracking self harm/triggers/coping skills</a:t>
            </a:r>
          </a:p>
          <a:p>
            <a:endParaRPr lang="en-US" dirty="0"/>
          </a:p>
          <a:p>
            <a:r>
              <a:rPr lang="en-US" dirty="0"/>
              <a:t>Staff Psychoeducation:</a:t>
            </a:r>
          </a:p>
          <a:p>
            <a:pPr lvl="1"/>
            <a:r>
              <a:rPr lang="en-US" dirty="0"/>
              <a:t>About the effect of compliments on patients with BPD – that it can feel invalidating or minimizing of the hard work they are doing</a:t>
            </a:r>
          </a:p>
          <a:p>
            <a:endParaRPr lang="en-US" dirty="0"/>
          </a:p>
        </p:txBody>
      </p:sp>
    </p:spTree>
    <p:extLst>
      <p:ext uri="{BB962C8B-B14F-4D97-AF65-F5344CB8AC3E}">
        <p14:creationId xmlns:p14="http://schemas.microsoft.com/office/powerpoint/2010/main" val="1599017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ACD4B0-6D08-F53C-384C-6085870E1E6F}"/>
              </a:ext>
            </a:extLst>
          </p:cNvPr>
          <p:cNvSpPr>
            <a:spLocks noGrp="1"/>
          </p:cNvSpPr>
          <p:nvPr>
            <p:ph type="title"/>
          </p:nvPr>
        </p:nvSpPr>
        <p:spPr>
          <a:xfrm>
            <a:off x="1043631" y="809898"/>
            <a:ext cx="9942716" cy="1554480"/>
          </a:xfrm>
        </p:spPr>
        <p:txBody>
          <a:bodyPr anchor="ctr">
            <a:normAutofit/>
          </a:bodyPr>
          <a:lstStyle/>
          <a:p>
            <a:r>
              <a:rPr lang="en-US" sz="4800"/>
              <a:t>Summary and take aways</a:t>
            </a:r>
          </a:p>
        </p:txBody>
      </p:sp>
      <p:sp>
        <p:nvSpPr>
          <p:cNvPr id="3" name="Content Placeholder 2">
            <a:extLst>
              <a:ext uri="{FF2B5EF4-FFF2-40B4-BE49-F238E27FC236}">
                <a16:creationId xmlns:a16="http://schemas.microsoft.com/office/drawing/2014/main" id="{949A08A4-92BC-DEE3-7309-525A5F450AFA}"/>
              </a:ext>
            </a:extLst>
          </p:cNvPr>
          <p:cNvSpPr>
            <a:spLocks noGrp="1"/>
          </p:cNvSpPr>
          <p:nvPr>
            <p:ph idx="1"/>
          </p:nvPr>
        </p:nvSpPr>
        <p:spPr>
          <a:xfrm>
            <a:off x="1043631" y="2704013"/>
            <a:ext cx="9942717" cy="3637599"/>
          </a:xfrm>
        </p:spPr>
        <p:txBody>
          <a:bodyPr anchor="ctr">
            <a:noAutofit/>
          </a:bodyPr>
          <a:lstStyle/>
          <a:p>
            <a:r>
              <a:rPr lang="en-US" sz="2400" dirty="0"/>
              <a:t>Validated distress while encouraging more safe and appropriate coping strategies</a:t>
            </a:r>
          </a:p>
          <a:p>
            <a:r>
              <a:rPr lang="en-US" sz="2400" dirty="0"/>
              <a:t>Worked through how to manage confrontation with peers</a:t>
            </a:r>
          </a:p>
          <a:p>
            <a:r>
              <a:rPr lang="en-US" sz="2400" dirty="0"/>
              <a:t>Chain analyses assisted in discovering triggers and emotions associated with problematic behaviors</a:t>
            </a:r>
          </a:p>
          <a:p>
            <a:r>
              <a:rPr lang="en-US" sz="2400" dirty="0"/>
              <a:t>Able to use GPM principles despite BPD diagnosis being rejected</a:t>
            </a:r>
          </a:p>
          <a:p>
            <a:r>
              <a:rPr lang="en-US" sz="2400" dirty="0"/>
              <a:t>Staff education about BPD to support patients</a:t>
            </a:r>
          </a:p>
          <a:p>
            <a:r>
              <a:rPr lang="en-US" sz="2400" dirty="0"/>
              <a:t>She was able to complete her meal plan, get to target weight, stop self harming and limit pacing</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0841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AB4DAD-CE99-9DA9-F797-51AB58322E19}"/>
              </a:ext>
            </a:extLst>
          </p:cNvPr>
          <p:cNvSpPr>
            <a:spLocks noGrp="1"/>
          </p:cNvSpPr>
          <p:nvPr>
            <p:ph type="title"/>
          </p:nvPr>
        </p:nvSpPr>
        <p:spPr>
          <a:xfrm>
            <a:off x="686834" y="1153572"/>
            <a:ext cx="3200400" cy="4461163"/>
          </a:xfrm>
        </p:spPr>
        <p:txBody>
          <a:bodyPr>
            <a:normAutofit/>
          </a:bodyPr>
          <a:lstStyle/>
          <a:p>
            <a:r>
              <a:rPr lang="en-US">
                <a:solidFill>
                  <a:srgbClr val="FFFFFF"/>
                </a:solidFill>
              </a:rPr>
              <a:t>Patient: Brittany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F4EA455-8DCA-A039-A603-2EF23A02F009}"/>
              </a:ext>
            </a:extLst>
          </p:cNvPr>
          <p:cNvSpPr>
            <a:spLocks noGrp="1"/>
          </p:cNvSpPr>
          <p:nvPr>
            <p:ph idx="1"/>
          </p:nvPr>
        </p:nvSpPr>
        <p:spPr>
          <a:xfrm>
            <a:off x="4447308" y="591344"/>
            <a:ext cx="6906491" cy="5585619"/>
          </a:xfrm>
        </p:spPr>
        <p:txBody>
          <a:bodyPr anchor="ctr">
            <a:normAutofit/>
          </a:bodyPr>
          <a:lstStyle/>
          <a:p>
            <a:r>
              <a:rPr lang="en-US" dirty="0"/>
              <a:t>21 year old female with OSFED and severe restriction prior to admission. </a:t>
            </a:r>
          </a:p>
          <a:p>
            <a:r>
              <a:rPr lang="en-US" dirty="0"/>
              <a:t>Lives at home with parents</a:t>
            </a:r>
          </a:p>
          <a:p>
            <a:r>
              <a:rPr lang="en-US" dirty="0"/>
              <a:t>Has friends but never in a romantic relationship</a:t>
            </a:r>
          </a:p>
          <a:p>
            <a:r>
              <a:rPr lang="en-US" dirty="0"/>
              <a:t>Just started a job in the last year as administrative assistant</a:t>
            </a:r>
          </a:p>
          <a:p>
            <a:r>
              <a:rPr lang="en-US" dirty="0"/>
              <a:t>Good completion for 10 days</a:t>
            </a:r>
          </a:p>
          <a:p>
            <a:r>
              <a:rPr lang="en-US" dirty="0"/>
              <a:t>Stopped eating and needed acute food refusal protocol </a:t>
            </a:r>
          </a:p>
        </p:txBody>
      </p:sp>
    </p:spTree>
    <p:extLst>
      <p:ext uri="{BB962C8B-B14F-4D97-AF65-F5344CB8AC3E}">
        <p14:creationId xmlns:p14="http://schemas.microsoft.com/office/powerpoint/2010/main" val="782002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0FB24ED5-905B-E981-A3E2-A251C9EF04B2}"/>
              </a:ext>
            </a:extLst>
          </p:cNvPr>
          <p:cNvSpPr>
            <a:spLocks noGrp="1"/>
          </p:cNvSpPr>
          <p:nvPr>
            <p:ph type="title"/>
          </p:nvPr>
        </p:nvSpPr>
        <p:spPr>
          <a:xfrm>
            <a:off x="841246" y="673770"/>
            <a:ext cx="3644489" cy="2414488"/>
          </a:xfrm>
        </p:spPr>
        <p:txBody>
          <a:bodyPr anchor="t">
            <a:normAutofit/>
          </a:bodyPr>
          <a:lstStyle/>
          <a:p>
            <a:r>
              <a:rPr lang="en-US" sz="5400">
                <a:solidFill>
                  <a:srgbClr val="FFFFFF"/>
                </a:solidFill>
              </a:rPr>
              <a:t>Challenges</a:t>
            </a:r>
          </a:p>
        </p:txBody>
      </p:sp>
      <p:sp>
        <p:nvSpPr>
          <p:cNvPr id="3" name="Content Placeholder 2">
            <a:extLst>
              <a:ext uri="{FF2B5EF4-FFF2-40B4-BE49-F238E27FC236}">
                <a16:creationId xmlns:a16="http://schemas.microsoft.com/office/drawing/2014/main" id="{952B319F-994E-767C-2BB0-C14107264077}"/>
              </a:ext>
            </a:extLst>
          </p:cNvPr>
          <p:cNvSpPr>
            <a:spLocks noGrp="1"/>
          </p:cNvSpPr>
          <p:nvPr>
            <p:ph idx="1"/>
          </p:nvPr>
        </p:nvSpPr>
        <p:spPr>
          <a:xfrm>
            <a:off x="6095999" y="882315"/>
            <a:ext cx="5254754" cy="5294647"/>
          </a:xfrm>
        </p:spPr>
        <p:txBody>
          <a:bodyPr>
            <a:normAutofit/>
          </a:bodyPr>
          <a:lstStyle/>
          <a:p>
            <a:r>
              <a:rPr lang="en-US" sz="2400" dirty="0"/>
              <a:t>Polarizing with staff, peers expressing frustration</a:t>
            </a:r>
          </a:p>
          <a:p>
            <a:pPr lvl="1"/>
            <a:r>
              <a:rPr lang="en-US" dirty="0"/>
              <a:t>“Attention seeking”</a:t>
            </a:r>
          </a:p>
          <a:p>
            <a:pPr lvl="1"/>
            <a:r>
              <a:rPr lang="en-US" dirty="0"/>
              <a:t>Takes up a lot of staff time for seeking reassurance.</a:t>
            </a:r>
          </a:p>
          <a:p>
            <a:pPr lvl="1"/>
            <a:r>
              <a:rPr lang="en-US" dirty="0"/>
              <a:t>Very interpersonally hypersensitive, feeling that ”everyone hates me”.</a:t>
            </a:r>
          </a:p>
          <a:p>
            <a:pPr lvl="1"/>
            <a:r>
              <a:rPr lang="en-US" dirty="0"/>
              <a:t>Bullying as a child and as an adult, including at work. </a:t>
            </a:r>
          </a:p>
          <a:p>
            <a:pPr lvl="1"/>
            <a:r>
              <a:rPr lang="en-US" dirty="0"/>
              <a:t>Severe self harm episodes</a:t>
            </a:r>
          </a:p>
          <a:p>
            <a:pPr lvl="2"/>
            <a:r>
              <a:rPr lang="en-US" sz="2400" dirty="0"/>
              <a:t>Severe scratching, infected wounds</a:t>
            </a:r>
          </a:p>
          <a:p>
            <a:pPr marL="914400" lvl="2" indent="0">
              <a:buNone/>
            </a:pPr>
            <a:endParaRPr lang="en-US" sz="2200" dirty="0"/>
          </a:p>
          <a:p>
            <a:endParaRPr lang="en-US" sz="2200" dirty="0"/>
          </a:p>
        </p:txBody>
      </p:sp>
    </p:spTree>
    <p:extLst>
      <p:ext uri="{BB962C8B-B14F-4D97-AF65-F5344CB8AC3E}">
        <p14:creationId xmlns:p14="http://schemas.microsoft.com/office/powerpoint/2010/main" val="3310678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3EDCA416-C641-B9F6-7AFF-0D3F20A6FD7E}"/>
              </a:ext>
            </a:extLst>
          </p:cNvPr>
          <p:cNvSpPr>
            <a:spLocks noGrp="1"/>
          </p:cNvSpPr>
          <p:nvPr>
            <p:ph type="title"/>
          </p:nvPr>
        </p:nvSpPr>
        <p:spPr>
          <a:xfrm>
            <a:off x="841246" y="673770"/>
            <a:ext cx="3644489" cy="2414488"/>
          </a:xfrm>
        </p:spPr>
        <p:txBody>
          <a:bodyPr anchor="t">
            <a:normAutofit/>
          </a:bodyPr>
          <a:lstStyle/>
          <a:p>
            <a:r>
              <a:rPr lang="en-US" sz="5400">
                <a:solidFill>
                  <a:srgbClr val="FFFFFF"/>
                </a:solidFill>
              </a:rPr>
              <a:t>Challenges</a:t>
            </a:r>
          </a:p>
        </p:txBody>
      </p:sp>
      <p:sp>
        <p:nvSpPr>
          <p:cNvPr id="3" name="Content Placeholder 2">
            <a:extLst>
              <a:ext uri="{FF2B5EF4-FFF2-40B4-BE49-F238E27FC236}">
                <a16:creationId xmlns:a16="http://schemas.microsoft.com/office/drawing/2014/main" id="{CE29126A-D99D-B187-153E-95E7015A6BA5}"/>
              </a:ext>
            </a:extLst>
          </p:cNvPr>
          <p:cNvSpPr>
            <a:spLocks noGrp="1"/>
          </p:cNvSpPr>
          <p:nvPr>
            <p:ph idx="1"/>
          </p:nvPr>
        </p:nvSpPr>
        <p:spPr>
          <a:xfrm>
            <a:off x="6095999" y="882315"/>
            <a:ext cx="5254754" cy="5294647"/>
          </a:xfrm>
        </p:spPr>
        <p:txBody>
          <a:bodyPr>
            <a:normAutofit lnSpcReduction="10000"/>
          </a:bodyPr>
          <a:lstStyle/>
          <a:p>
            <a:r>
              <a:rPr lang="en-US" sz="2400" dirty="0"/>
              <a:t>Wheelchair dependence, without medical justification after a syncopal episode.</a:t>
            </a:r>
          </a:p>
          <a:p>
            <a:pPr lvl="1"/>
            <a:r>
              <a:rPr lang="en-US" dirty="0"/>
              <a:t>Nurse provided her a wheelchair.</a:t>
            </a:r>
          </a:p>
          <a:p>
            <a:pPr lvl="1"/>
            <a:r>
              <a:rPr lang="en-US" dirty="0"/>
              <a:t>She refused to get out of the chair afterwards even when her meal plan completion improved. </a:t>
            </a:r>
          </a:p>
          <a:p>
            <a:r>
              <a:rPr lang="en-US" sz="2400" dirty="0"/>
              <a:t>Feels disbelieved by all, staff and peers alike</a:t>
            </a:r>
          </a:p>
          <a:p>
            <a:pPr lvl="1"/>
            <a:r>
              <a:rPr lang="en-US" dirty="0"/>
              <a:t>“People think I am faking everything, but I use the wheelchair because I am scared to fall”. </a:t>
            </a:r>
          </a:p>
          <a:p>
            <a:r>
              <a:rPr lang="en-US" sz="2400" dirty="0"/>
              <a:t>Avoiding group therapy due to fear of criticism from peers</a:t>
            </a:r>
          </a:p>
          <a:p>
            <a:endParaRPr lang="en-US" sz="2400" dirty="0"/>
          </a:p>
          <a:p>
            <a:pPr lvl="1"/>
            <a:endParaRPr lang="en-US" sz="1900" dirty="0"/>
          </a:p>
          <a:p>
            <a:endParaRPr lang="en-US" sz="1900" dirty="0"/>
          </a:p>
        </p:txBody>
      </p:sp>
    </p:spTree>
    <p:extLst>
      <p:ext uri="{BB962C8B-B14F-4D97-AF65-F5344CB8AC3E}">
        <p14:creationId xmlns:p14="http://schemas.microsoft.com/office/powerpoint/2010/main" val="602922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2C3237-2F0C-D5C5-4861-2AD7A43F18BE}"/>
              </a:ext>
            </a:extLst>
          </p:cNvPr>
          <p:cNvSpPr>
            <a:spLocks noGrp="1"/>
          </p:cNvSpPr>
          <p:nvPr>
            <p:ph type="title"/>
          </p:nvPr>
        </p:nvSpPr>
        <p:spPr>
          <a:xfrm>
            <a:off x="686834" y="1153572"/>
            <a:ext cx="3200400" cy="4461163"/>
          </a:xfrm>
        </p:spPr>
        <p:txBody>
          <a:bodyPr>
            <a:normAutofit/>
          </a:bodyPr>
          <a:lstStyle/>
          <a:p>
            <a:r>
              <a:rPr lang="en-US">
                <a:solidFill>
                  <a:srgbClr val="FFFFFF"/>
                </a:solidFill>
              </a:rPr>
              <a:t>GPM interventions and principles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118AD0B-9BE1-CB00-130D-ABFD86A3AC41}"/>
              </a:ext>
            </a:extLst>
          </p:cNvPr>
          <p:cNvSpPr>
            <a:spLocks noGrp="1"/>
          </p:cNvSpPr>
          <p:nvPr>
            <p:ph idx="1"/>
          </p:nvPr>
        </p:nvSpPr>
        <p:spPr>
          <a:xfrm>
            <a:off x="4447308" y="591344"/>
            <a:ext cx="6906491" cy="5585619"/>
          </a:xfrm>
        </p:spPr>
        <p:txBody>
          <a:bodyPr anchor="ctr">
            <a:normAutofit/>
          </a:bodyPr>
          <a:lstStyle/>
          <a:p>
            <a:r>
              <a:rPr lang="en-US" dirty="0"/>
              <a:t>Diagnostic disclosure</a:t>
            </a:r>
          </a:p>
          <a:p>
            <a:pPr lvl="1"/>
            <a:r>
              <a:rPr lang="en-US" dirty="0"/>
              <a:t>Depersonalization of symptoms</a:t>
            </a:r>
          </a:p>
          <a:p>
            <a:r>
              <a:rPr lang="en-US" dirty="0"/>
              <a:t>Psychoeducation about BPD</a:t>
            </a:r>
          </a:p>
          <a:p>
            <a:r>
              <a:rPr lang="en-US" dirty="0"/>
              <a:t>Encouraged autonomy and doing what she could to promote better outcomes for herself.  </a:t>
            </a:r>
          </a:p>
          <a:p>
            <a:pPr lvl="1"/>
            <a:r>
              <a:rPr lang="en-US" dirty="0"/>
              <a:t>Completing meal plan, drinking fluids, adequate sleep. </a:t>
            </a:r>
          </a:p>
        </p:txBody>
      </p:sp>
    </p:spTree>
    <p:extLst>
      <p:ext uri="{BB962C8B-B14F-4D97-AF65-F5344CB8AC3E}">
        <p14:creationId xmlns:p14="http://schemas.microsoft.com/office/powerpoint/2010/main" val="1163632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213D25-BCE3-66F5-AAA8-4D97DBA470B6}"/>
              </a:ext>
            </a:extLst>
          </p:cNvPr>
          <p:cNvSpPr>
            <a:spLocks noGrp="1"/>
          </p:cNvSpPr>
          <p:nvPr>
            <p:ph type="title"/>
          </p:nvPr>
        </p:nvSpPr>
        <p:spPr>
          <a:xfrm>
            <a:off x="686834" y="1153572"/>
            <a:ext cx="3200400" cy="4461163"/>
          </a:xfrm>
        </p:spPr>
        <p:txBody>
          <a:bodyPr>
            <a:normAutofit/>
          </a:bodyPr>
          <a:lstStyle/>
          <a:p>
            <a:r>
              <a:rPr lang="en-US">
                <a:solidFill>
                  <a:srgbClr val="FFFFFF"/>
                </a:solidFill>
              </a:rPr>
              <a:t>GPM interventions and principles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161C0BA-272E-69C7-240A-91A144A68C25}"/>
              </a:ext>
            </a:extLst>
          </p:cNvPr>
          <p:cNvSpPr>
            <a:spLocks noGrp="1"/>
          </p:cNvSpPr>
          <p:nvPr>
            <p:ph idx="1"/>
          </p:nvPr>
        </p:nvSpPr>
        <p:spPr>
          <a:xfrm>
            <a:off x="4447308" y="591344"/>
            <a:ext cx="6906491" cy="5585619"/>
          </a:xfrm>
        </p:spPr>
        <p:txBody>
          <a:bodyPr anchor="ctr">
            <a:normAutofit/>
          </a:bodyPr>
          <a:lstStyle/>
          <a:p>
            <a:r>
              <a:rPr lang="en-US" dirty="0"/>
              <a:t>Chain analyses</a:t>
            </a:r>
          </a:p>
          <a:p>
            <a:pPr lvl="1"/>
            <a:r>
              <a:rPr lang="en-US" dirty="0"/>
              <a:t>Discovered how dizziness and excessive use of wheelchair are linked to fears of being invalidated, unwelcome, not belonging.  (Paradoxically this is why peers rejected her)</a:t>
            </a:r>
          </a:p>
          <a:p>
            <a:pPr lvl="1"/>
            <a:endParaRPr lang="en-US" dirty="0"/>
          </a:p>
          <a:p>
            <a:r>
              <a:rPr lang="en-US" dirty="0"/>
              <a:t>Explored staff/peer perspectives</a:t>
            </a:r>
          </a:p>
          <a:p>
            <a:pPr lvl="1"/>
            <a:r>
              <a:rPr lang="en-US" dirty="0"/>
              <a:t>“How might staff perceive my actions". </a:t>
            </a:r>
          </a:p>
          <a:p>
            <a:pPr marL="0" indent="0">
              <a:buNone/>
            </a:pPr>
            <a:endParaRPr lang="en-US" dirty="0"/>
          </a:p>
        </p:txBody>
      </p:sp>
    </p:spTree>
    <p:extLst>
      <p:ext uri="{BB962C8B-B14F-4D97-AF65-F5344CB8AC3E}">
        <p14:creationId xmlns:p14="http://schemas.microsoft.com/office/powerpoint/2010/main" val="1023467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0FC96A-2FB3-FD2D-B52D-208103781110}"/>
              </a:ext>
            </a:extLst>
          </p:cNvPr>
          <p:cNvSpPr>
            <a:spLocks noGrp="1"/>
          </p:cNvSpPr>
          <p:nvPr>
            <p:ph type="title"/>
          </p:nvPr>
        </p:nvSpPr>
        <p:spPr>
          <a:xfrm>
            <a:off x="686834" y="1153572"/>
            <a:ext cx="3200400" cy="4461163"/>
          </a:xfrm>
        </p:spPr>
        <p:txBody>
          <a:bodyPr>
            <a:normAutofit/>
          </a:bodyPr>
          <a:lstStyle/>
          <a:p>
            <a:r>
              <a:rPr lang="en-US">
                <a:solidFill>
                  <a:srgbClr val="FFFFFF"/>
                </a:solidFill>
              </a:rPr>
              <a:t>GPM interventions and principles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EDCF21E-0467-F45C-609C-C23A5474BE2A}"/>
              </a:ext>
            </a:extLst>
          </p:cNvPr>
          <p:cNvSpPr>
            <a:spLocks noGrp="1"/>
          </p:cNvSpPr>
          <p:nvPr>
            <p:ph idx="1"/>
          </p:nvPr>
        </p:nvSpPr>
        <p:spPr>
          <a:xfrm>
            <a:off x="4447308" y="591344"/>
            <a:ext cx="6906491" cy="5585619"/>
          </a:xfrm>
        </p:spPr>
        <p:txBody>
          <a:bodyPr anchor="ctr">
            <a:normAutofit/>
          </a:bodyPr>
          <a:lstStyle/>
          <a:p>
            <a:r>
              <a:rPr lang="en-US" dirty="0"/>
              <a:t>Gradually lessening use of wheelchair</a:t>
            </a:r>
          </a:p>
          <a:p>
            <a:r>
              <a:rPr lang="en-US" dirty="0"/>
              <a:t>Slowly improving oral intake</a:t>
            </a:r>
          </a:p>
          <a:p>
            <a:r>
              <a:rPr lang="en-US" dirty="0"/>
              <a:t>Focus on life outside of treatment</a:t>
            </a:r>
          </a:p>
          <a:p>
            <a:pPr lvl="1"/>
            <a:r>
              <a:rPr lang="en-US" dirty="0"/>
              <a:t>Taking care of leave paperwork</a:t>
            </a:r>
          </a:p>
          <a:p>
            <a:pPr lvl="1"/>
            <a:r>
              <a:rPr lang="en-US" dirty="0"/>
              <a:t>Applying for other jobs</a:t>
            </a:r>
          </a:p>
          <a:p>
            <a:pPr lvl="1"/>
            <a:r>
              <a:rPr lang="en-US" dirty="0"/>
              <a:t>Reaching out to old church group she stopped attending. </a:t>
            </a:r>
          </a:p>
          <a:p>
            <a:r>
              <a:rPr lang="en-US" dirty="0"/>
              <a:t>Progress led to improved peer relationships, increased agency, more self confidence.</a:t>
            </a:r>
          </a:p>
          <a:p>
            <a:pPr lvl="1"/>
            <a:r>
              <a:rPr lang="en-US" dirty="0"/>
              <a:t>More attendance to groups and group participation.  </a:t>
            </a:r>
          </a:p>
        </p:txBody>
      </p:sp>
    </p:spTree>
    <p:extLst>
      <p:ext uri="{BB962C8B-B14F-4D97-AF65-F5344CB8AC3E}">
        <p14:creationId xmlns:p14="http://schemas.microsoft.com/office/powerpoint/2010/main" val="923527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112FCF-860C-358E-C59F-450503657A37}"/>
              </a:ext>
            </a:extLst>
          </p:cNvPr>
          <p:cNvSpPr>
            <a:spLocks noGrp="1"/>
          </p:cNvSpPr>
          <p:nvPr>
            <p:ph type="title"/>
          </p:nvPr>
        </p:nvSpPr>
        <p:spPr>
          <a:xfrm>
            <a:off x="838200" y="365125"/>
            <a:ext cx="10515600" cy="1325563"/>
          </a:xfrm>
        </p:spPr>
        <p:txBody>
          <a:bodyPr>
            <a:normAutofit/>
          </a:bodyPr>
          <a:lstStyle/>
          <a:p>
            <a:r>
              <a:rPr lang="en-US" sz="5400"/>
              <a:t>Chain analysis example: Wheelchair</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E2F3B14E-245B-41E1-3800-AD44ED5364D6}"/>
              </a:ext>
            </a:extLst>
          </p:cNvPr>
          <p:cNvSpPr>
            <a:spLocks noGrp="1"/>
          </p:cNvSpPr>
          <p:nvPr>
            <p:ph idx="1"/>
          </p:nvPr>
        </p:nvSpPr>
        <p:spPr>
          <a:xfrm>
            <a:off x="838200" y="1929384"/>
            <a:ext cx="10515600" cy="4251960"/>
          </a:xfrm>
        </p:spPr>
        <p:txBody>
          <a:bodyPr>
            <a:normAutofit/>
          </a:bodyPr>
          <a:lstStyle/>
          <a:p>
            <a:r>
              <a:rPr lang="en-US" sz="2400" dirty="0"/>
              <a:t>Brittany: Everyone hates me.  They think I am faking it because I am using a wheelchair.  I’m just scared to fall because I feel dizzy all the time. </a:t>
            </a:r>
          </a:p>
          <a:p>
            <a:r>
              <a:rPr lang="en-US" sz="2400" dirty="0"/>
              <a:t>Clinician: Why do you think they are so frustrated with all of this? </a:t>
            </a:r>
          </a:p>
          <a:p>
            <a:r>
              <a:rPr lang="en-US" sz="2400" dirty="0"/>
              <a:t>Brittany: I don’t know!  They are just mean! </a:t>
            </a:r>
          </a:p>
          <a:p>
            <a:r>
              <a:rPr lang="en-US" sz="2400" dirty="0"/>
              <a:t>Clinician: So, someone actually said this to you? That you are faking it?</a:t>
            </a:r>
          </a:p>
          <a:p>
            <a:r>
              <a:rPr lang="en-US" sz="2400" dirty="0"/>
              <a:t>Brittany: Someone in group said there are too many people using wheelchairs and overly relying on them.  It’s me and one other person in a wheelchair so it’s obviously an attack towards me. </a:t>
            </a:r>
          </a:p>
          <a:p>
            <a:r>
              <a:rPr lang="en-US" sz="2400" dirty="0"/>
              <a:t>Clinician: What was it like to hear that?  It obviously affected you. </a:t>
            </a:r>
          </a:p>
          <a:p>
            <a:endParaRPr lang="en-US" sz="2200" dirty="0"/>
          </a:p>
        </p:txBody>
      </p:sp>
    </p:spTree>
    <p:extLst>
      <p:ext uri="{BB962C8B-B14F-4D97-AF65-F5344CB8AC3E}">
        <p14:creationId xmlns:p14="http://schemas.microsoft.com/office/powerpoint/2010/main" val="2496437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C17615-F6E0-D414-9CCE-165884D989EF}"/>
            </a:ext>
          </a:extLst>
        </p:cNvPr>
        <p:cNvGrpSpPr/>
        <p:nvPr/>
      </p:nvGrpSpPr>
      <p:grpSpPr>
        <a:xfrm>
          <a:off x="0" y="0"/>
          <a:ext cx="0" cy="0"/>
          <a:chOff x="0" y="0"/>
          <a:chExt cx="0" cy="0"/>
        </a:xfrm>
      </p:grpSpPr>
      <p:sp useBgFill="1">
        <p:nvSpPr>
          <p:cNvPr id="31" name="Slide Background">
            <a:extLst>
              <a:ext uri="{FF2B5EF4-FFF2-40B4-BE49-F238E27FC236}">
                <a16:creationId xmlns:a16="http://schemas.microsoft.com/office/drawing/2014/main" id="{31B2F318-9003-0B82-9AFE-B27AE3F704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33" name="Rectangle 32">
            <a:extLst>
              <a:ext uri="{FF2B5EF4-FFF2-40B4-BE49-F238E27FC236}">
                <a16:creationId xmlns:a16="http://schemas.microsoft.com/office/drawing/2014/main" id="{E0914A6A-4C7F-0510-5829-DBCE83DB7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288418C-D6A5-7A20-3D83-754E39BD45F5}"/>
              </a:ext>
            </a:extLst>
          </p:cNvPr>
          <p:cNvSpPr>
            <a:spLocks noGrp="1"/>
          </p:cNvSpPr>
          <p:nvPr>
            <p:ph type="title"/>
          </p:nvPr>
        </p:nvSpPr>
        <p:spPr>
          <a:xfrm>
            <a:off x="761803" y="350196"/>
            <a:ext cx="4646904" cy="1624520"/>
          </a:xfrm>
        </p:spPr>
        <p:txBody>
          <a:bodyPr vert="horz" lIns="91440" tIns="45720" rIns="91440" bIns="45720" rtlCol="0" anchor="ctr">
            <a:normAutofit/>
          </a:bodyPr>
          <a:lstStyle/>
          <a:p>
            <a:endParaRPr lang="en-US" sz="4000" dirty="0"/>
          </a:p>
        </p:txBody>
      </p:sp>
      <p:sp>
        <p:nvSpPr>
          <p:cNvPr id="5" name="Content Placeholder 4">
            <a:extLst>
              <a:ext uri="{FF2B5EF4-FFF2-40B4-BE49-F238E27FC236}">
                <a16:creationId xmlns:a16="http://schemas.microsoft.com/office/drawing/2014/main" id="{E14E2FC1-DB66-383D-E98E-FD77A850AE8C}"/>
              </a:ext>
            </a:extLst>
          </p:cNvPr>
          <p:cNvSpPr>
            <a:spLocks noGrp="1"/>
          </p:cNvSpPr>
          <p:nvPr>
            <p:ph sz="half" idx="1"/>
          </p:nvPr>
        </p:nvSpPr>
        <p:spPr>
          <a:xfrm>
            <a:off x="0" y="0"/>
            <a:ext cx="5855368" cy="6858000"/>
          </a:xfrm>
        </p:spPr>
        <p:txBody>
          <a:bodyPr vert="horz" lIns="91440" tIns="45720" rIns="91440" bIns="45720" rtlCol="0" anchor="ctr">
            <a:normAutofit/>
          </a:bodyPr>
          <a:lstStyle/>
          <a:p>
            <a:endParaRPr lang="en-US" sz="1700" b="1" dirty="0"/>
          </a:p>
          <a:p>
            <a:r>
              <a:rPr lang="en-US" b="1" dirty="0"/>
              <a:t>Transitional age patients from an eating disorder facility with inpatient, residential and partial hospital program level of care. </a:t>
            </a:r>
          </a:p>
          <a:p>
            <a:r>
              <a:rPr lang="en-US" b="1" dirty="0"/>
              <a:t>All patients provided consent to have their information shared today.  </a:t>
            </a:r>
          </a:p>
          <a:p>
            <a:r>
              <a:rPr lang="en-US" b="1" dirty="0"/>
              <a:t>No disclosures</a:t>
            </a:r>
          </a:p>
          <a:p>
            <a:endParaRPr lang="en-US" sz="1700" dirty="0"/>
          </a:p>
        </p:txBody>
      </p:sp>
      <p:pic>
        <p:nvPicPr>
          <p:cNvPr id="7" name="Picture 2">
            <a:extLst>
              <a:ext uri="{FF2B5EF4-FFF2-40B4-BE49-F238E27FC236}">
                <a16:creationId xmlns:a16="http://schemas.microsoft.com/office/drawing/2014/main" id="{2E8A73D5-50AA-EA87-5EF4-6F0232DE5445}"/>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l="1828" r="4252"/>
          <a:stretch>
            <a:fillRect/>
          </a:stretch>
        </p:blipFill>
        <p:spPr bwMode="auto">
          <a:xfrm>
            <a:off x="6096000" y="1"/>
            <a:ext cx="6102825" cy="6858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6863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AD35D6-7C7C-696B-105A-43A08ADBF129}"/>
              </a:ext>
            </a:extLst>
          </p:cNvPr>
          <p:cNvSpPr>
            <a:spLocks noGrp="1"/>
          </p:cNvSpPr>
          <p:nvPr>
            <p:ph type="title"/>
          </p:nvPr>
        </p:nvSpPr>
        <p:spPr>
          <a:xfrm>
            <a:off x="838200" y="365125"/>
            <a:ext cx="10515600" cy="1325563"/>
          </a:xfrm>
        </p:spPr>
        <p:txBody>
          <a:bodyPr>
            <a:normAutofit/>
          </a:bodyPr>
          <a:lstStyle/>
          <a:p>
            <a:r>
              <a:rPr lang="en-US" sz="5400"/>
              <a:t>Chain analysis example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F760560-5D20-4821-1AC8-C43F79350C82}"/>
              </a:ext>
            </a:extLst>
          </p:cNvPr>
          <p:cNvSpPr>
            <a:spLocks noGrp="1"/>
          </p:cNvSpPr>
          <p:nvPr>
            <p:ph idx="1"/>
          </p:nvPr>
        </p:nvSpPr>
        <p:spPr>
          <a:xfrm>
            <a:off x="838200" y="1929384"/>
            <a:ext cx="10515600" cy="4251960"/>
          </a:xfrm>
        </p:spPr>
        <p:txBody>
          <a:bodyPr>
            <a:normAutofit/>
          </a:bodyPr>
          <a:lstStyle/>
          <a:p>
            <a:r>
              <a:rPr lang="en-US" sz="2400" dirty="0"/>
              <a:t>Brittany:  It’s happened to me my whole life, no one ever believes me about anything I am going through.</a:t>
            </a:r>
          </a:p>
          <a:p>
            <a:r>
              <a:rPr lang="en-US" sz="2400" dirty="0"/>
              <a:t>Clinician: That’s so tough to feel like you are never believed!  I wonder why this happens or why the wheelchair upsets them so much? </a:t>
            </a:r>
          </a:p>
          <a:p>
            <a:r>
              <a:rPr lang="en-US" sz="2400" dirty="0"/>
              <a:t>Brittany: I mean, I guess everyone here is dizzy, everyone feels poorly physically.  The last time I had a fall was kind of a long time ago.  I guess everyone is trying hard and the wheelchair makes it look like I am not. </a:t>
            </a:r>
          </a:p>
          <a:p>
            <a:r>
              <a:rPr lang="en-US" sz="2400" dirty="0"/>
              <a:t>Clinician:  I know you feel scared to fall again, which makes this more difficult, but it would be great to rely less on the wheelchair and more on yourself.  Any ideas of what we could work on together to help this?  It doesn’t seem practical to stay in the wheelchair long term. </a:t>
            </a:r>
          </a:p>
        </p:txBody>
      </p:sp>
    </p:spTree>
    <p:extLst>
      <p:ext uri="{BB962C8B-B14F-4D97-AF65-F5344CB8AC3E}">
        <p14:creationId xmlns:p14="http://schemas.microsoft.com/office/powerpoint/2010/main" val="7196634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DF8179-BDF0-CF1A-AF98-8C3BC90C87D5}"/>
              </a:ext>
            </a:extLst>
          </p:cNvPr>
          <p:cNvSpPr>
            <a:spLocks noGrp="1"/>
          </p:cNvSpPr>
          <p:nvPr>
            <p:ph type="title"/>
          </p:nvPr>
        </p:nvSpPr>
        <p:spPr>
          <a:xfrm>
            <a:off x="838200" y="365125"/>
            <a:ext cx="10515600" cy="1325563"/>
          </a:xfrm>
        </p:spPr>
        <p:txBody>
          <a:bodyPr>
            <a:normAutofit/>
          </a:bodyPr>
          <a:lstStyle/>
          <a:p>
            <a:r>
              <a:rPr lang="en-US" sz="5400"/>
              <a:t>Chain analysis example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2D2794D-46D5-D129-4979-6E6E4A9A261D}"/>
              </a:ext>
            </a:extLst>
          </p:cNvPr>
          <p:cNvSpPr>
            <a:spLocks noGrp="1"/>
          </p:cNvSpPr>
          <p:nvPr>
            <p:ph idx="1"/>
          </p:nvPr>
        </p:nvSpPr>
        <p:spPr>
          <a:xfrm>
            <a:off x="838200" y="1929384"/>
            <a:ext cx="10515600" cy="4251960"/>
          </a:xfrm>
        </p:spPr>
        <p:txBody>
          <a:bodyPr>
            <a:normAutofit/>
          </a:bodyPr>
          <a:lstStyle/>
          <a:p>
            <a:r>
              <a:rPr lang="en-US" sz="2400" dirty="0"/>
              <a:t>Brittany: I can’t really go back to work in the chair.  I guess I can try to drink more water, like everyone keeps telling me to do.  It might help to feel less dizzy and more confident out of the chair. </a:t>
            </a:r>
          </a:p>
          <a:p>
            <a:r>
              <a:rPr lang="en-US" sz="2400" dirty="0"/>
              <a:t>Clinician:  Water is a great start. Let’s increase the goals for your meal plan completion too.  I know it’s scary, but nutrition can’t hurt here.</a:t>
            </a:r>
          </a:p>
        </p:txBody>
      </p:sp>
    </p:spTree>
    <p:extLst>
      <p:ext uri="{BB962C8B-B14F-4D97-AF65-F5344CB8AC3E}">
        <p14:creationId xmlns:p14="http://schemas.microsoft.com/office/powerpoint/2010/main" val="1958923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7319EE-40E7-9A52-D6EB-23150A14C466}"/>
              </a:ext>
            </a:extLst>
          </p:cNvPr>
          <p:cNvSpPr>
            <a:spLocks noGrp="1"/>
          </p:cNvSpPr>
          <p:nvPr>
            <p:ph type="title"/>
          </p:nvPr>
        </p:nvSpPr>
        <p:spPr>
          <a:xfrm>
            <a:off x="841248" y="548640"/>
            <a:ext cx="3600860" cy="5431536"/>
          </a:xfrm>
        </p:spPr>
        <p:txBody>
          <a:bodyPr>
            <a:normAutofit/>
          </a:bodyPr>
          <a:lstStyle/>
          <a:p>
            <a:r>
              <a:rPr lang="en-US" sz="5400"/>
              <a:t>Summary and Takeaways</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D84842-E71E-1E49-A56C-CC2F4448A2F6}"/>
              </a:ext>
            </a:extLst>
          </p:cNvPr>
          <p:cNvSpPr>
            <a:spLocks noGrp="1"/>
          </p:cNvSpPr>
          <p:nvPr>
            <p:ph idx="1"/>
          </p:nvPr>
        </p:nvSpPr>
        <p:spPr>
          <a:xfrm>
            <a:off x="5126418" y="552091"/>
            <a:ext cx="6224335" cy="5431536"/>
          </a:xfrm>
        </p:spPr>
        <p:txBody>
          <a:bodyPr anchor="ctr">
            <a:normAutofit/>
          </a:bodyPr>
          <a:lstStyle/>
          <a:p>
            <a:r>
              <a:rPr lang="en-US" sz="2200"/>
              <a:t>Validated symptoms without reinforcing the disabled identity</a:t>
            </a:r>
          </a:p>
          <a:p>
            <a:r>
              <a:rPr lang="en-US" sz="2200"/>
              <a:t>Reframing symptoms and patterns of behavior as BPD symptoms helped to depersonalize these experiences</a:t>
            </a:r>
          </a:p>
          <a:p>
            <a:r>
              <a:rPr lang="en-US" sz="2200"/>
              <a:t>Chain analyses – it became a coping skill for this patient, and she was able to do this on her own by journaling </a:t>
            </a:r>
          </a:p>
          <a:p>
            <a:r>
              <a:rPr lang="en-US" sz="2200"/>
              <a:t>Focus on agency</a:t>
            </a:r>
          </a:p>
          <a:p>
            <a:r>
              <a:rPr lang="en-US" sz="2200"/>
              <a:t>Focused on life outside of treatment – new job, friends. </a:t>
            </a:r>
          </a:p>
          <a:p>
            <a:endParaRPr lang="en-US" sz="2200"/>
          </a:p>
        </p:txBody>
      </p:sp>
    </p:spTree>
    <p:extLst>
      <p:ext uri="{BB962C8B-B14F-4D97-AF65-F5344CB8AC3E}">
        <p14:creationId xmlns:p14="http://schemas.microsoft.com/office/powerpoint/2010/main" val="3874605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FE9F49-C219-DD26-6C44-9C1819809CC5}"/>
              </a:ext>
            </a:extLst>
          </p:cNvPr>
          <p:cNvSpPr>
            <a:spLocks noGrp="1"/>
          </p:cNvSpPr>
          <p:nvPr>
            <p:ph type="title"/>
          </p:nvPr>
        </p:nvSpPr>
        <p:spPr>
          <a:xfrm>
            <a:off x="466722" y="586855"/>
            <a:ext cx="3201366" cy="3387497"/>
          </a:xfrm>
        </p:spPr>
        <p:txBody>
          <a:bodyPr anchor="b">
            <a:normAutofit/>
          </a:bodyPr>
          <a:lstStyle/>
          <a:p>
            <a:pPr algn="r"/>
            <a:r>
              <a:rPr lang="en-US" sz="3700">
                <a:solidFill>
                  <a:srgbClr val="FFFFFF"/>
                </a:solidFill>
              </a:rPr>
              <a:t>When eating disorder meets personality disorder: </a:t>
            </a:r>
            <a:br>
              <a:rPr lang="en-US" sz="3700">
                <a:solidFill>
                  <a:srgbClr val="FFFFFF"/>
                </a:solidFill>
              </a:rPr>
            </a:br>
            <a:br>
              <a:rPr lang="en-US" sz="3700">
                <a:solidFill>
                  <a:srgbClr val="FFFFFF"/>
                </a:solidFill>
              </a:rPr>
            </a:br>
            <a:r>
              <a:rPr lang="en-US" sz="3700">
                <a:solidFill>
                  <a:srgbClr val="FFFFFF"/>
                </a:solidFill>
              </a:rPr>
              <a:t>The Highlights</a:t>
            </a:r>
          </a:p>
        </p:txBody>
      </p:sp>
      <p:sp>
        <p:nvSpPr>
          <p:cNvPr id="3" name="Content Placeholder 2">
            <a:extLst>
              <a:ext uri="{FF2B5EF4-FFF2-40B4-BE49-F238E27FC236}">
                <a16:creationId xmlns:a16="http://schemas.microsoft.com/office/drawing/2014/main" id="{3E4BBF9D-D51F-3DBC-1A49-4A207AADB0EB}"/>
              </a:ext>
            </a:extLst>
          </p:cNvPr>
          <p:cNvSpPr>
            <a:spLocks noGrp="1"/>
          </p:cNvSpPr>
          <p:nvPr>
            <p:ph idx="1"/>
          </p:nvPr>
        </p:nvSpPr>
        <p:spPr>
          <a:xfrm>
            <a:off x="4810259" y="649480"/>
            <a:ext cx="6555347" cy="5546047"/>
          </a:xfrm>
        </p:spPr>
        <p:txBody>
          <a:bodyPr anchor="ctr">
            <a:normAutofit/>
          </a:bodyPr>
          <a:lstStyle/>
          <a:p>
            <a:r>
              <a:rPr lang="en-US" sz="2400" dirty="0"/>
              <a:t>This population has problems related to Interpersonal hypersensitivity, AND incoherent sense of self </a:t>
            </a:r>
          </a:p>
          <a:p>
            <a:pPr lvl="1"/>
            <a:r>
              <a:rPr lang="en-US" dirty="0"/>
              <a:t>Threat to feeling acceptable socially and physically.</a:t>
            </a:r>
          </a:p>
          <a:p>
            <a:pPr lvl="1"/>
            <a:r>
              <a:rPr lang="en-US" dirty="0"/>
              <a:t>Self identity is concretely organized by way of weight/shape overvaluation. </a:t>
            </a:r>
          </a:p>
          <a:p>
            <a:pPr lvl="2"/>
            <a:r>
              <a:rPr lang="en-US" sz="2400" dirty="0"/>
              <a:t>“I can only be loved, happy, valued if I am thin”</a:t>
            </a:r>
          </a:p>
          <a:p>
            <a:pPr lvl="2"/>
            <a:r>
              <a:rPr lang="en-US" sz="2400" dirty="0"/>
              <a:t>Dysfunctional attempt to regulate the self by way of eating disorder behaviors. </a:t>
            </a:r>
          </a:p>
          <a:p>
            <a:r>
              <a:rPr lang="en-US" sz="2400" dirty="0"/>
              <a:t>Eating disorder behaviors are triggered by things other than interpersonal stressors, like breaking a food rule and what that means about them. </a:t>
            </a:r>
          </a:p>
          <a:p>
            <a:endParaRPr lang="en-US" sz="2000" dirty="0"/>
          </a:p>
        </p:txBody>
      </p:sp>
    </p:spTree>
    <p:extLst>
      <p:ext uri="{BB962C8B-B14F-4D97-AF65-F5344CB8AC3E}">
        <p14:creationId xmlns:p14="http://schemas.microsoft.com/office/powerpoint/2010/main" val="3043617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583080-71ED-7AAE-B178-EDBDD61C9885}"/>
              </a:ext>
            </a:extLst>
          </p:cNvPr>
          <p:cNvSpPr>
            <a:spLocks noGrp="1"/>
          </p:cNvSpPr>
          <p:nvPr>
            <p:ph type="title"/>
          </p:nvPr>
        </p:nvSpPr>
        <p:spPr>
          <a:xfrm>
            <a:off x="466722" y="586855"/>
            <a:ext cx="3201366" cy="3387497"/>
          </a:xfrm>
        </p:spPr>
        <p:txBody>
          <a:bodyPr anchor="b">
            <a:normAutofit/>
          </a:bodyPr>
          <a:lstStyle/>
          <a:p>
            <a:pPr algn="r"/>
            <a:r>
              <a:rPr lang="en-US" sz="3700">
                <a:solidFill>
                  <a:srgbClr val="FFFFFF"/>
                </a:solidFill>
              </a:rPr>
              <a:t>When eating disorder meets personality disorder: </a:t>
            </a:r>
            <a:br>
              <a:rPr lang="en-US" sz="3700">
                <a:solidFill>
                  <a:srgbClr val="FFFFFF"/>
                </a:solidFill>
              </a:rPr>
            </a:br>
            <a:br>
              <a:rPr lang="en-US" sz="3700">
                <a:solidFill>
                  <a:srgbClr val="FFFFFF"/>
                </a:solidFill>
              </a:rPr>
            </a:br>
            <a:r>
              <a:rPr lang="en-US" sz="3700">
                <a:solidFill>
                  <a:srgbClr val="FFFFFF"/>
                </a:solidFill>
              </a:rPr>
              <a:t>The Highlights</a:t>
            </a:r>
          </a:p>
        </p:txBody>
      </p:sp>
      <p:sp>
        <p:nvSpPr>
          <p:cNvPr id="3" name="Content Placeholder 2">
            <a:extLst>
              <a:ext uri="{FF2B5EF4-FFF2-40B4-BE49-F238E27FC236}">
                <a16:creationId xmlns:a16="http://schemas.microsoft.com/office/drawing/2014/main" id="{577863A4-4CE2-55B3-31F3-C403F93A7E3C}"/>
              </a:ext>
            </a:extLst>
          </p:cNvPr>
          <p:cNvSpPr>
            <a:spLocks noGrp="1"/>
          </p:cNvSpPr>
          <p:nvPr>
            <p:ph idx="1"/>
          </p:nvPr>
        </p:nvSpPr>
        <p:spPr>
          <a:xfrm>
            <a:off x="4810259" y="649480"/>
            <a:ext cx="6555347" cy="5546047"/>
          </a:xfrm>
        </p:spPr>
        <p:txBody>
          <a:bodyPr anchor="ctr">
            <a:normAutofit/>
          </a:bodyPr>
          <a:lstStyle/>
          <a:p>
            <a:r>
              <a:rPr lang="en-US" sz="2400" dirty="0"/>
              <a:t>For both:</a:t>
            </a:r>
          </a:p>
          <a:p>
            <a:pPr lvl="1"/>
            <a:r>
              <a:rPr lang="en-US" dirty="0"/>
              <a:t>Still use diagnostic disclosure</a:t>
            </a:r>
          </a:p>
          <a:p>
            <a:pPr lvl="1"/>
            <a:r>
              <a:rPr lang="en-US" dirty="0"/>
              <a:t>Psychoeducation for BPD and eating disorder</a:t>
            </a:r>
          </a:p>
          <a:p>
            <a:pPr lvl="1"/>
            <a:r>
              <a:rPr lang="en-US" dirty="0"/>
              <a:t>Multimodal treatment – dietician!</a:t>
            </a:r>
          </a:p>
          <a:p>
            <a:pPr lvl="1"/>
            <a:r>
              <a:rPr lang="en-US" dirty="0"/>
              <a:t>Chain analyses</a:t>
            </a:r>
          </a:p>
          <a:p>
            <a:pPr lvl="1"/>
            <a:r>
              <a:rPr lang="en-US" dirty="0"/>
              <a:t>Case management </a:t>
            </a:r>
          </a:p>
          <a:p>
            <a:pPr lvl="1"/>
            <a:r>
              <a:rPr lang="en-US" dirty="0"/>
              <a:t> Sharing case formulation with the patient</a:t>
            </a:r>
          </a:p>
          <a:p>
            <a:pPr lvl="1"/>
            <a:r>
              <a:rPr lang="en-US" dirty="0"/>
              <a:t>Convey that change is expected</a:t>
            </a:r>
          </a:p>
          <a:p>
            <a:pPr lvl="1"/>
            <a:r>
              <a:rPr lang="en-US" dirty="0"/>
              <a:t>Focus on life outside of treatment and life outside of eating disorder. </a:t>
            </a:r>
          </a:p>
          <a:p>
            <a:endParaRPr lang="en-US" sz="2000" dirty="0"/>
          </a:p>
        </p:txBody>
      </p:sp>
    </p:spTree>
    <p:extLst>
      <p:ext uri="{BB962C8B-B14F-4D97-AF65-F5344CB8AC3E}">
        <p14:creationId xmlns:p14="http://schemas.microsoft.com/office/powerpoint/2010/main" val="4242538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AAA082-D9A4-5EA2-8985-B09E1324DD1C}"/>
              </a:ext>
            </a:extLst>
          </p:cNvPr>
          <p:cNvSpPr>
            <a:spLocks noGrp="1"/>
          </p:cNvSpPr>
          <p:nvPr>
            <p:ph type="title"/>
          </p:nvPr>
        </p:nvSpPr>
        <p:spPr>
          <a:xfrm>
            <a:off x="466722" y="586855"/>
            <a:ext cx="3201366" cy="3387497"/>
          </a:xfrm>
        </p:spPr>
        <p:txBody>
          <a:bodyPr anchor="b">
            <a:normAutofit/>
          </a:bodyPr>
          <a:lstStyle/>
          <a:p>
            <a:pPr algn="r"/>
            <a:r>
              <a:rPr lang="en-US" sz="3700">
                <a:solidFill>
                  <a:srgbClr val="FFFFFF"/>
                </a:solidFill>
              </a:rPr>
              <a:t>When eating disorder meets personality disorder: </a:t>
            </a:r>
            <a:br>
              <a:rPr lang="en-US" sz="3700">
                <a:solidFill>
                  <a:srgbClr val="FFFFFF"/>
                </a:solidFill>
              </a:rPr>
            </a:br>
            <a:br>
              <a:rPr lang="en-US" sz="3700">
                <a:solidFill>
                  <a:srgbClr val="FFFFFF"/>
                </a:solidFill>
              </a:rPr>
            </a:br>
            <a:r>
              <a:rPr lang="en-US" sz="3700">
                <a:solidFill>
                  <a:srgbClr val="FFFFFF"/>
                </a:solidFill>
              </a:rPr>
              <a:t>The Highlights</a:t>
            </a:r>
          </a:p>
        </p:txBody>
      </p:sp>
      <p:sp>
        <p:nvSpPr>
          <p:cNvPr id="3" name="Content Placeholder 2">
            <a:extLst>
              <a:ext uri="{FF2B5EF4-FFF2-40B4-BE49-F238E27FC236}">
                <a16:creationId xmlns:a16="http://schemas.microsoft.com/office/drawing/2014/main" id="{5504B2A9-6CFD-D06D-0CDB-484DC2A1B20E}"/>
              </a:ext>
            </a:extLst>
          </p:cNvPr>
          <p:cNvSpPr>
            <a:spLocks noGrp="1"/>
          </p:cNvSpPr>
          <p:nvPr>
            <p:ph idx="1"/>
          </p:nvPr>
        </p:nvSpPr>
        <p:spPr>
          <a:xfrm>
            <a:off x="4810259" y="649480"/>
            <a:ext cx="6555347" cy="5546047"/>
          </a:xfrm>
        </p:spPr>
        <p:txBody>
          <a:bodyPr anchor="ctr">
            <a:normAutofit/>
          </a:bodyPr>
          <a:lstStyle/>
          <a:p>
            <a:r>
              <a:rPr lang="en-US" sz="2400" dirty="0"/>
              <a:t>Family may need additional psychoeducation about eating disorders. </a:t>
            </a:r>
          </a:p>
          <a:p>
            <a:pPr lvl="1"/>
            <a:r>
              <a:rPr lang="en-US" dirty="0"/>
              <a:t>Avoid diet culture topics</a:t>
            </a:r>
          </a:p>
          <a:p>
            <a:pPr lvl="1"/>
            <a:r>
              <a:rPr lang="en-US" dirty="0"/>
              <a:t>Encouraging eating regularly and variety.</a:t>
            </a:r>
          </a:p>
          <a:p>
            <a:r>
              <a:rPr lang="en-US" sz="2400" dirty="0"/>
              <a:t>Some add on interventions for eating disorders:</a:t>
            </a:r>
          </a:p>
          <a:p>
            <a:pPr lvl="1"/>
            <a:r>
              <a:rPr lang="en-US" dirty="0"/>
              <a:t>Collaborative weighing</a:t>
            </a:r>
          </a:p>
          <a:p>
            <a:pPr lvl="1"/>
            <a:r>
              <a:rPr lang="en-US" dirty="0"/>
              <a:t>Addressing body checking</a:t>
            </a:r>
          </a:p>
          <a:p>
            <a:pPr lvl="1"/>
            <a:r>
              <a:rPr lang="en-US" dirty="0"/>
              <a:t>Talking about ED behaviors and the purpose they serve</a:t>
            </a:r>
          </a:p>
          <a:p>
            <a:pPr lvl="1"/>
            <a:r>
              <a:rPr lang="en-US" dirty="0"/>
              <a:t>Normalizing things like weight fluctuation, bloating, other body sensations. </a:t>
            </a:r>
          </a:p>
          <a:p>
            <a:pPr marL="0" indent="0">
              <a:buNone/>
            </a:pPr>
            <a:endParaRPr lang="en-US" sz="2000" dirty="0"/>
          </a:p>
        </p:txBody>
      </p:sp>
    </p:spTree>
    <p:extLst>
      <p:ext uri="{BB962C8B-B14F-4D97-AF65-F5344CB8AC3E}">
        <p14:creationId xmlns:p14="http://schemas.microsoft.com/office/powerpoint/2010/main" val="3638990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6BA07C-8616-A952-D7EE-168E35692A13}"/>
              </a:ext>
            </a:extLst>
          </p:cNvPr>
          <p:cNvSpPr>
            <a:spLocks noGrp="1"/>
          </p:cNvSpPr>
          <p:nvPr>
            <p:ph type="title"/>
          </p:nvPr>
        </p:nvSpPr>
        <p:spPr>
          <a:xfrm>
            <a:off x="466722" y="586855"/>
            <a:ext cx="3201366" cy="3387497"/>
          </a:xfrm>
        </p:spPr>
        <p:txBody>
          <a:bodyPr anchor="b">
            <a:normAutofit/>
          </a:bodyPr>
          <a:lstStyle/>
          <a:p>
            <a:pPr algn="r"/>
            <a:r>
              <a:rPr lang="en-US" sz="3700">
                <a:solidFill>
                  <a:srgbClr val="FFFFFF"/>
                </a:solidFill>
              </a:rPr>
              <a:t>When eating disorder meets personality disorder: </a:t>
            </a:r>
            <a:br>
              <a:rPr lang="en-US" sz="3700">
                <a:solidFill>
                  <a:srgbClr val="FFFFFF"/>
                </a:solidFill>
              </a:rPr>
            </a:br>
            <a:br>
              <a:rPr lang="en-US" sz="3700">
                <a:solidFill>
                  <a:srgbClr val="FFFFFF"/>
                </a:solidFill>
              </a:rPr>
            </a:br>
            <a:r>
              <a:rPr lang="en-US" sz="3700">
                <a:solidFill>
                  <a:srgbClr val="FFFFFF"/>
                </a:solidFill>
              </a:rPr>
              <a:t>The Highlights</a:t>
            </a:r>
          </a:p>
        </p:txBody>
      </p:sp>
      <p:sp>
        <p:nvSpPr>
          <p:cNvPr id="3" name="Content Placeholder 2">
            <a:extLst>
              <a:ext uri="{FF2B5EF4-FFF2-40B4-BE49-F238E27FC236}">
                <a16:creationId xmlns:a16="http://schemas.microsoft.com/office/drawing/2014/main" id="{0A175134-B0DA-CE19-4CD5-8F57F08EA8EF}"/>
              </a:ext>
            </a:extLst>
          </p:cNvPr>
          <p:cNvSpPr>
            <a:spLocks noGrp="1"/>
          </p:cNvSpPr>
          <p:nvPr>
            <p:ph idx="1"/>
          </p:nvPr>
        </p:nvSpPr>
        <p:spPr>
          <a:xfrm>
            <a:off x="4810259" y="649480"/>
            <a:ext cx="6555347" cy="5546047"/>
          </a:xfrm>
        </p:spPr>
        <p:txBody>
          <a:bodyPr anchor="ctr">
            <a:normAutofit/>
          </a:bodyPr>
          <a:lstStyle/>
          <a:p>
            <a:r>
              <a:rPr lang="en-US" sz="2400" dirty="0"/>
              <a:t>Malnourishment affects neurocognitive function rendering therapy and medications ineffective. </a:t>
            </a:r>
          </a:p>
          <a:p>
            <a:pPr lvl="1"/>
            <a:r>
              <a:rPr lang="en-US" dirty="0"/>
              <a:t>Medical intervention needed first. GPM later! </a:t>
            </a:r>
          </a:p>
          <a:p>
            <a:pPr lvl="1"/>
            <a:endParaRPr lang="en-US" dirty="0"/>
          </a:p>
          <a:p>
            <a:r>
              <a:rPr lang="en-US" sz="2400" dirty="0"/>
              <a:t>GPM-AED is a flexible approach that addresses both disorders and their interaction while focusing on safety, promoting functionality and agency. </a:t>
            </a:r>
          </a:p>
          <a:p>
            <a:endParaRPr lang="en-US" sz="2000" dirty="0"/>
          </a:p>
          <a:p>
            <a:pPr marL="0" indent="0">
              <a:buNone/>
            </a:pPr>
            <a:endParaRPr lang="en-US" sz="2000" dirty="0"/>
          </a:p>
          <a:p>
            <a:endParaRPr lang="en-US" sz="2000" dirty="0"/>
          </a:p>
        </p:txBody>
      </p:sp>
    </p:spTree>
    <p:extLst>
      <p:ext uri="{BB962C8B-B14F-4D97-AF65-F5344CB8AC3E}">
        <p14:creationId xmlns:p14="http://schemas.microsoft.com/office/powerpoint/2010/main" val="1903540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22B0-0E5E-63DA-6739-139192C2AEE8}"/>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D0A19F8F-5826-3D26-58CF-F59D5D7EC95B}"/>
              </a:ext>
            </a:extLst>
          </p:cNvPr>
          <p:cNvSpPr>
            <a:spLocks noGrp="1"/>
          </p:cNvSpPr>
          <p:nvPr>
            <p:ph idx="1"/>
          </p:nvPr>
        </p:nvSpPr>
        <p:spPr/>
        <p:txBody>
          <a:bodyPr>
            <a:normAutofit fontScale="62500" lnSpcReduction="20000"/>
          </a:bodyPr>
          <a:lstStyle/>
          <a:p>
            <a:r>
              <a:rPr lang="en-US" dirty="0"/>
              <a:t>Croci, M. S., </a:t>
            </a:r>
            <a:r>
              <a:rPr lang="en-US" dirty="0" err="1"/>
              <a:t>Brañas</a:t>
            </a:r>
            <a:r>
              <a:rPr lang="en-US" dirty="0"/>
              <a:t>, M. J. A. A., &amp; </a:t>
            </a:r>
            <a:r>
              <a:rPr lang="en-US" dirty="0" err="1"/>
              <a:t>Javaras</a:t>
            </a:r>
            <a:r>
              <a:rPr lang="en-US" dirty="0"/>
              <a:t>, K. N. (2025). General psychiatric management for adolescents with borderline personality disorder and eating disorders. </a:t>
            </a:r>
            <a:r>
              <a:rPr lang="en-US" i="1" dirty="0"/>
              <a:t>American Journal of Psychotherapy, 78</a:t>
            </a:r>
            <a:r>
              <a:rPr lang="en-US" dirty="0"/>
              <a:t>(1). https://doi.org/10.1176/appi.psychotherapy.20230045</a:t>
            </a:r>
          </a:p>
          <a:p>
            <a:r>
              <a:rPr lang="en-US" dirty="0"/>
              <a:t>Gunderson, J. G., Stout, R. L., McGlashan, T. H., Shea, M. T., Morey, L. C., Grilo, C. M., </a:t>
            </a:r>
            <a:r>
              <a:rPr lang="en-US" dirty="0" err="1"/>
              <a:t>Zanarini</a:t>
            </a:r>
            <a:r>
              <a:rPr lang="en-US" dirty="0"/>
              <a:t>, M. C., Yen, S., Markowitz, J. C., </a:t>
            </a:r>
            <a:r>
              <a:rPr lang="en-US" dirty="0" err="1"/>
              <a:t>Sanislow</a:t>
            </a:r>
            <a:r>
              <a:rPr lang="en-US" dirty="0"/>
              <a:t>, C., Ansell, E., Pinto, A., &amp; </a:t>
            </a:r>
            <a:r>
              <a:rPr lang="en-US" dirty="0" err="1"/>
              <a:t>Skodol</a:t>
            </a:r>
            <a:r>
              <a:rPr lang="en-US" dirty="0"/>
              <a:t>, A. E. (2011). Ten-year course of borderline personality disorder: Psychopathology and function from the Collaborative Longitudinal Personality Disorders study. </a:t>
            </a:r>
            <a:r>
              <a:rPr lang="en-US" i="1" dirty="0"/>
              <a:t>JAMA Psychiatry, 68</a:t>
            </a:r>
            <a:r>
              <a:rPr lang="en-US" dirty="0"/>
              <a:t>(8), 827–837. </a:t>
            </a:r>
            <a:r>
              <a:rPr lang="en-US" dirty="0">
                <a:hlinkClick r:id="rId2"/>
              </a:rPr>
              <a:t>https://doi.org/10.1001/archgenpsychiatry.2011.37</a:t>
            </a:r>
            <a:endParaRPr lang="en-US" dirty="0"/>
          </a:p>
          <a:p>
            <a:r>
              <a:rPr lang="en-US" dirty="0"/>
              <a:t>McMain, S. F., Links, P. S., </a:t>
            </a:r>
            <a:r>
              <a:rPr lang="en-US" dirty="0" err="1"/>
              <a:t>Gnam</a:t>
            </a:r>
            <a:r>
              <a:rPr lang="en-US" dirty="0"/>
              <a:t>, W. H., Guimond, T., Cardish, R. J., Korman, L., &amp; </a:t>
            </a:r>
            <a:r>
              <a:rPr lang="en-US" dirty="0" err="1"/>
              <a:t>Streiner</a:t>
            </a:r>
            <a:r>
              <a:rPr lang="en-US" dirty="0"/>
              <a:t>, D. L. (2009). A randomized trial of dialectical behavior therapy versus general psychiatric management for borderline personality disorder. </a:t>
            </a:r>
            <a:r>
              <a:rPr lang="en-US" i="1" dirty="0"/>
              <a:t>American Journal of Psychiatry, 166</a:t>
            </a:r>
            <a:r>
              <a:rPr lang="en-US" dirty="0"/>
              <a:t>(12), 1365–1374. </a:t>
            </a:r>
            <a:r>
              <a:rPr lang="en-US" dirty="0">
                <a:hlinkClick r:id="rId3"/>
              </a:rPr>
              <a:t>https://doi.org/10.1176/appi.ajp.2009.09010039</a:t>
            </a:r>
            <a:endParaRPr lang="en-US" dirty="0"/>
          </a:p>
          <a:p>
            <a:r>
              <a:rPr lang="en-US" dirty="0" err="1"/>
              <a:t>Zanarini</a:t>
            </a:r>
            <a:r>
              <a:rPr lang="en-US" dirty="0"/>
              <a:t>, M. C., Frankenburg, F. R., Reich, D. B., &amp; Fitzmaurice, G. (2010). Time to attainment of recovery from borderline personality disorder and stability of recovery: A 10-year prospective follow-up study. </a:t>
            </a:r>
            <a:r>
              <a:rPr lang="en-US" i="1" dirty="0"/>
              <a:t>American Journal of Psychiatry, 167</a:t>
            </a:r>
            <a:r>
              <a:rPr lang="en-US" dirty="0"/>
              <a:t>(6), 663–667. </a:t>
            </a:r>
            <a:r>
              <a:rPr lang="en-US" dirty="0">
                <a:hlinkClick r:id="rId4"/>
              </a:rPr>
              <a:t>https://doi.org/10.1176/appi.ajp.2009.09081130</a:t>
            </a:r>
            <a:endParaRPr lang="en-US" dirty="0"/>
          </a:p>
          <a:p>
            <a:r>
              <a:rPr lang="en-US" dirty="0"/>
              <a:t>Gunderson, J. G., &amp; Links, P. S. (Eds.). (2024). </a:t>
            </a:r>
            <a:r>
              <a:rPr lang="en-US" i="1" dirty="0"/>
              <a:t>Handbook of good psychiatric management for borderline personality disorder</a:t>
            </a:r>
            <a:r>
              <a:rPr lang="en-US" dirty="0"/>
              <a:t>. American Psychiatric Association Publishing. https://doi.org/10.1176/appi.books.9781615378432</a:t>
            </a:r>
          </a:p>
          <a:p>
            <a:endParaRPr lang="en-US" dirty="0"/>
          </a:p>
        </p:txBody>
      </p:sp>
    </p:spTree>
    <p:extLst>
      <p:ext uri="{BB962C8B-B14F-4D97-AF65-F5344CB8AC3E}">
        <p14:creationId xmlns:p14="http://schemas.microsoft.com/office/powerpoint/2010/main" val="2418037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6" name="Oval 35">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7" name="Arc 36">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5DC5ABA-DCB2-4491-260B-AE9ACBBE93B0}"/>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6000" kern="1200">
                <a:solidFill>
                  <a:schemeClr val="tx1"/>
                </a:solidFill>
                <a:latin typeface="+mj-lt"/>
                <a:ea typeface="+mj-ea"/>
                <a:cs typeface="+mj-cs"/>
              </a:rPr>
              <a:t>Thank you!</a:t>
            </a:r>
          </a:p>
        </p:txBody>
      </p:sp>
    </p:spTree>
    <p:extLst>
      <p:ext uri="{BB962C8B-B14F-4D97-AF65-F5344CB8AC3E}">
        <p14:creationId xmlns:p14="http://schemas.microsoft.com/office/powerpoint/2010/main" val="1038356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27CC2A-4962-A113-B038-04886E8ECA46}"/>
              </a:ext>
            </a:extLst>
          </p:cNvPr>
          <p:cNvSpPr>
            <a:spLocks noGrp="1"/>
          </p:cNvSpPr>
          <p:nvPr>
            <p:ph type="title"/>
          </p:nvPr>
        </p:nvSpPr>
        <p:spPr>
          <a:xfrm>
            <a:off x="686834" y="1153572"/>
            <a:ext cx="3200400" cy="4461163"/>
          </a:xfrm>
        </p:spPr>
        <p:txBody>
          <a:bodyPr>
            <a:normAutofit/>
          </a:bodyPr>
          <a:lstStyle/>
          <a:p>
            <a:r>
              <a:rPr lang="en-US">
                <a:solidFill>
                  <a:srgbClr val="FFFFFF"/>
                </a:solidFill>
              </a:rPr>
              <a:t>Patient: Katie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4EEBFB4-A650-E25F-1FA8-317FA1A280D9}"/>
              </a:ext>
            </a:extLst>
          </p:cNvPr>
          <p:cNvSpPr>
            <a:spLocks noGrp="1"/>
          </p:cNvSpPr>
          <p:nvPr>
            <p:ph idx="1"/>
          </p:nvPr>
        </p:nvSpPr>
        <p:spPr>
          <a:xfrm>
            <a:off x="4447308" y="591344"/>
            <a:ext cx="6906491" cy="5585619"/>
          </a:xfrm>
        </p:spPr>
        <p:txBody>
          <a:bodyPr anchor="ctr">
            <a:normAutofit/>
          </a:bodyPr>
          <a:lstStyle/>
          <a:p>
            <a:r>
              <a:rPr lang="en-US" dirty="0"/>
              <a:t>20 year old college student with Anorexia Nervosa, Restricting type, onset in late adolescence. </a:t>
            </a:r>
          </a:p>
          <a:p>
            <a:r>
              <a:rPr lang="en-US" dirty="0"/>
              <a:t>Severe self harm by head banging, scratching skin, cutting</a:t>
            </a:r>
          </a:p>
          <a:p>
            <a:r>
              <a:rPr lang="en-US" dirty="0"/>
              <a:t>Frequent suicidal ideation</a:t>
            </a:r>
          </a:p>
          <a:p>
            <a:r>
              <a:rPr lang="en-US" dirty="0"/>
              <a:t>Excessive pacing  on the unit</a:t>
            </a:r>
          </a:p>
          <a:p>
            <a:pPr lvl="1"/>
            <a:r>
              <a:rPr lang="en-US" dirty="0"/>
              <a:t>37km per day.</a:t>
            </a:r>
          </a:p>
          <a:p>
            <a:r>
              <a:rPr lang="en-US" dirty="0"/>
              <a:t>Rejects the BPD diagnosis throughout the hospitalization. </a:t>
            </a:r>
          </a:p>
        </p:txBody>
      </p:sp>
    </p:spTree>
    <p:extLst>
      <p:ext uri="{BB962C8B-B14F-4D97-AF65-F5344CB8AC3E}">
        <p14:creationId xmlns:p14="http://schemas.microsoft.com/office/powerpoint/2010/main" val="282493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5574DA-91C8-9400-7827-CDA4C56F2CF7}"/>
              </a:ext>
            </a:extLst>
          </p:cNvPr>
          <p:cNvSpPr>
            <a:spLocks noGrp="1"/>
          </p:cNvSpPr>
          <p:nvPr>
            <p:ph type="title"/>
          </p:nvPr>
        </p:nvSpPr>
        <p:spPr>
          <a:xfrm>
            <a:off x="686834" y="1153572"/>
            <a:ext cx="3200400" cy="4461163"/>
          </a:xfrm>
        </p:spPr>
        <p:txBody>
          <a:bodyPr>
            <a:normAutofit/>
          </a:bodyPr>
          <a:lstStyle/>
          <a:p>
            <a:r>
              <a:rPr lang="en-US">
                <a:solidFill>
                  <a:srgbClr val="FFFFFF"/>
                </a:solidFill>
              </a:rPr>
              <a:t>Challenges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D459D2-96A0-92A1-5F58-B160420BC0FF}"/>
              </a:ext>
            </a:extLst>
          </p:cNvPr>
          <p:cNvSpPr>
            <a:spLocks noGrp="1"/>
          </p:cNvSpPr>
          <p:nvPr>
            <p:ph idx="1"/>
          </p:nvPr>
        </p:nvSpPr>
        <p:spPr>
          <a:xfrm>
            <a:off x="4447308" y="591344"/>
            <a:ext cx="6906491" cy="5585619"/>
          </a:xfrm>
        </p:spPr>
        <p:txBody>
          <a:bodyPr anchor="ctr">
            <a:normAutofit/>
          </a:bodyPr>
          <a:lstStyle/>
          <a:p>
            <a:r>
              <a:rPr lang="en-US" sz="2400" dirty="0"/>
              <a:t>Self harm triggers</a:t>
            </a:r>
          </a:p>
          <a:p>
            <a:pPr lvl="1"/>
            <a:r>
              <a:rPr lang="en-US" dirty="0"/>
              <a:t>meal completion</a:t>
            </a:r>
          </a:p>
          <a:p>
            <a:pPr lvl="1"/>
            <a:r>
              <a:rPr lang="en-US" dirty="0"/>
              <a:t>compliment</a:t>
            </a:r>
          </a:p>
          <a:p>
            <a:pPr lvl="1"/>
            <a:r>
              <a:rPr lang="en-US" dirty="0"/>
              <a:t>comments made by peers</a:t>
            </a:r>
          </a:p>
          <a:p>
            <a:r>
              <a:rPr lang="en-US" sz="2400" dirty="0"/>
              <a:t>Staff felt punished by her-self harm</a:t>
            </a:r>
          </a:p>
          <a:p>
            <a:pPr lvl="1"/>
            <a:r>
              <a:rPr lang="en-US" dirty="0"/>
              <a:t>“you didn’t self harm for my entire shift!  Great job!”  - this would lead to immediate self harm.   </a:t>
            </a:r>
          </a:p>
          <a:p>
            <a:r>
              <a:rPr lang="en-US" sz="2400" dirty="0"/>
              <a:t>Conflict in groups, peer frustration</a:t>
            </a:r>
          </a:p>
          <a:p>
            <a:pPr lvl="1"/>
            <a:r>
              <a:rPr lang="en-US" dirty="0"/>
              <a:t>Peers triggered by self harm and pacing</a:t>
            </a:r>
          </a:p>
        </p:txBody>
      </p:sp>
    </p:spTree>
    <p:extLst>
      <p:ext uri="{BB962C8B-B14F-4D97-AF65-F5344CB8AC3E}">
        <p14:creationId xmlns:p14="http://schemas.microsoft.com/office/powerpoint/2010/main" val="2263760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327D3F-DF14-BF0B-1BE0-3A2A5EB4262E}"/>
              </a:ext>
            </a:extLst>
          </p:cNvPr>
          <p:cNvSpPr>
            <a:spLocks noGrp="1"/>
          </p:cNvSpPr>
          <p:nvPr>
            <p:ph type="title"/>
          </p:nvPr>
        </p:nvSpPr>
        <p:spPr>
          <a:xfrm>
            <a:off x="803775" y="1106007"/>
            <a:ext cx="10550025" cy="1182927"/>
          </a:xfrm>
        </p:spPr>
        <p:txBody>
          <a:bodyPr anchor="b">
            <a:normAutofit/>
          </a:bodyPr>
          <a:lstStyle/>
          <a:p>
            <a:r>
              <a:rPr lang="en-US" sz="5600"/>
              <a:t>GPM interventions and principles</a:t>
            </a:r>
          </a:p>
        </p:txBody>
      </p:sp>
      <p:cxnSp>
        <p:nvCxnSpPr>
          <p:cNvPr id="17" name="Straight Connector 16">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9667A24-F402-9FEF-14D4-BE47F9F7B52E}"/>
              </a:ext>
            </a:extLst>
          </p:cNvPr>
          <p:cNvSpPr>
            <a:spLocks noGrp="1"/>
          </p:cNvSpPr>
          <p:nvPr>
            <p:ph idx="1"/>
          </p:nvPr>
        </p:nvSpPr>
        <p:spPr>
          <a:xfrm>
            <a:off x="803775" y="2325422"/>
            <a:ext cx="10550025" cy="4348510"/>
          </a:xfrm>
        </p:spPr>
        <p:txBody>
          <a:bodyPr anchor="t">
            <a:noAutofit/>
          </a:bodyPr>
          <a:lstStyle/>
          <a:p>
            <a:r>
              <a:rPr lang="en-US" sz="2400" dirty="0">
                <a:solidFill>
                  <a:schemeClr val="tx1">
                    <a:alpha val="80000"/>
                  </a:schemeClr>
                </a:solidFill>
              </a:rPr>
              <a:t>Chain analysis</a:t>
            </a:r>
          </a:p>
          <a:p>
            <a:pPr lvl="1"/>
            <a:r>
              <a:rPr lang="en-US" dirty="0">
                <a:solidFill>
                  <a:schemeClr val="tx1">
                    <a:alpha val="80000"/>
                  </a:schemeClr>
                </a:solidFill>
              </a:rPr>
              <a:t>How staff and peer interactions led to self harm</a:t>
            </a:r>
          </a:p>
          <a:p>
            <a:pPr lvl="1"/>
            <a:r>
              <a:rPr lang="en-US" dirty="0">
                <a:solidFill>
                  <a:schemeClr val="tx1">
                    <a:alpha val="80000"/>
                  </a:schemeClr>
                </a:solidFill>
              </a:rPr>
              <a:t>Chain analyses completed before and after meals, to explore how completing or restricting a meal affected her internal states. </a:t>
            </a:r>
          </a:p>
          <a:p>
            <a:r>
              <a:rPr lang="en-US" sz="2400" dirty="0">
                <a:solidFill>
                  <a:schemeClr val="tx1">
                    <a:alpha val="80000"/>
                  </a:schemeClr>
                </a:solidFill>
              </a:rPr>
              <a:t>Through chain analyses, we were able to discover her key vulnerabilities that led to self harm and eating disorder behaviors:</a:t>
            </a:r>
          </a:p>
          <a:p>
            <a:pPr lvl="1"/>
            <a:r>
              <a:rPr lang="en-US" dirty="0">
                <a:solidFill>
                  <a:schemeClr val="tx1">
                    <a:alpha val="80000"/>
                  </a:schemeClr>
                </a:solidFill>
              </a:rPr>
              <a:t>feeling misunderstood</a:t>
            </a:r>
          </a:p>
          <a:p>
            <a:pPr lvl="1"/>
            <a:r>
              <a:rPr lang="en-US" dirty="0">
                <a:solidFill>
                  <a:schemeClr val="tx1">
                    <a:alpha val="80000"/>
                  </a:schemeClr>
                </a:solidFill>
              </a:rPr>
              <a:t>negative self image worsened by praise</a:t>
            </a:r>
          </a:p>
          <a:p>
            <a:pPr lvl="1"/>
            <a:r>
              <a:rPr lang="en-US" dirty="0">
                <a:solidFill>
                  <a:schemeClr val="tx1">
                    <a:alpha val="80000"/>
                  </a:schemeClr>
                </a:solidFill>
              </a:rPr>
              <a:t>feeling unworthy or deceitful if other’s compliment her. </a:t>
            </a:r>
          </a:p>
        </p:txBody>
      </p:sp>
      <p:grpSp>
        <p:nvGrpSpPr>
          <p:cNvPr id="18" name="Group 17">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3246788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4AA073-79BB-481B-5339-57C27906A36F}"/>
              </a:ext>
            </a:extLst>
          </p:cNvPr>
          <p:cNvSpPr>
            <a:spLocks noGrp="1"/>
          </p:cNvSpPr>
          <p:nvPr>
            <p:ph type="title"/>
          </p:nvPr>
        </p:nvSpPr>
        <p:spPr>
          <a:xfrm>
            <a:off x="838200" y="365125"/>
            <a:ext cx="10515600" cy="1325563"/>
          </a:xfrm>
        </p:spPr>
        <p:txBody>
          <a:bodyPr>
            <a:normAutofit/>
          </a:bodyPr>
          <a:lstStyle/>
          <a:p>
            <a:r>
              <a:rPr lang="en-US" sz="5400"/>
              <a:t>Chain Analysis: Pacing</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9B0F38D-CF61-C3F6-2729-22243862E9A2}"/>
              </a:ext>
            </a:extLst>
          </p:cNvPr>
          <p:cNvSpPr>
            <a:spLocks noGrp="1"/>
          </p:cNvSpPr>
          <p:nvPr>
            <p:ph idx="1"/>
          </p:nvPr>
        </p:nvSpPr>
        <p:spPr>
          <a:xfrm>
            <a:off x="838200" y="1929384"/>
            <a:ext cx="10515600" cy="4761886"/>
          </a:xfrm>
        </p:spPr>
        <p:txBody>
          <a:bodyPr>
            <a:normAutofit fontScale="92500" lnSpcReduction="20000"/>
          </a:bodyPr>
          <a:lstStyle/>
          <a:p>
            <a:r>
              <a:rPr lang="en-US" sz="2400" dirty="0"/>
              <a:t>Clinician</a:t>
            </a:r>
            <a:r>
              <a:rPr lang="en-US" sz="2400" b="1" dirty="0"/>
              <a:t>:</a:t>
            </a:r>
            <a:r>
              <a:rPr lang="en-US" sz="2400" dirty="0"/>
              <a:t> Every time I walk down this hallway you seem to be pacing.  What’s happening?</a:t>
            </a:r>
          </a:p>
          <a:p>
            <a:r>
              <a:rPr lang="en-US" sz="2400" dirty="0"/>
              <a:t>Katie</a:t>
            </a:r>
            <a:r>
              <a:rPr lang="en-US" sz="2400" b="1" dirty="0"/>
              <a:t>:</a:t>
            </a:r>
            <a:r>
              <a:rPr lang="en-US" sz="2400" dirty="0"/>
              <a:t> I just have to pace.  I have to burn calories, I need to move and it’s what allows me to eat at least something. </a:t>
            </a:r>
          </a:p>
          <a:p>
            <a:r>
              <a:rPr lang="en-US" sz="2400" dirty="0"/>
              <a:t>Clinician</a:t>
            </a:r>
            <a:r>
              <a:rPr lang="en-US" sz="2400" b="1" dirty="0"/>
              <a:t>:</a:t>
            </a:r>
            <a:r>
              <a:rPr lang="en-US" sz="2400" dirty="0"/>
              <a:t> So it helps to regulate emotions and helps to feel safe to eat a bit,  that must make it so hard to stop.  I heard some of your peers made comments about the pacing?</a:t>
            </a:r>
          </a:p>
          <a:p>
            <a:r>
              <a:rPr lang="en-US" sz="2400" dirty="0"/>
              <a:t>Katie</a:t>
            </a:r>
            <a:r>
              <a:rPr lang="en-US" sz="2400" b="1" dirty="0"/>
              <a:t>:</a:t>
            </a:r>
            <a:r>
              <a:rPr lang="en-US" sz="2400" dirty="0"/>
              <a:t> Yeah, they said it was triggering them. </a:t>
            </a:r>
          </a:p>
          <a:p>
            <a:r>
              <a:rPr lang="en-US" sz="2400" dirty="0"/>
              <a:t>Clinician</a:t>
            </a:r>
            <a:r>
              <a:rPr lang="en-US" sz="2400" b="1" dirty="0"/>
              <a:t>:</a:t>
            </a:r>
            <a:r>
              <a:rPr lang="en-US" sz="2400" dirty="0"/>
              <a:t> That seems like it would be upsetting.  What went through your mind when that was said?</a:t>
            </a:r>
          </a:p>
          <a:p>
            <a:r>
              <a:rPr lang="en-US" sz="2400" dirty="0"/>
              <a:t>Katie</a:t>
            </a:r>
            <a:r>
              <a:rPr lang="en-US" sz="2400" b="1" dirty="0"/>
              <a:t>:</a:t>
            </a:r>
            <a:r>
              <a:rPr lang="en-US" sz="2400" dirty="0"/>
              <a:t> I felt like they were mad at me, like I was doing something wrong but I’m just honestly trying to get by. </a:t>
            </a:r>
          </a:p>
          <a:p>
            <a:r>
              <a:rPr lang="en-US" sz="2400" dirty="0"/>
              <a:t>Clinician</a:t>
            </a:r>
            <a:r>
              <a:rPr lang="en-US" sz="2400" b="1" dirty="0"/>
              <a:t>:</a:t>
            </a:r>
            <a:r>
              <a:rPr lang="en-US" sz="2400" dirty="0"/>
              <a:t>  What emotions came up? Can you remember? </a:t>
            </a:r>
          </a:p>
          <a:p>
            <a:r>
              <a:rPr lang="en-US" sz="2400" dirty="0"/>
              <a:t>Katie</a:t>
            </a:r>
            <a:r>
              <a:rPr lang="en-US" sz="2400" b="1" dirty="0"/>
              <a:t>:</a:t>
            </a:r>
            <a:r>
              <a:rPr lang="en-US" sz="2400" dirty="0"/>
              <a:t> I felt criticized and rejected. I felt nervous and hopeless.  I got so frustrated and I thought about cutting again and it just made me want to pace more. </a:t>
            </a:r>
          </a:p>
          <a:p>
            <a:endParaRPr lang="en-US" sz="1700" dirty="0"/>
          </a:p>
        </p:txBody>
      </p:sp>
    </p:spTree>
    <p:extLst>
      <p:ext uri="{BB962C8B-B14F-4D97-AF65-F5344CB8AC3E}">
        <p14:creationId xmlns:p14="http://schemas.microsoft.com/office/powerpoint/2010/main" val="85092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E23743-847A-E2FD-3FDA-CC8DFE99D182}"/>
              </a:ext>
            </a:extLst>
          </p:cNvPr>
          <p:cNvSpPr>
            <a:spLocks noGrp="1"/>
          </p:cNvSpPr>
          <p:nvPr>
            <p:ph type="title"/>
          </p:nvPr>
        </p:nvSpPr>
        <p:spPr>
          <a:xfrm>
            <a:off x="838200" y="365125"/>
            <a:ext cx="10515600" cy="1325563"/>
          </a:xfrm>
        </p:spPr>
        <p:txBody>
          <a:bodyPr>
            <a:normAutofit/>
          </a:bodyPr>
          <a:lstStyle/>
          <a:p>
            <a:r>
              <a:rPr lang="en-US" sz="5400"/>
              <a:t>Chain Analysis: Pacing</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C9D9FA9-64B3-F3AD-0A4D-5929A594C67D}"/>
              </a:ext>
            </a:extLst>
          </p:cNvPr>
          <p:cNvSpPr>
            <a:spLocks noGrp="1"/>
          </p:cNvSpPr>
          <p:nvPr>
            <p:ph idx="1"/>
          </p:nvPr>
        </p:nvSpPr>
        <p:spPr>
          <a:xfrm>
            <a:off x="838200" y="1929384"/>
            <a:ext cx="10515600" cy="4251960"/>
          </a:xfrm>
        </p:spPr>
        <p:txBody>
          <a:bodyPr>
            <a:normAutofit/>
          </a:bodyPr>
          <a:lstStyle/>
          <a:p>
            <a:r>
              <a:rPr lang="en-US" sz="2200"/>
              <a:t>Clinician: You were trying to cope with a lot of strong feelings, and self harm and more pacing felt like a way to manage that. Let’s think together about other ways to cope next time.  It might not feel as effective at first but try, and give it time.  </a:t>
            </a:r>
          </a:p>
          <a:p>
            <a:pPr lvl="1"/>
            <a:r>
              <a:rPr lang="en-US" sz="2200"/>
              <a:t>Taking a walk in a less crowded area on the unit if pacing is a must.</a:t>
            </a:r>
          </a:p>
          <a:p>
            <a:pPr lvl="1"/>
            <a:r>
              <a:rPr lang="en-US" sz="2200"/>
              <a:t>Checking in with staff when things feel overwhelming.</a:t>
            </a:r>
          </a:p>
          <a:p>
            <a:pPr lvl="1"/>
            <a:r>
              <a:rPr lang="en-US" sz="2200"/>
              <a:t>Can we think of how to respond to upset peers ahead of time?</a:t>
            </a:r>
          </a:p>
          <a:p>
            <a:r>
              <a:rPr lang="en-US" sz="2200"/>
              <a:t>Patient</a:t>
            </a:r>
            <a:r>
              <a:rPr lang="en-US" sz="2200" b="1"/>
              <a:t>:</a:t>
            </a:r>
            <a:r>
              <a:rPr lang="en-US" sz="2200"/>
              <a:t> I guess I could try. I don’t think people know that sometimes it’s either pace or self harm you know?  So, I choose to pace. </a:t>
            </a:r>
          </a:p>
          <a:p>
            <a:r>
              <a:rPr lang="en-US" sz="2200"/>
              <a:t>Clinician</a:t>
            </a:r>
            <a:r>
              <a:rPr lang="en-US" sz="2200" b="1"/>
              <a:t>:</a:t>
            </a:r>
            <a:r>
              <a:rPr lang="en-US" sz="2200"/>
              <a:t> It’s valid to want to cope with intense feelings but, we should make sure that you, and others, are safe and comfortable throughout all this.  We’re just adding more tools to be able to handle it more safely. </a:t>
            </a:r>
          </a:p>
          <a:p>
            <a:endParaRPr lang="en-US" sz="2200"/>
          </a:p>
        </p:txBody>
      </p:sp>
    </p:spTree>
    <p:extLst>
      <p:ext uri="{BB962C8B-B14F-4D97-AF65-F5344CB8AC3E}">
        <p14:creationId xmlns:p14="http://schemas.microsoft.com/office/powerpoint/2010/main" val="2370282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7DC57E-1AF4-FBE8-E744-74C4D2BFEE2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A332A87-AF97-6C69-E96B-18CCD1F693AA}"/>
              </a:ext>
            </a:extLst>
          </p:cNvPr>
          <p:cNvSpPr>
            <a:spLocks noGrp="1"/>
          </p:cNvSpPr>
          <p:nvPr>
            <p:ph type="title"/>
          </p:nvPr>
        </p:nvSpPr>
        <p:spPr>
          <a:xfrm>
            <a:off x="838200" y="365125"/>
            <a:ext cx="10515600" cy="1325563"/>
          </a:xfrm>
        </p:spPr>
        <p:txBody>
          <a:bodyPr>
            <a:normAutofit/>
          </a:bodyPr>
          <a:lstStyle/>
          <a:p>
            <a:r>
              <a:rPr lang="en-US" dirty="0"/>
              <a:t>GPM interventions and Principles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702739D-0C3B-F123-A8AC-F5695D750800}"/>
              </a:ext>
            </a:extLst>
          </p:cNvPr>
          <p:cNvSpPr>
            <a:spLocks noGrp="1"/>
          </p:cNvSpPr>
          <p:nvPr>
            <p:ph idx="1"/>
          </p:nvPr>
        </p:nvSpPr>
        <p:spPr>
          <a:xfrm>
            <a:off x="838200" y="1825625"/>
            <a:ext cx="10515600" cy="4351338"/>
          </a:xfrm>
        </p:spPr>
        <p:txBody>
          <a:bodyPr>
            <a:normAutofit/>
          </a:bodyPr>
          <a:lstStyle/>
          <a:p>
            <a:r>
              <a:rPr lang="en-US" dirty="0"/>
              <a:t>Normalize peer confrontations in the clinical setting.</a:t>
            </a:r>
          </a:p>
          <a:p>
            <a:pPr lvl="1"/>
            <a:r>
              <a:rPr lang="en-US" dirty="0"/>
              <a:t>“No one here is at their best right now”</a:t>
            </a:r>
          </a:p>
          <a:p>
            <a:pPr lvl="1"/>
            <a:r>
              <a:rPr lang="en-US" dirty="0"/>
              <a:t>They are trying to get by too.</a:t>
            </a:r>
          </a:p>
          <a:p>
            <a:pPr lvl="1"/>
            <a:r>
              <a:rPr lang="en-US" dirty="0"/>
              <a:t>Some peers may be speaking up out of concerns for you</a:t>
            </a:r>
          </a:p>
          <a:p>
            <a:pPr lvl="1"/>
            <a:r>
              <a:rPr lang="en-US" dirty="0"/>
              <a:t>It may be easier for others to focus on someone else’s behaviors instead of their own. </a:t>
            </a:r>
          </a:p>
          <a:p>
            <a:pPr marL="0" indent="0">
              <a:buNone/>
            </a:pPr>
            <a:endParaRPr lang="en-US" dirty="0"/>
          </a:p>
        </p:txBody>
      </p:sp>
    </p:spTree>
    <p:extLst>
      <p:ext uri="{BB962C8B-B14F-4D97-AF65-F5344CB8AC3E}">
        <p14:creationId xmlns:p14="http://schemas.microsoft.com/office/powerpoint/2010/main" val="420670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191057E-0FEF-DC15-3CAB-B31613884855}"/>
              </a:ext>
            </a:extLst>
          </p:cNvPr>
          <p:cNvSpPr>
            <a:spLocks noGrp="1"/>
          </p:cNvSpPr>
          <p:nvPr>
            <p:ph type="title"/>
          </p:nvPr>
        </p:nvSpPr>
        <p:spPr>
          <a:xfrm>
            <a:off x="838200" y="365125"/>
            <a:ext cx="10515600" cy="1325563"/>
          </a:xfrm>
        </p:spPr>
        <p:txBody>
          <a:bodyPr>
            <a:normAutofit/>
          </a:bodyPr>
          <a:lstStyle/>
          <a:p>
            <a:r>
              <a:rPr lang="en-US" dirty="0"/>
              <a:t>GPM interventions and Principles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C0F17DD-B4AD-A1D1-9603-7790A3E4CFC6}"/>
              </a:ext>
            </a:extLst>
          </p:cNvPr>
          <p:cNvSpPr>
            <a:spLocks noGrp="1"/>
          </p:cNvSpPr>
          <p:nvPr>
            <p:ph idx="1"/>
          </p:nvPr>
        </p:nvSpPr>
        <p:spPr>
          <a:xfrm>
            <a:off x="838200" y="1825625"/>
            <a:ext cx="10515600" cy="4351338"/>
          </a:xfrm>
        </p:spPr>
        <p:txBody>
          <a:bodyPr>
            <a:normAutofit/>
          </a:bodyPr>
          <a:lstStyle/>
          <a:p>
            <a:r>
              <a:rPr lang="en-US" dirty="0"/>
              <a:t>Collaborative problem solving:  </a:t>
            </a:r>
          </a:p>
          <a:p>
            <a:pPr lvl="1"/>
            <a:r>
              <a:rPr lang="en-US" dirty="0"/>
              <a:t>Planned for peers to be triggered and what to say to them. </a:t>
            </a:r>
          </a:p>
          <a:p>
            <a:pPr lvl="1"/>
            <a:r>
              <a:rPr lang="en-US" dirty="0"/>
              <a:t>What can be done to cope instead of self harming and restricting the meal plan?  </a:t>
            </a:r>
          </a:p>
          <a:p>
            <a:pPr lvl="1"/>
            <a:r>
              <a:rPr lang="en-US" dirty="0"/>
              <a:t>Pacing tapering schedule</a:t>
            </a:r>
          </a:p>
          <a:p>
            <a:pPr lvl="1"/>
            <a:r>
              <a:rPr lang="en-US" dirty="0"/>
              <a:t>Sitting during any phone calls to reduce pacing</a:t>
            </a:r>
          </a:p>
          <a:p>
            <a:pPr lvl="1"/>
            <a:r>
              <a:rPr lang="en-US" dirty="0"/>
              <a:t>Going to groups! </a:t>
            </a:r>
          </a:p>
          <a:p>
            <a:pPr lvl="1"/>
            <a:r>
              <a:rPr lang="en-US" dirty="0"/>
              <a:t>Team validating moments of success without complimenting. </a:t>
            </a:r>
          </a:p>
          <a:p>
            <a:pPr lvl="2"/>
            <a:r>
              <a:rPr lang="en-US" dirty="0"/>
              <a:t>“I know that moment was hard to get through, and whatever you did seemed to be useful”. </a:t>
            </a:r>
          </a:p>
        </p:txBody>
      </p:sp>
    </p:spTree>
    <p:extLst>
      <p:ext uri="{BB962C8B-B14F-4D97-AF65-F5344CB8AC3E}">
        <p14:creationId xmlns:p14="http://schemas.microsoft.com/office/powerpoint/2010/main" val="3187891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C19B858CCCE540A2EF666D8D51C216" ma:contentTypeVersion="3" ma:contentTypeDescription="Create a new document." ma:contentTypeScope="" ma:versionID="8a9d8b5754613ebb55aaefe2b050a41a">
  <xsd:schema xmlns:xsd="http://www.w3.org/2001/XMLSchema" xmlns:xs="http://www.w3.org/2001/XMLSchema" xmlns:p="http://schemas.microsoft.com/office/2006/metadata/properties" xmlns:ns2="5d306b3e-4368-4af6-8d04-bfec1c73e42d" targetNamespace="http://schemas.microsoft.com/office/2006/metadata/properties" ma:root="true" ma:fieldsID="c5805c7ae051bb0d582e1b144e6b0abd" ns2:_="">
    <xsd:import namespace="5d306b3e-4368-4af6-8d04-bfec1c73e42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06b3e-4368-4af6-8d04-bfec1c73e4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AB51FA-3A9E-484F-9069-CCF0F4059A8A}"/>
</file>

<file path=customXml/itemProps2.xml><?xml version="1.0" encoding="utf-8"?>
<ds:datastoreItem xmlns:ds="http://schemas.openxmlformats.org/officeDocument/2006/customXml" ds:itemID="{A9B12179-E75A-4511-A015-E7545F50A0F4}"/>
</file>

<file path=customXml/itemProps3.xml><?xml version="1.0" encoding="utf-8"?>
<ds:datastoreItem xmlns:ds="http://schemas.openxmlformats.org/officeDocument/2006/customXml" ds:itemID="{BC5DFE76-D1E0-45FC-870B-96D27B35AF42}"/>
</file>

<file path=docProps/app.xml><?xml version="1.0" encoding="utf-8"?>
<Properties xmlns="http://schemas.openxmlformats.org/officeDocument/2006/extended-properties" xmlns:vt="http://schemas.openxmlformats.org/officeDocument/2006/docPropsVTypes">
  <TotalTime>122</TotalTime>
  <Words>2338</Words>
  <Application>Microsoft Macintosh PowerPoint</Application>
  <PresentationFormat>Widescreen</PresentationFormat>
  <Paragraphs>192</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Aptos</vt:lpstr>
      <vt:lpstr>Aptos Display</vt:lpstr>
      <vt:lpstr>Arial</vt:lpstr>
      <vt:lpstr>Calibri</vt:lpstr>
      <vt:lpstr>Office Theme</vt:lpstr>
      <vt:lpstr>Case presentation</vt:lpstr>
      <vt:lpstr>PowerPoint Presentation</vt:lpstr>
      <vt:lpstr>Patient: Katie</vt:lpstr>
      <vt:lpstr>Challenges</vt:lpstr>
      <vt:lpstr>GPM interventions and principles</vt:lpstr>
      <vt:lpstr>Chain Analysis: Pacing</vt:lpstr>
      <vt:lpstr>Chain Analysis: Pacing</vt:lpstr>
      <vt:lpstr>GPM interventions and Principles</vt:lpstr>
      <vt:lpstr>GPM interventions and Principles</vt:lpstr>
      <vt:lpstr>GPM interventions and Principles</vt:lpstr>
      <vt:lpstr>GPM interventions and Principles</vt:lpstr>
      <vt:lpstr>Summary and take aways</vt:lpstr>
      <vt:lpstr>Patient: Brittany</vt:lpstr>
      <vt:lpstr>Challenges</vt:lpstr>
      <vt:lpstr>Challenges</vt:lpstr>
      <vt:lpstr>GPM interventions and principles</vt:lpstr>
      <vt:lpstr>GPM interventions and principles</vt:lpstr>
      <vt:lpstr>GPM interventions and principles</vt:lpstr>
      <vt:lpstr>Chain analysis example: Wheelchair</vt:lpstr>
      <vt:lpstr>Chain analysis example</vt:lpstr>
      <vt:lpstr>Chain analysis example</vt:lpstr>
      <vt:lpstr>Summary and Takeaways</vt:lpstr>
      <vt:lpstr>When eating disorder meets personality disorder:   The Highlights</vt:lpstr>
      <vt:lpstr>When eating disorder meets personality disorder:   The Highlights</vt:lpstr>
      <vt:lpstr>When eating disorder meets personality disorder:   The Highlights</vt:lpstr>
      <vt:lpstr>When eating disorder meets personality disorder:   The Highlights</vt:lpstr>
      <vt:lpstr>References</vt:lpstr>
      <vt:lpstr>Thank you!</vt:lpstr>
    </vt:vector>
  </TitlesOfParts>
  <Company>Eating Recovery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Kimberley Siscoe</dc:creator>
  <cp:lastModifiedBy>Bogdan Strambu</cp:lastModifiedBy>
  <cp:revision>12</cp:revision>
  <dcterms:created xsi:type="dcterms:W3CDTF">2026-04-13T03:59:25Z</dcterms:created>
  <dcterms:modified xsi:type="dcterms:W3CDTF">2026-04-22T11:28:43Z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0x01010091C19B858CCCE540A2EF666D8D51C216</vt:lpwstr>
  </property>
</Properties>
</file>