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6" r:id="rId4"/>
    <p:sldId id="263" r:id="rId5"/>
    <p:sldId id="264" r:id="rId6"/>
    <p:sldId id="265" r:id="rId7"/>
    <p:sldId id="267" r:id="rId8"/>
    <p:sldId id="258" r:id="rId9"/>
    <p:sldId id="259" r:id="rId10"/>
    <p:sldId id="260" r:id="rId11"/>
    <p:sldId id="268" r:id="rId12"/>
    <p:sldId id="261" r:id="rId13"/>
    <p:sldId id="262" r:id="rId14"/>
    <p:sldId id="270" r:id="rId15"/>
    <p:sldId id="271" r:id="rId16"/>
    <p:sldId id="272" r:id="rId17"/>
    <p:sldId id="288" r:id="rId18"/>
    <p:sldId id="289" r:id="rId19"/>
    <p:sldId id="290" r:id="rId20"/>
    <p:sldId id="291" r:id="rId21"/>
    <p:sldId id="294" r:id="rId22"/>
    <p:sldId id="296" r:id="rId23"/>
    <p:sldId id="293" r:id="rId24"/>
    <p:sldId id="295" r:id="rId25"/>
    <p:sldId id="297" r:id="rId26"/>
    <p:sldId id="298" r:id="rId27"/>
    <p:sldId id="299" r:id="rId28"/>
    <p:sldId id="300" r:id="rId29"/>
    <p:sldId id="301" r:id="rId30"/>
    <p:sldId id="303" r:id="rId31"/>
    <p:sldId id="302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1F10E-2E05-48AF-960C-C56299301DB4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F17DC-39F4-4CA5-ACCE-2DE8A522EC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86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F17DC-39F4-4CA5-ACCE-2DE8A522EC5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16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summary, patients had moderate (according to the ZAN-BPD) to high (according to the BSL-23) intensity of borderline symptoms, and severe ED symptoms according the DERS (Burton et al., 2022). The comorbidity rates for NPD and OCPD were high, with a third of patients (for the first) and more than half of the patients (for the second) rating positive.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F17DC-39F4-4CA5-ACCE-2DE8A522EC5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527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Significant decrease in overall ED severity (127.12 to 99.20, p &lt; 0.001, d = 1.21), with a strong effect size, and an intensity going from severe to mild (Burton et al., 2022). </a:t>
            </a:r>
          </a:p>
          <a:p>
            <a:r>
              <a:rPr lang="en-US" dirty="0"/>
              <a:t>At the subscale level, only lack of emotional awareness did not decrease significantly (16.78 to 15.40, p = 0.280, d = 0.22). Lack of emotional clarity significantly decreased (16.09 to 12.08, p &lt; 0.001, d = 1.05), with a strong effect size, as did difficulties in controlling impulsive behaviors (21.12 to 13.72, p &lt; 0.001, d = 1.54) and lack of access to emotion regulation strategies (30.47 to 21.84, p &lt; 0.001, d = 1.24). Non-acceptance of emotional responses also significantly decreased (20.81 to 16.36, p = 0.004, d = 0.63), with a moderate effect size. Difficulties in engaging in goal-directed behaviors also significantly decreased (21.84 to 19.80, p = 0.017, d = 0.44), with a small-to-medium effect size.</a:t>
            </a:r>
            <a:endParaRPr lang="fr-FR" dirty="0"/>
          </a:p>
          <a:p>
            <a:r>
              <a:rPr lang="en-US" dirty="0"/>
              <a:t>Regarding borderline symptom severity, we observed a significant decrease in the BSL mean score (2.17 to 1.35, p &lt; 0.001, d = 1.09), with a strong effect size, going from high to moderate intensity (Kleindienst et al., 2020). A similar observation was found with the ZAN-BPD total score (15.69 to 9.77, p &lt; 0.001, d = 0.82), going from moderate to mild intensity. At the item level, significant decreases were observed for anger (1.38 to 0.92, p = 0.033, d = 0.44), affective dysregulation (2.22 to 1.50, p = 0.010, d = 0.54), suicidal behaviors and/or non-suicidal self-injury (0.53 to 0.08, p = 0.037, d = 0.45), and self-damaging impulsive behaviors (1.88 to 1.23, p = 0.024, d = 0.47), corresponding to small-to-medium effect sizes. Finally, at the diagnostic level, 10/26 patients did not fulfill the BPD diagnosis anymore after treatment (38.46%).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F17DC-39F4-4CA5-ACCE-2DE8A522EC5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248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F17DC-39F4-4CA5-ACCE-2DE8A522EC52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80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956535-20CA-274E-A59B-A957838EA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DC4B49-0D36-9DAE-B9E5-04DF37A88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A7E9C6-CBF0-05E3-9EEF-5FBF1A06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25C6-179E-4DE8-8855-DE235C837D1B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B37395-FBF3-A5C3-DA60-FCFB937C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3E600D-0E59-00A0-3BAB-D60EAF88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E2E-2FDD-4EBC-B3C3-9796ABA869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93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3590F1-1D50-AC5F-E95A-F55BE955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A39466E-032B-E751-336D-71DF1E2D4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C328CD-96F2-2690-6B66-6CB26B8A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25C6-179E-4DE8-8855-DE235C837D1B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E37A75-C10A-4427-516F-BE6656999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A3CECF-3A93-A4B5-3E32-12C221E7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E2E-2FDD-4EBC-B3C3-9796ABA869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67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FB55190-011D-A6D6-ADEF-54B6A890A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AB5E12-3204-11B6-95DE-AA5759CA8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EB0F89-CE4A-DE55-FBFB-55DD4E6D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25C6-179E-4DE8-8855-DE235C837D1B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F0D68A-D690-DB5B-DDF7-C7DC4B47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1B4AF9-7262-547C-03B3-5D164DB3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E2E-2FDD-4EBC-B3C3-9796ABA869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36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8CBF6F-E1A8-3ED7-1558-246B95D0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6CAA1C-F3D0-51BB-E672-06CE24A94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C97F43-5F5F-B469-DA3B-16BE23C1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25C6-179E-4DE8-8855-DE235C837D1B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0EF2C1-E039-B574-0AF6-CAFC1994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74CF8D-F4F1-15FF-1911-30A14C835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E2E-2FDD-4EBC-B3C3-9796ABA869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86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03C17-7C9C-477C-8A9C-4ED4EE28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ADFBB1-125D-4D3B-9D57-5273B26B6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124B69-C7D2-FD02-7C66-F9E7B7EFA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25C6-179E-4DE8-8855-DE235C837D1B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BF9464-CED3-2AB5-BFD4-D5243D9E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E67E49-9607-22EE-C602-E050F799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E2E-2FDD-4EBC-B3C3-9796ABA869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9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57AF3E-8AEB-296B-A505-D0E9888E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3F45F0-9A8B-9035-88D5-25B6278E1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79E5D2-A886-565E-7D4D-340185B03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8CA803-9749-9037-F31D-53155D04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25C6-179E-4DE8-8855-DE235C837D1B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8FDE1E-0EC8-D575-6876-5A1420AD4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036588-6506-E4E4-509D-77C3AAF6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E2E-2FDD-4EBC-B3C3-9796ABA869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09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F40B73-9EE7-ED99-D5BC-00576636F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9159BF-F2DC-DA0D-020B-E90841E71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DB190F-FF17-2159-10DB-BA42594F6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011312D-3CB9-5601-88AC-4E539A5DD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FE90EC8-C7A0-94DA-0F18-CDAC8EE96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5B42D3-6CEA-0C70-E6C4-C4C14B49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25C6-179E-4DE8-8855-DE235C837D1B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E6739BD-8D14-2A1C-634F-A1922B8F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C8FA44E-A28D-6BFE-1EFF-DBEFCFB6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E2E-2FDD-4EBC-B3C3-9796ABA869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26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AB53D-D507-CDD8-4DBD-883BAF09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D89ED4-3927-5206-67D2-AD54B123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25C6-179E-4DE8-8855-DE235C837D1B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A05C23-9EC7-941B-0771-BD1A6F3B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919F3E-15A1-DF5E-C368-FBB96A5E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E2E-2FDD-4EBC-B3C3-9796ABA869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50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577CE6-E66D-C922-D5B9-F79A2DDE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25C6-179E-4DE8-8855-DE235C837D1B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025910-32CA-889D-5A5D-8513F616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A64A71-5D70-9E6E-D26B-B9DF46BE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E2E-2FDD-4EBC-B3C3-9796ABA869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05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141218-C7C7-D2C2-92F1-D097428DF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5E86AF-8A05-C761-AE45-832F89500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7340F-D4E0-8677-CA31-B75A2F479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92EB18-7E59-3D1D-7C0A-831A6DDE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25C6-179E-4DE8-8855-DE235C837D1B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CC3E10-1D10-0223-7B21-97127822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E36555-AC42-0863-C980-320F605D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E2E-2FDD-4EBC-B3C3-9796ABA869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95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1E06CC-91B3-0B27-1CDC-5CA405F1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DE4F882-3123-1A56-AAD1-D7E10D8F3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2CD6CE-8CDB-B79F-9892-80A29A4B0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F634D0-9E5C-6B0E-2525-8A46E3C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25C6-179E-4DE8-8855-DE235C837D1B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95C144-757E-4571-D502-1E34D8366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067957-FF29-998F-4E13-24C21F5B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6E2E-2FDD-4EBC-B3C3-9796ABA869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33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849A8D-3952-D5A3-20BE-7B92E6C36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F88630-AFC9-B601-AF1C-977DB9867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90EE8E-7926-1CF9-B7C1-074B26524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C925C6-179E-4DE8-8855-DE235C837D1B}" type="datetimeFigureOut">
              <a:rPr lang="fr-FR" smtClean="0"/>
              <a:t>29/04/2026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20A3CD-F449-A7E0-9F24-A590D0985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975383-932C-5219-0330-79B61F8FC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BB6E2E-2FDD-4EBC-B3C3-9796ABA869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30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rtin.blay5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A15788-F9FA-4679-F7A9-DA4846C670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GPM as a framework for a dimensional, trigger-based approach to emotion dysregulation in borderline personality disorder</a:t>
            </a:r>
            <a:endParaRPr lang="fr-FR" sz="4400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996B83-72BF-8ACE-B290-74341D61A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2362" y="3881082"/>
            <a:ext cx="5089585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000" b="1" dirty="0"/>
              <a:t>Martin Blay, MD, </a:t>
            </a:r>
            <a:r>
              <a:rPr lang="fr-FR" sz="2000" b="1" dirty="0" err="1"/>
              <a:t>MSc</a:t>
            </a:r>
            <a:br>
              <a:rPr lang="fr-FR" sz="2000" b="1" dirty="0"/>
            </a:br>
            <a:r>
              <a:rPr lang="fr-FR" sz="2000" dirty="0" err="1"/>
              <a:t>Psychiatrist-psychotherapist</a:t>
            </a:r>
            <a:br>
              <a:rPr lang="fr-FR" sz="2000" dirty="0"/>
            </a:br>
            <a:r>
              <a:rPr lang="fr-FR" sz="2000" dirty="0"/>
              <a:t>Head of the </a:t>
            </a:r>
            <a:r>
              <a:rPr lang="fr-FR" sz="2000" dirty="0" err="1"/>
              <a:t>Personality</a:t>
            </a:r>
            <a:r>
              <a:rPr lang="fr-FR" sz="2000" dirty="0"/>
              <a:t> </a:t>
            </a:r>
            <a:r>
              <a:rPr lang="fr-FR" sz="2000" dirty="0" err="1"/>
              <a:t>Disorder</a:t>
            </a:r>
            <a:r>
              <a:rPr lang="fr-FR" sz="2000" dirty="0"/>
              <a:t> Unit EPSYLIA, Lyon, France</a:t>
            </a:r>
            <a:br>
              <a:rPr lang="fr-FR" sz="2000" dirty="0"/>
            </a:br>
            <a:r>
              <a:rPr lang="fr-FR" sz="2000" dirty="0"/>
              <a:t>PhD candidate in </a:t>
            </a:r>
            <a:r>
              <a:rPr lang="fr-FR" sz="2000" dirty="0" err="1"/>
              <a:t>clinical</a:t>
            </a:r>
            <a:r>
              <a:rPr lang="fr-FR" sz="2000" dirty="0"/>
              <a:t> </a:t>
            </a:r>
            <a:r>
              <a:rPr lang="fr-FR" sz="2000" dirty="0" err="1"/>
              <a:t>research</a:t>
            </a:r>
            <a:r>
              <a:rPr lang="fr-FR" sz="2000" dirty="0"/>
              <a:t> at Paris Saclay </a:t>
            </a:r>
            <a:r>
              <a:rPr lang="fr-FR" sz="2000" dirty="0" err="1"/>
              <a:t>University</a:t>
            </a: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581FE7-37C5-4790-FEB2-B530F90DC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83" y="4386780"/>
            <a:ext cx="3478128" cy="1267729"/>
          </a:xfrm>
          <a:prstGeom prst="rect">
            <a:avLst/>
          </a:prstGeom>
        </p:spPr>
      </p:pic>
      <p:pic>
        <p:nvPicPr>
          <p:cNvPr id="1026" name="Picture 2" descr="Université Paris-Saclay — Wikipédia">
            <a:extLst>
              <a:ext uri="{FF2B5EF4-FFF2-40B4-BE49-F238E27FC236}">
                <a16:creationId xmlns:a16="http://schemas.microsoft.com/office/drawing/2014/main" id="{98E6F940-ACA8-EA39-5981-7701E8002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165" y="4504444"/>
            <a:ext cx="2271279" cy="10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B13A9DE-E19C-9496-EAE7-FC3EA0BE5815}"/>
              </a:ext>
            </a:extLst>
          </p:cNvPr>
          <p:cNvSpPr txBox="1"/>
          <p:nvPr/>
        </p:nvSpPr>
        <p:spPr>
          <a:xfrm>
            <a:off x="1414732" y="6161993"/>
            <a:ext cx="10909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2nd International conference on GPM– Karolinska Institute,  Stockholm, Sweden – May 4-5</a:t>
            </a:r>
            <a:r>
              <a:rPr lang="en-US" i="1" baseline="30000" dirty="0"/>
              <a:t>Th</a:t>
            </a:r>
            <a:r>
              <a:rPr lang="en-US" i="1" dirty="0"/>
              <a:t> 2026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754432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93704-385E-B6F0-0684-44F1AC8F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problem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157BEC-28AF-E1FA-94FC-973573E87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Consequently, the presence of ED frequently leads to the attribution of a BPD diagnosis, even when the clinical profile is rooted in other psychopathological dynamics.</a:t>
            </a:r>
          </a:p>
          <a:p>
            <a:pPr lvl="1"/>
            <a:r>
              <a:rPr lang="pt-BR" dirty="0"/>
              <a:t>Hard to distinguish between BPD, other disorders, and true comorbid pictures...</a:t>
            </a:r>
          </a:p>
          <a:p>
            <a:pPr marL="457200" lvl="1" indent="0">
              <a:buNone/>
            </a:pPr>
            <a:endParaRPr lang="pt-BR" dirty="0"/>
          </a:p>
          <a:p>
            <a:r>
              <a:rPr lang="en-US" dirty="0"/>
              <a:t>Potential important consequences</a:t>
            </a:r>
          </a:p>
          <a:p>
            <a:pPr lvl="1"/>
            <a:r>
              <a:rPr lang="en-US" dirty="0"/>
              <a:t>Impaired therapeutic relationship due to lack of epistemic </a:t>
            </a:r>
            <a:r>
              <a:rPr lang="en-US" dirty="0" err="1"/>
              <a:t>epistemic</a:t>
            </a:r>
            <a:r>
              <a:rPr lang="en-US" dirty="0"/>
              <a:t> correspondence</a:t>
            </a:r>
          </a:p>
          <a:p>
            <a:pPr lvl="1"/>
            <a:r>
              <a:rPr lang="en-US" dirty="0"/>
              <a:t>Missing key issues may lead to treatment drop-out/resistance (e.g., ASD, PN)</a:t>
            </a:r>
          </a:p>
          <a:p>
            <a:pPr lvl="1"/>
            <a:r>
              <a:rPr lang="en-US" dirty="0"/>
              <a:t>Delays in prescribing medication and/or failure to prescribe medication (e.g., ADHD, BD)</a:t>
            </a:r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BA2C520-8F55-D32E-1C04-D56EB8370568}"/>
              </a:ext>
            </a:extLst>
          </p:cNvPr>
          <p:cNvSpPr txBox="1"/>
          <p:nvPr/>
        </p:nvSpPr>
        <p:spPr>
          <a:xfrm>
            <a:off x="247416" y="6308209"/>
            <a:ext cx="9973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/>
              <a:t>Blay et al., 2023; Blay et al., 2024; Campbell et al., 2009; Richter et al., 2023; </a:t>
            </a:r>
            <a:r>
              <a:rPr lang="fr-FR" i="1" dirty="0" err="1"/>
              <a:t>Bemmouna</a:t>
            </a:r>
            <a:r>
              <a:rPr lang="fr-FR" i="1" dirty="0"/>
              <a:t> et al., 2022</a:t>
            </a:r>
          </a:p>
        </p:txBody>
      </p:sp>
    </p:spTree>
    <p:extLst>
      <p:ext uri="{BB962C8B-B14F-4D97-AF65-F5344CB8AC3E}">
        <p14:creationId xmlns:p14="http://schemas.microsoft.com/office/powerpoint/2010/main" val="3364208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584E9-57CC-E2E1-1DCF-0F6D2E6C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need</a:t>
            </a:r>
            <a:r>
              <a:rPr lang="fr-FR" dirty="0"/>
              <a:t> for a </a:t>
            </a:r>
            <a:r>
              <a:rPr lang="fr-FR" dirty="0" err="1"/>
              <a:t>dimensional</a:t>
            </a:r>
            <a:r>
              <a:rPr lang="fr-FR" dirty="0"/>
              <a:t> </a:t>
            </a:r>
            <a:r>
              <a:rPr lang="fr-FR" dirty="0" err="1"/>
              <a:t>approach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FFB8D6-8025-A539-D2CC-655670490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7558" cy="4351338"/>
          </a:xfrm>
        </p:spPr>
        <p:txBody>
          <a:bodyPr/>
          <a:lstStyle/>
          <a:p>
            <a:r>
              <a:rPr lang="en-US" dirty="0"/>
              <a:t>New dimensional approaches</a:t>
            </a:r>
          </a:p>
          <a:p>
            <a:pPr lvl="1"/>
            <a:r>
              <a:rPr lang="en-US" dirty="0" err="1"/>
              <a:t>HiTOP</a:t>
            </a:r>
            <a:r>
              <a:rPr lang="en-US" dirty="0"/>
              <a:t> (and its super-spectrum of emotional dysfunction)</a:t>
            </a:r>
          </a:p>
          <a:p>
            <a:pPr lvl="1"/>
            <a:r>
              <a:rPr lang="en-US" dirty="0"/>
              <a:t>ICD-11 &amp; AMPD</a:t>
            </a:r>
          </a:p>
          <a:p>
            <a:r>
              <a:rPr lang="en-US" dirty="0"/>
              <a:t>Great models… but with little implementation in clinical practice</a:t>
            </a:r>
          </a:p>
          <a:p>
            <a:r>
              <a:rPr lang="en-US" dirty="0"/>
              <a:t>The categorical approach remains the most widely used</a:t>
            </a:r>
          </a:p>
          <a:p>
            <a:r>
              <a:rPr lang="en-US" dirty="0"/>
              <a:t>In this context, there is a need for a simple, accessible, trans-diagnostic and  dimensional approach of ED for patients fulfilling BPD criteria, to pragmatically solve this important question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CBCFD37-15F3-F64F-A6AF-15C842B5ADAE}"/>
              </a:ext>
            </a:extLst>
          </p:cNvPr>
          <p:cNvSpPr txBox="1"/>
          <p:nvPr/>
        </p:nvSpPr>
        <p:spPr>
          <a:xfrm>
            <a:off x="235528" y="6311900"/>
            <a:ext cx="1137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Blay et al., 2024, 2026</a:t>
            </a:r>
          </a:p>
        </p:txBody>
      </p:sp>
    </p:spTree>
    <p:extLst>
      <p:ext uri="{BB962C8B-B14F-4D97-AF65-F5344CB8AC3E}">
        <p14:creationId xmlns:p14="http://schemas.microsoft.com/office/powerpoint/2010/main" val="410608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0B0131-71FA-F66F-19BC-268F4111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place of GPM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B6862C-554E-AE17-6C87-FE3D757E6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Initially developed for BPD, GPM conceptualizes personality disorders and its comorbidities as characterized by typical emotional and interpersonal triggers/dilemmas</a:t>
            </a:r>
          </a:p>
          <a:p>
            <a:pPr lvl="1"/>
            <a:r>
              <a:rPr lang="pt-BR" dirty="0"/>
              <a:t>Loss of relational dependance and fear of abandonment (for BPD)</a:t>
            </a:r>
          </a:p>
          <a:p>
            <a:pPr lvl="1"/>
            <a:r>
              <a:rPr lang="pt-BR" dirty="0"/>
              <a:t>Loss of ideal self-image and threat to self-esteem (for NPD)</a:t>
            </a:r>
          </a:p>
          <a:p>
            <a:pPr lvl="1"/>
            <a:r>
              <a:rPr lang="pt-BR" dirty="0"/>
              <a:t>Loss of control (for OCPD)</a:t>
            </a:r>
          </a:p>
          <a:p>
            <a:pPr lvl="1"/>
            <a:r>
              <a:rPr lang="pt-BR" dirty="0"/>
              <a:t>Loss of ideal body image and weight (for comorbid ED)</a:t>
            </a:r>
          </a:p>
          <a:p>
            <a:pPr lvl="1"/>
            <a:r>
              <a:rPr lang="pt-BR" dirty="0"/>
              <a:t>Loss of control over trauma cues (for comorbid PTSD)</a:t>
            </a:r>
          </a:p>
          <a:p>
            <a:r>
              <a:rPr lang="pt-BR" dirty="0"/>
              <a:t>Such approach, if adapted to the more specific dimension of ED and extended to other disorders, would provide a clinical framework directly compatible with a transdiagnostic understanding of this complex psychopathological dimension</a:t>
            </a:r>
          </a:p>
        </p:txBody>
      </p:sp>
    </p:spTree>
    <p:extLst>
      <p:ext uri="{BB962C8B-B14F-4D97-AF65-F5344CB8AC3E}">
        <p14:creationId xmlns:p14="http://schemas.microsoft.com/office/powerpoint/2010/main" val="421741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DFD596-086F-1BB2-0343-6B856747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last </a:t>
            </a:r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years</a:t>
            </a:r>
            <a:r>
              <a:rPr lang="fr-FR" dirty="0"/>
              <a:t> in a </a:t>
            </a:r>
            <a:r>
              <a:rPr lang="fr-FR" dirty="0" err="1"/>
              <a:t>nutshell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E04EB6-1085-471D-0118-754F3A28A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Development of a dimensional, trans-diagnostic trigger-based approach of ED</a:t>
            </a:r>
          </a:p>
          <a:p>
            <a:r>
              <a:rPr lang="pt-BR" dirty="0"/>
              <a:t>Development of a a GPM adaptation directly integrating this trigger-based approach, to treat patients fulfilling the criteria for BPD.</a:t>
            </a:r>
          </a:p>
          <a:p>
            <a:r>
              <a:rPr lang="pt-BR" dirty="0"/>
              <a:t>Naturalistic evaluation of the usefulness of this  adaptation in real-world outpatients</a:t>
            </a:r>
          </a:p>
        </p:txBody>
      </p:sp>
    </p:spTree>
    <p:extLst>
      <p:ext uri="{BB962C8B-B14F-4D97-AF65-F5344CB8AC3E}">
        <p14:creationId xmlns:p14="http://schemas.microsoft.com/office/powerpoint/2010/main" val="387358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2CF28-FCEA-3C29-C529-16E312E7C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591E014-1822-5B13-8ECB-49650A49F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Our model </a:t>
            </a:r>
            <a:r>
              <a:rPr lang="fr-FR" sz="2800" i="1" dirty="0"/>
              <a:t>(</a:t>
            </a:r>
            <a:r>
              <a:rPr lang="fr-FR" sz="2800" i="1" dirty="0" err="1"/>
              <a:t>further</a:t>
            </a:r>
            <a:r>
              <a:rPr lang="fr-FR" sz="2800" i="1" dirty="0"/>
              <a:t> </a:t>
            </a:r>
            <a:r>
              <a:rPr lang="fr-FR" sz="2800" i="1" dirty="0" err="1"/>
              <a:t>described</a:t>
            </a:r>
            <a:r>
              <a:rPr lang="fr-FR" sz="2800" i="1" dirty="0"/>
              <a:t> on Wednesday!)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2E2A512-98E0-0B2F-D33B-E3DEEAAD0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52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8A0F6-2E16-DCBC-9776-AB07ADCC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FD31F6-92E4-6AF8-BD92-BF0D80C4E8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F26AC3-CA23-5DBD-287E-0E66C98BC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876" y="1690688"/>
            <a:ext cx="6997640" cy="4510107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DE5075CC-B697-D8B4-11FD-06C683FD2D6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Evaluation (1)</a:t>
            </a:r>
          </a:p>
        </p:txBody>
      </p:sp>
    </p:spTree>
    <p:extLst>
      <p:ext uri="{BB962C8B-B14F-4D97-AF65-F5344CB8AC3E}">
        <p14:creationId xmlns:p14="http://schemas.microsoft.com/office/powerpoint/2010/main" val="2028816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37727-66CF-0B29-E1F1-695D69409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E6A08-8F19-C1BB-157D-BEA9208DF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AEE136-5C77-7753-11DD-079FB7C2B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32" y="1825625"/>
            <a:ext cx="6871385" cy="4351337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E2A69890-1ED7-581E-4469-625B3CE4CF7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Evaluation (2)</a:t>
            </a:r>
          </a:p>
        </p:txBody>
      </p:sp>
    </p:spTree>
    <p:extLst>
      <p:ext uri="{BB962C8B-B14F-4D97-AF65-F5344CB8AC3E}">
        <p14:creationId xmlns:p14="http://schemas.microsoft.com/office/powerpoint/2010/main" val="1331786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52DC0A-748E-CC61-1AC2-5A5FE4A8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E7EA9-BC05-1DA9-B64F-293C00CFC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FDCBAB-4633-42FB-5BF4-E82D6042A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203" y="1498764"/>
            <a:ext cx="7080938" cy="46943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9C4EFF2-19EB-C448-D92D-DCD8FE9CBC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05"/>
          <a:stretch/>
        </p:blipFill>
        <p:spPr>
          <a:xfrm>
            <a:off x="2739203" y="2661588"/>
            <a:ext cx="7027205" cy="3860264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776DB427-5123-B2FE-612B-FBFED16078D5}"/>
              </a:ext>
            </a:extLst>
          </p:cNvPr>
          <p:cNvSpPr txBox="1">
            <a:spLocks/>
          </p:cNvSpPr>
          <p:nvPr/>
        </p:nvSpPr>
        <p:spPr>
          <a:xfrm>
            <a:off x="926205" y="285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 </a:t>
            </a:r>
            <a:r>
              <a:rPr lang="fr-FR" dirty="0" err="1"/>
              <a:t>Treatment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357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C8AB9-20D0-2175-2B3E-6A9967901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DB6AF20-5E2A-43EE-270A-78DAA122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GPM-</a:t>
            </a:r>
            <a:r>
              <a:rPr lang="fr-FR" dirty="0" err="1"/>
              <a:t>extended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7DBCE7-7D74-6701-2329-FA364C89D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0211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DD05E3C-3781-0776-7717-531CFC65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General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D8F653E-79A4-9467-9593-8F08C22C5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122" y="1814124"/>
            <a:ext cx="1035175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GPM-extended builds on the foundational principles of GPM for BPD</a:t>
            </a:r>
          </a:p>
          <a:p>
            <a:r>
              <a:rPr lang="en-US" dirty="0"/>
              <a:t>Diagnostic process focuses on BPD criteria and integrates dimensional AMPD tools (for personality functioning)</a:t>
            </a:r>
          </a:p>
          <a:p>
            <a:r>
              <a:rPr lang="en-US" dirty="0"/>
              <a:t>This process is enhanced using the three main GPM dilemmas developed at that time to assess </a:t>
            </a:r>
            <a:r>
              <a:rPr lang="en-US" i="1" dirty="0"/>
              <a:t>how </a:t>
            </a:r>
            <a:r>
              <a:rPr lang="en-US" dirty="0"/>
              <a:t>one’s personality may dysfunction. </a:t>
            </a:r>
          </a:p>
          <a:p>
            <a:r>
              <a:rPr lang="en-US" dirty="0"/>
              <a:t>The assessment of the presence/absence and relevance of each dilemma for each patient relies on both clinical and psychometric investigation</a:t>
            </a:r>
          </a:p>
          <a:p>
            <a:r>
              <a:rPr lang="en-US" dirty="0"/>
              <a:t>Once the main dilemmas are identified, both the clinician and the patient work on a clear prioritization of the treatment targets, with the most impacting dilemmas being the first one to focus 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87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2B2D2-2523-8AD4-2CF9-3D119813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Conflit of </a:t>
            </a:r>
            <a:r>
              <a:rPr lang="fr-FR" dirty="0" err="1"/>
              <a:t>interest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3EDCF5-6F4A-6D62-C4E1-4594B3D15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1829592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10F5ED-FD7E-2B21-1DDF-19AE2C43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Treatment</a:t>
            </a:r>
            <a:r>
              <a:rPr lang="fr-FR" dirty="0"/>
              <a:t> content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A33D97-DDC9-DE52-CBCC-26ADD29C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36" y="1690688"/>
            <a:ext cx="11678264" cy="4351338"/>
          </a:xfrm>
        </p:spPr>
        <p:txBody>
          <a:bodyPr>
            <a:normAutofit/>
          </a:bodyPr>
          <a:lstStyle/>
          <a:p>
            <a:r>
              <a:rPr lang="en-US" dirty="0"/>
              <a:t>The content remains the same… but GPM-extended tailors psychoeducation and case management to each patient’s specificities.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70F1D4-AB6E-7E11-22DB-AAF908C73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935" y="2854604"/>
            <a:ext cx="6609768" cy="363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33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1C192C-31E0-1C56-7106-0EB7C1AC8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EPSYLIA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12E8C7-DAA3-985D-3839-193724AE5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4" name="Espace réservé du contenu 3" descr="Une image contenant texte, diagramme, capture d’écran, Parallèle&#10;&#10;Description générée automatiquement">
            <a:extLst>
              <a:ext uri="{FF2B5EF4-FFF2-40B4-BE49-F238E27FC236}">
                <a16:creationId xmlns:a16="http://schemas.microsoft.com/office/drawing/2014/main" id="{FA469AF6-199C-4F6B-58C9-7A62F49CEB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945"/>
          <a:stretch>
            <a:fillRect/>
          </a:stretch>
        </p:blipFill>
        <p:spPr>
          <a:xfrm>
            <a:off x="532912" y="1894205"/>
            <a:ext cx="11126176" cy="4115477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474FF08-735D-877B-45B4-2B2C99FF0E68}"/>
              </a:ext>
            </a:extLst>
          </p:cNvPr>
          <p:cNvSpPr/>
          <p:nvPr/>
        </p:nvSpPr>
        <p:spPr>
          <a:xfrm>
            <a:off x="5715000" y="1825625"/>
            <a:ext cx="6172200" cy="41840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12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5C5A4-D2E5-3CB0-ACB9-9E50BD97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Outcomes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ED559D-AF1A-8E8F-B80A-136773FE5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: change in overall intensity of ED, as assessed by the DERS total score, between before and after 1 year of treatment. </a:t>
            </a:r>
          </a:p>
          <a:p>
            <a:r>
              <a:rPr lang="en-US" dirty="0"/>
              <a:t>Secondary : change between before and after 1 year of treatment on</a:t>
            </a:r>
          </a:p>
          <a:p>
            <a:pPr lvl="1"/>
            <a:r>
              <a:rPr lang="en-US" dirty="0"/>
              <a:t>Emotion dysregulation subdimensions severity, using DERS sub-scores</a:t>
            </a:r>
            <a:endParaRPr lang="fr-FR" dirty="0"/>
          </a:p>
          <a:p>
            <a:pPr lvl="1"/>
            <a:r>
              <a:rPr lang="en-US" dirty="0"/>
              <a:t>Interviewer-rated BPD symptoms, using the ZAN-BPD total score </a:t>
            </a:r>
            <a:endParaRPr lang="fr-FR" dirty="0"/>
          </a:p>
          <a:p>
            <a:pPr lvl="1"/>
            <a:r>
              <a:rPr lang="en-US" dirty="0"/>
              <a:t>Self-rated BPD symptoms, using the BSL-23 mean score</a:t>
            </a:r>
            <a:endParaRPr lang="fr-FR" dirty="0"/>
          </a:p>
          <a:p>
            <a:pPr lvl="1"/>
            <a:r>
              <a:rPr lang="en-US" dirty="0"/>
              <a:t>Emotion dysregulation related behaviors, including anger outbursts, affective dysregulation, self-harming/suicidal behaviors, and self-damaging impulsive behaviors, using ZAN-BPD’s items 1, 2, 7 and 8 scores.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2760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96769-68CB-80AE-D7D7-06B0A31B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Methods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C903F8-A959-13E2-1105-3CF6CE926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 from the larger EPSYLIA study (NCT06913738) were used for the present analyses.</a:t>
            </a:r>
          </a:p>
          <a:p>
            <a:r>
              <a:rPr lang="en-US" dirty="0"/>
              <a:t>Inclusion criteria : </a:t>
            </a:r>
          </a:p>
          <a:p>
            <a:pPr lvl="1"/>
            <a:r>
              <a:rPr lang="en-US" dirty="0"/>
              <a:t>1°) being &gt;18 years old</a:t>
            </a:r>
          </a:p>
          <a:p>
            <a:pPr lvl="1"/>
            <a:r>
              <a:rPr lang="en-US" dirty="0"/>
              <a:t>2°) having a diagnosis of BPD made using the SCID-II</a:t>
            </a:r>
          </a:p>
          <a:p>
            <a:pPr lvl="1"/>
            <a:r>
              <a:rPr lang="en-US" dirty="0"/>
              <a:t>3°) having signed an informed consent</a:t>
            </a:r>
          </a:p>
          <a:p>
            <a:pPr lvl="1"/>
            <a:r>
              <a:rPr lang="en-US" dirty="0"/>
              <a:t>4°) being affiliated with or beneficiary of the French social security system. </a:t>
            </a:r>
          </a:p>
          <a:p>
            <a:r>
              <a:rPr lang="en-US" dirty="0"/>
              <a:t>Scale used in the present analyses</a:t>
            </a:r>
          </a:p>
          <a:p>
            <a:pPr lvl="1"/>
            <a:r>
              <a:rPr lang="en-US" dirty="0"/>
              <a:t>SCID-II, ZAN-BPD, BSL-23, DERS</a:t>
            </a:r>
            <a:endParaRPr lang="fr-FR" dirty="0"/>
          </a:p>
          <a:p>
            <a:r>
              <a:rPr lang="fr-FR" dirty="0"/>
              <a:t>Analyses: </a:t>
            </a:r>
          </a:p>
          <a:p>
            <a:pPr lvl="1"/>
            <a:r>
              <a:rPr lang="fr-FR" dirty="0"/>
              <a:t>On </a:t>
            </a:r>
            <a:r>
              <a:rPr lang="fr-FR" dirty="0" err="1"/>
              <a:t>complete</a:t>
            </a:r>
            <a:r>
              <a:rPr lang="fr-FR" dirty="0"/>
              <a:t> cases </a:t>
            </a:r>
            <a:r>
              <a:rPr lang="fr-FR" dirty="0" err="1"/>
              <a:t>only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Paired</a:t>
            </a:r>
            <a:r>
              <a:rPr lang="fr-FR" dirty="0"/>
              <a:t> Student t tests (or Wilcoxon tests), </a:t>
            </a:r>
            <a:r>
              <a:rPr lang="fr-FR" dirty="0" err="1"/>
              <a:t>effect</a:t>
            </a:r>
            <a:r>
              <a:rPr lang="fr-FR" dirty="0"/>
              <a:t> sizes.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1872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250C44-0D9B-58F9-DECC-C9C92CD6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3357F3-4928-1CB0-15AC-D0879CA1E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4835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33 patients diagnosed with BPD were included in the study (mean age = 27.85 (SD = 7.33) years, 69.7% female).</a:t>
            </a:r>
          </a:p>
          <a:p>
            <a:pPr lvl="1"/>
            <a:r>
              <a:rPr lang="en-US" dirty="0"/>
              <a:t>2 drop out, 5 finishers that did not undergo the final evaluation</a:t>
            </a:r>
          </a:p>
          <a:p>
            <a:pPr lvl="1"/>
            <a:r>
              <a:rPr lang="en-US" dirty="0"/>
              <a:t>26 patients underwent final psychometric evaluation, with only 25 fulfilling DERS and BSL</a:t>
            </a:r>
            <a:endParaRPr lang="fr-FR" dirty="0"/>
          </a:p>
          <a:p>
            <a:r>
              <a:rPr lang="en-US" dirty="0"/>
              <a:t>With 25 pairs, we had 80% statistical power to detect a medium-sized effect (d = 0.58) on the total DERS score in a two-tailed paired t-test at a significance level of 5%,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725D72-FC47-BAF5-1F24-84B955CA3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271" y="1151555"/>
            <a:ext cx="4000529" cy="47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37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E69705-9048-445D-5F44-2F7EA32B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131772-3283-BA74-D8F4-B2434E01E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8990" cy="4351338"/>
          </a:xfrm>
        </p:spPr>
        <p:txBody>
          <a:bodyPr>
            <a:normAutofit/>
          </a:bodyPr>
          <a:lstStyle/>
          <a:p>
            <a:r>
              <a:rPr lang="en-US" dirty="0"/>
              <a:t>Regarding treatment delivered, 3 therapists were involved</a:t>
            </a:r>
          </a:p>
          <a:p>
            <a:pPr lvl="1"/>
            <a:r>
              <a:rPr lang="en-US" dirty="0"/>
              <a:t>Therapist 1 = 21, 63.84%</a:t>
            </a:r>
          </a:p>
          <a:p>
            <a:pPr lvl="1"/>
            <a:r>
              <a:rPr lang="en-US" dirty="0"/>
              <a:t>Therapist 2 = 9 (27.27%)</a:t>
            </a:r>
          </a:p>
          <a:p>
            <a:pPr lvl="1"/>
            <a:r>
              <a:rPr lang="en-US" dirty="0"/>
              <a:t>Therapist 3 = 3 (9.09%)). </a:t>
            </a:r>
          </a:p>
          <a:p>
            <a:r>
              <a:rPr lang="en-US" dirty="0"/>
              <a:t>Alongside individual therapy</a:t>
            </a:r>
          </a:p>
          <a:p>
            <a:pPr lvl="1"/>
            <a:r>
              <a:rPr lang="en-US" dirty="0"/>
              <a:t>31 patients underwent the BPD-focused psychoeducation group (93.94%)</a:t>
            </a:r>
          </a:p>
          <a:p>
            <a:pPr lvl="1"/>
            <a:r>
              <a:rPr lang="en-US" dirty="0"/>
              <a:t>14 underwent the narcissism-focused psychoeducation group (42.42%)</a:t>
            </a:r>
          </a:p>
          <a:p>
            <a:pPr lvl="1"/>
            <a:r>
              <a:rPr lang="en-US" dirty="0"/>
              <a:t>Only one 1 underwent the OCPD-focused psychoeducation group (3.03%), the lack of participation was mostly due to organizational reasons</a:t>
            </a:r>
          </a:p>
          <a:p>
            <a:pPr lvl="1"/>
            <a:r>
              <a:rPr lang="en-US" dirty="0"/>
              <a:t>26 patients underwent the DBT-skills training group (78.79%).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8814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50DC78-1A5D-489E-AA10-51232DD4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Results</a:t>
            </a:r>
            <a:r>
              <a:rPr lang="fr-FR" dirty="0"/>
              <a:t> (3)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B8BBEC-748D-F3F9-5C8E-9F4E99211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7265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Significant decrease in overall ED severity with a strong effect size, and with an intensity going from severe to mild </a:t>
            </a:r>
          </a:p>
          <a:p>
            <a:pPr lvl="1"/>
            <a:r>
              <a:rPr lang="en-US" dirty="0"/>
              <a:t>At the subscale level, only lack of emotional awareness did not decrease significantly</a:t>
            </a:r>
            <a:endParaRPr lang="fr-FR" dirty="0"/>
          </a:p>
          <a:p>
            <a:r>
              <a:rPr lang="en-US" dirty="0"/>
              <a:t>Regarding borderline symptom severity, we observed a significant decrease in the BSL mean score and ZAN-BPD total score, with strong effect sizes, going from high to moderate intensity (BSL) and from moderate to mild intensity (ZAN-BPD). </a:t>
            </a:r>
          </a:p>
          <a:p>
            <a:pPr lvl="1"/>
            <a:r>
              <a:rPr lang="en-US" dirty="0"/>
              <a:t>At the item level, significant decreases were observed for anger, affective dysregulation, suicidal behaviors and/or non-suicidal self-injury and self-damaging impulsive behaviors, with small-to-medium effect sizes. </a:t>
            </a:r>
          </a:p>
          <a:p>
            <a:r>
              <a:rPr lang="en-US" dirty="0"/>
              <a:t>Finally, at the diagnostic level, 10/26 patients did not fulfill the BPD diagnosis anymore after treatment (38.46%).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938162D-53D5-D128-FC3E-BFE616596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611" y="1118160"/>
            <a:ext cx="4343432" cy="499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16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18184-6751-2132-0781-E81C34201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3B37098-3E5C-18B4-2D8E-44E6D6EA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can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say</a:t>
            </a:r>
            <a:r>
              <a:rPr lang="fr-FR" dirty="0"/>
              <a:t>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9001C94-7401-B764-1DFE-4A81A341D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5145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7858A5C-8AAF-0046-58AB-3EABC8A9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r>
              <a:rPr lang="fr-FR" dirty="0"/>
              <a:t> of </a:t>
            </a:r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15C1E65-EE52-3A2C-7B44-A719C5491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These preliminary results suggested that, despite important methodological limitations, a dimensional </a:t>
            </a:r>
            <a:r>
              <a:rPr lang="en-US" i="1" dirty="0"/>
              <a:t>trigger-based </a:t>
            </a:r>
            <a:r>
              <a:rPr lang="en-US" dirty="0"/>
              <a:t>of GPM (GPM-extended) was feasible in routine outpatient care and can lead to clinically meaningful improvements of ED</a:t>
            </a:r>
            <a:r>
              <a:rPr lang="fr-FR" dirty="0"/>
              <a:t> and BPD </a:t>
            </a:r>
            <a:r>
              <a:rPr lang="fr-FR" dirty="0" err="1"/>
              <a:t>symptoms</a:t>
            </a:r>
            <a:endParaRPr lang="fr-FR" dirty="0"/>
          </a:p>
          <a:p>
            <a:r>
              <a:rPr lang="en-US" dirty="0"/>
              <a:t>Furthermore, they offer preliminary support for the use of GPM as a foundational framework for a modular approach to the treatment of personality disorders. </a:t>
            </a:r>
          </a:p>
          <a:p>
            <a:pPr lvl="1"/>
            <a:r>
              <a:rPr lang="en-US" dirty="0"/>
              <a:t>GPM was not only used as a generalist treatment but also as an overarching clinical framework that structures the integration of additional therapeutic components according to patients’ predominant personality profile. </a:t>
            </a:r>
          </a:p>
          <a:p>
            <a:r>
              <a:rPr lang="en-US" dirty="0"/>
              <a:t>But many, many limitations to take into account…</a:t>
            </a:r>
          </a:p>
        </p:txBody>
      </p:sp>
    </p:spTree>
    <p:extLst>
      <p:ext uri="{BB962C8B-B14F-4D97-AF65-F5344CB8AC3E}">
        <p14:creationId xmlns:p14="http://schemas.microsoft.com/office/powerpoint/2010/main" val="1571046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D79F1-FBDE-AB1B-F829-3ECE1755F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Towards</a:t>
            </a:r>
            <a:r>
              <a:rPr lang="fr-FR" dirty="0"/>
              <a:t> a stress-sensitive GPM </a:t>
            </a:r>
            <a:r>
              <a:rPr lang="fr-FR" dirty="0" err="1"/>
              <a:t>general</a:t>
            </a:r>
            <a:r>
              <a:rPr lang="fr-FR" dirty="0"/>
              <a:t> </a:t>
            </a:r>
            <a:r>
              <a:rPr lang="fr-FR" dirty="0" err="1"/>
              <a:t>conceptualization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49029E-66D5-9CAC-8813-DB871202B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While the notion of triggers provides a descriptive and clinically useful framework for ED conceptualization and treatment, we believe that it can also be used more broadly in the specific context of PDs. </a:t>
            </a:r>
          </a:p>
          <a:p>
            <a:r>
              <a:rPr lang="en-US" dirty="0"/>
              <a:t>In these disorders, triggers can be understood as situations in which the mechanisms that ordinarily support self-regulation are compromised or temporarily lost.</a:t>
            </a:r>
            <a:endParaRPr lang="fr-FR" dirty="0"/>
          </a:p>
          <a:p>
            <a:pPr lvl="1"/>
            <a:r>
              <a:rPr lang="en-US" dirty="0"/>
              <a:t>This interpretation introduces a </a:t>
            </a:r>
            <a:r>
              <a:rPr lang="en-US" i="1" dirty="0"/>
              <a:t>stress-sensitive</a:t>
            </a:r>
            <a:r>
              <a:rPr lang="en-US" dirty="0"/>
              <a:t> dimension to the trigger-based model, not as an initial assumption, but as a second-order explanatory framework. </a:t>
            </a:r>
          </a:p>
          <a:p>
            <a:r>
              <a:rPr lang="en-US" dirty="0"/>
              <a:t>Put in other words, in PD patients, triggers do not </a:t>
            </a:r>
            <a:r>
              <a:rPr lang="en-US" i="1" dirty="0"/>
              <a:t>actually</a:t>
            </a:r>
            <a:r>
              <a:rPr lang="en-US" dirty="0"/>
              <a:t> provoke emotional reactions. Rather, they signal a loss or threat to the structures that ordinarily support self-regulation. </a:t>
            </a:r>
          </a:p>
          <a:p>
            <a:pPr lvl="1"/>
            <a:r>
              <a:rPr lang="en-US" dirty="0"/>
              <a:t>ED may thus emerge when these individuals are no longer able to rely on their usual strategies to regulate their identity, emotions, and sense of agency.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671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90DFBCE-44A4-0316-730C-D8916006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It </a:t>
            </a:r>
            <a:r>
              <a:rPr lang="fr-FR" dirty="0" err="1"/>
              <a:t>always</a:t>
            </a:r>
            <a:r>
              <a:rPr lang="fr-FR" dirty="0"/>
              <a:t> starts </a:t>
            </a:r>
            <a:r>
              <a:rPr lang="fr-FR" dirty="0" err="1"/>
              <a:t>with</a:t>
            </a:r>
            <a:r>
              <a:rPr lang="fr-FR" dirty="0"/>
              <a:t> patients…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42CB3A-6182-25B2-E0C4-4D992BCF27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6482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BEE24B-FF47-2AF9-7E27-A80A4FAD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08571C-B737-62B3-6F0C-CF0719DF7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3074" name="Picture 2" descr="Aucune description alternative pour cette image">
            <a:extLst>
              <a:ext uri="{FF2B5EF4-FFF2-40B4-BE49-F238E27FC236}">
                <a16:creationId xmlns:a16="http://schemas.microsoft.com/office/drawing/2014/main" id="{2F015AB3-D047-78B5-8212-4E072F4C9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30" y="2001187"/>
            <a:ext cx="5495670" cy="306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ucune description alternative pour cette image">
            <a:extLst>
              <a:ext uri="{FF2B5EF4-FFF2-40B4-BE49-F238E27FC236}">
                <a16:creationId xmlns:a16="http://schemas.microsoft.com/office/drawing/2014/main" id="{F361393A-AE05-10C7-9E97-55726B5C5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226" y="1921292"/>
            <a:ext cx="5364190" cy="314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236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02B78-927F-661E-152D-866CC66F6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52627-52C8-071E-5500-4698FCD81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187" y="1321156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 dirty="0"/>
              <a:t>Thank you for your attention.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dirty="0">
                <a:hlinkClick r:id="rId2"/>
              </a:rPr>
              <a:t>Martin.blay5@gmail.com</a:t>
            </a:r>
            <a:br>
              <a:rPr lang="en-US" sz="4400" b="1" dirty="0"/>
            </a:br>
            <a:endParaRPr lang="fr-FR" sz="4400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44C269-8D1F-6A9E-647C-C46760483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2362" y="4137006"/>
            <a:ext cx="5079651" cy="1655762"/>
          </a:xfrm>
        </p:spPr>
        <p:txBody>
          <a:bodyPr>
            <a:noAutofit/>
          </a:bodyPr>
          <a:lstStyle/>
          <a:p>
            <a:r>
              <a:rPr lang="fr-FR" sz="2000" b="1" dirty="0"/>
              <a:t>Martin Blay, MD, </a:t>
            </a:r>
            <a:r>
              <a:rPr lang="fr-FR" sz="2000" b="1" dirty="0" err="1"/>
              <a:t>MSc</a:t>
            </a:r>
            <a:endParaRPr lang="fr-FR" sz="2000" b="1" dirty="0"/>
          </a:p>
          <a:p>
            <a:r>
              <a:rPr lang="fr-FR" sz="2000" dirty="0" err="1"/>
              <a:t>Psychiatrist-psychotherapist</a:t>
            </a:r>
            <a:endParaRPr lang="fr-FR" sz="2000" dirty="0"/>
          </a:p>
          <a:p>
            <a:r>
              <a:rPr lang="fr-FR" sz="2000" dirty="0"/>
              <a:t>Head of the </a:t>
            </a:r>
            <a:r>
              <a:rPr lang="fr-FR" sz="2000" dirty="0" err="1"/>
              <a:t>Personality</a:t>
            </a:r>
            <a:r>
              <a:rPr lang="fr-FR" sz="2000" dirty="0"/>
              <a:t> </a:t>
            </a:r>
            <a:r>
              <a:rPr lang="fr-FR" sz="2000" dirty="0" err="1"/>
              <a:t>Disorder</a:t>
            </a:r>
            <a:r>
              <a:rPr lang="fr-FR" sz="2000" dirty="0"/>
              <a:t> Unit EPSYLIA, Lyon, France</a:t>
            </a:r>
          </a:p>
          <a:p>
            <a:r>
              <a:rPr lang="fr-FR" sz="2000" dirty="0"/>
              <a:t>PhD candidate in </a:t>
            </a:r>
            <a:r>
              <a:rPr lang="fr-FR" sz="2000" dirty="0" err="1"/>
              <a:t>clinical</a:t>
            </a:r>
            <a:r>
              <a:rPr lang="fr-FR" sz="2000" dirty="0"/>
              <a:t> </a:t>
            </a:r>
            <a:r>
              <a:rPr lang="fr-FR" sz="2000" dirty="0" err="1"/>
              <a:t>research</a:t>
            </a:r>
            <a:r>
              <a:rPr lang="fr-FR" sz="2000" dirty="0"/>
              <a:t> at Paris Saclay </a:t>
            </a:r>
            <a:r>
              <a:rPr lang="fr-FR" sz="2000" dirty="0" err="1"/>
              <a:t>University</a:t>
            </a: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F9F000-AF18-F567-B86B-5FAC0D07E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83" y="4386780"/>
            <a:ext cx="3478128" cy="1267729"/>
          </a:xfrm>
          <a:prstGeom prst="rect">
            <a:avLst/>
          </a:prstGeom>
        </p:spPr>
      </p:pic>
      <p:pic>
        <p:nvPicPr>
          <p:cNvPr id="1026" name="Picture 2" descr="Université Paris-Saclay — Wikipédia">
            <a:extLst>
              <a:ext uri="{FF2B5EF4-FFF2-40B4-BE49-F238E27FC236}">
                <a16:creationId xmlns:a16="http://schemas.microsoft.com/office/drawing/2014/main" id="{320584A5-098E-7408-911B-9566E2DA7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165" y="4504444"/>
            <a:ext cx="2271279" cy="10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68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1615F8-1503-836B-BC76-59993540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Mister X, 26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E22F03-7988-56D1-72B5-E061F657E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/>
              <a:t>Referred</a:t>
            </a:r>
            <a:r>
              <a:rPr lang="fr-FR" dirty="0"/>
              <a:t> for diagnostic </a:t>
            </a:r>
            <a:r>
              <a:rPr lang="fr-FR" dirty="0" err="1"/>
              <a:t>evaluation</a:t>
            </a:r>
            <a:r>
              <a:rPr lang="fr-FR" dirty="0"/>
              <a:t> for BPD</a:t>
            </a:r>
          </a:p>
          <a:p>
            <a:r>
              <a:rPr lang="fr-FR" dirty="0" err="1"/>
              <a:t>Medical</a:t>
            </a:r>
            <a:r>
              <a:rPr lang="fr-FR" dirty="0"/>
              <a:t> </a:t>
            </a:r>
            <a:r>
              <a:rPr lang="fr-FR" dirty="0" err="1"/>
              <a:t>history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BPD(</a:t>
            </a:r>
            <a:r>
              <a:rPr lang="fr-FR" dirty="0" err="1"/>
              <a:t>reason</a:t>
            </a:r>
            <a:r>
              <a:rPr lang="fr-FR" dirty="0"/>
              <a:t> for </a:t>
            </a:r>
            <a:r>
              <a:rPr lang="fr-FR" dirty="0" err="1"/>
              <a:t>referral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ADHD (</a:t>
            </a:r>
            <a:r>
              <a:rPr lang="fr-FR" dirty="0" err="1"/>
              <a:t>diagnosed</a:t>
            </a:r>
            <a:r>
              <a:rPr lang="fr-FR" dirty="0"/>
              <a:t> at a </a:t>
            </a:r>
            <a:r>
              <a:rPr lang="fr-FR" dirty="0" err="1"/>
              <a:t>specialized</a:t>
            </a:r>
            <a:r>
              <a:rPr lang="fr-FR" dirty="0"/>
              <a:t> center)</a:t>
            </a:r>
          </a:p>
          <a:p>
            <a:pPr lvl="1"/>
            <a:r>
              <a:rPr lang="fr-FR" dirty="0" err="1"/>
              <a:t>Adult</a:t>
            </a:r>
            <a:r>
              <a:rPr lang="fr-FR" dirty="0"/>
              <a:t> ASD </a:t>
            </a:r>
            <a:r>
              <a:rPr lang="fr-FR" dirty="0" err="1"/>
              <a:t>without</a:t>
            </a:r>
            <a:r>
              <a:rPr lang="fr-FR" dirty="0"/>
              <a:t> ID (</a:t>
            </a:r>
            <a:r>
              <a:rPr lang="fr-FR" dirty="0" err="1"/>
              <a:t>diagnosed</a:t>
            </a:r>
            <a:r>
              <a:rPr lang="fr-FR" dirty="0"/>
              <a:t> at a </a:t>
            </a:r>
            <a:r>
              <a:rPr lang="fr-FR" dirty="0" err="1"/>
              <a:t>specialized</a:t>
            </a:r>
            <a:r>
              <a:rPr lang="fr-FR" dirty="0"/>
              <a:t> center)</a:t>
            </a:r>
          </a:p>
          <a:p>
            <a:pPr lvl="1"/>
            <a:r>
              <a:rPr lang="fr-FR" dirty="0"/>
              <a:t>BD(</a:t>
            </a:r>
            <a:r>
              <a:rPr lang="fr-FR" dirty="0" err="1"/>
              <a:t>diagnosed</a:t>
            </a:r>
            <a:r>
              <a:rPr lang="fr-FR" dirty="0"/>
              <a:t> at a </a:t>
            </a:r>
            <a:r>
              <a:rPr lang="fr-FR" dirty="0" err="1"/>
              <a:t>specialized</a:t>
            </a:r>
            <a:r>
              <a:rPr lang="fr-FR" dirty="0"/>
              <a:t> center)</a:t>
            </a:r>
          </a:p>
          <a:p>
            <a:pPr lvl="1"/>
            <a:r>
              <a:rPr lang="fr-FR" dirty="0"/>
              <a:t>Cannabis and </a:t>
            </a:r>
            <a:r>
              <a:rPr lang="fr-FR" dirty="0" err="1"/>
              <a:t>alcohol</a:t>
            </a:r>
            <a:r>
              <a:rPr lang="fr-FR" dirty="0"/>
              <a:t> use </a:t>
            </a:r>
            <a:r>
              <a:rPr lang="fr-FR" dirty="0" err="1"/>
              <a:t>disorder</a:t>
            </a:r>
            <a:endParaRPr lang="fr-FR" dirty="0"/>
          </a:p>
          <a:p>
            <a:pPr lvl="1"/>
            <a:r>
              <a:rPr lang="fr-FR" dirty="0" err="1"/>
              <a:t>Bulimia</a:t>
            </a:r>
            <a:r>
              <a:rPr lang="fr-FR" dirty="0"/>
              <a:t> </a:t>
            </a:r>
            <a:r>
              <a:rPr lang="fr-FR" dirty="0" err="1"/>
              <a:t>nervosa</a:t>
            </a:r>
            <a:endParaRPr lang="fr-FR" dirty="0"/>
          </a:p>
          <a:p>
            <a:pPr lvl="1"/>
            <a:r>
              <a:rPr lang="fr-FR" dirty="0" err="1"/>
              <a:t>Complex</a:t>
            </a:r>
            <a:r>
              <a:rPr lang="fr-FR" dirty="0"/>
              <a:t> PTSD (</a:t>
            </a:r>
            <a:r>
              <a:rPr lang="fr-FR" dirty="0" err="1"/>
              <a:t>severe</a:t>
            </a:r>
            <a:r>
              <a:rPr lang="fr-FR" dirty="0"/>
              <a:t> </a:t>
            </a:r>
            <a:r>
              <a:rPr lang="fr-FR" dirty="0" err="1"/>
              <a:t>childhood</a:t>
            </a:r>
            <a:r>
              <a:rPr lang="fr-FR" dirty="0"/>
              <a:t> trauma)</a:t>
            </a:r>
          </a:p>
          <a:p>
            <a:pPr lvl="1"/>
            <a:r>
              <a:rPr lang="fr-FR" dirty="0" err="1"/>
              <a:t>Intimate</a:t>
            </a:r>
            <a:r>
              <a:rPr lang="fr-FR" dirty="0"/>
              <a:t> </a:t>
            </a:r>
            <a:r>
              <a:rPr lang="fr-FR" dirty="0" err="1"/>
              <a:t>partner</a:t>
            </a:r>
            <a:r>
              <a:rPr lang="fr-FR" dirty="0"/>
              <a:t> violence</a:t>
            </a:r>
          </a:p>
          <a:p>
            <a:pPr lvl="1"/>
            <a:r>
              <a:rPr lang="fr-FR" dirty="0"/>
              <a:t>DID (</a:t>
            </a:r>
            <a:r>
              <a:rPr lang="fr-FR" dirty="0" err="1"/>
              <a:t>recently</a:t>
            </a:r>
            <a:r>
              <a:rPr lang="fr-FR" dirty="0"/>
              <a:t> </a:t>
            </a:r>
            <a:r>
              <a:rPr lang="fr-FR" dirty="0" err="1"/>
              <a:t>diagnosed</a:t>
            </a:r>
            <a:r>
              <a:rPr lang="fr-FR" dirty="0"/>
              <a:t> in a </a:t>
            </a:r>
            <a:r>
              <a:rPr lang="fr-FR" dirty="0" err="1"/>
              <a:t>private</a:t>
            </a:r>
            <a:r>
              <a:rPr lang="fr-FR" dirty="0"/>
              <a:t> </a:t>
            </a:r>
            <a:r>
              <a:rPr lang="fr-FR" dirty="0" err="1"/>
              <a:t>clinic</a:t>
            </a:r>
            <a:r>
              <a:rPr lang="fr-FR" dirty="0"/>
              <a:t>)</a:t>
            </a:r>
          </a:p>
          <a:p>
            <a:r>
              <a:rPr lang="fr-FR" dirty="0"/>
              <a:t>Living situation: In an open </a:t>
            </a:r>
            <a:r>
              <a:rPr lang="fr-FR" dirty="0" err="1"/>
              <a:t>relationship</a:t>
            </a:r>
            <a:r>
              <a:rPr lang="fr-FR" dirty="0"/>
              <a:t>, no </a:t>
            </a:r>
            <a:r>
              <a:rPr lang="fr-FR" dirty="0" err="1"/>
              <a:t>children</a:t>
            </a:r>
            <a:r>
              <a:rPr lang="fr-FR" dirty="0"/>
              <a:t>. Lives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his</a:t>
            </a:r>
            <a:r>
              <a:rPr lang="fr-FR" dirty="0"/>
              <a:t> </a:t>
            </a:r>
            <a:r>
              <a:rPr lang="fr-FR" dirty="0" err="1"/>
              <a:t>girlfriend</a:t>
            </a:r>
            <a:r>
              <a:rPr lang="fr-FR" dirty="0"/>
              <a:t> and </a:t>
            </a:r>
            <a:r>
              <a:rPr lang="fr-FR" dirty="0" err="1"/>
              <a:t>another</a:t>
            </a:r>
            <a:r>
              <a:rPr lang="fr-FR" dirty="0"/>
              <a:t> </a:t>
            </a:r>
            <a:r>
              <a:rPr lang="fr-FR" dirty="0" err="1"/>
              <a:t>boyfriend</a:t>
            </a:r>
            <a:r>
              <a:rPr lang="fr-FR" dirty="0"/>
              <a:t> in an </a:t>
            </a:r>
            <a:r>
              <a:rPr lang="fr-FR" dirty="0" err="1"/>
              <a:t>apartment</a:t>
            </a:r>
            <a:r>
              <a:rPr lang="fr-FR" dirty="0"/>
              <a:t>.  Not </a:t>
            </a:r>
            <a:r>
              <a:rPr lang="fr-FR" dirty="0" err="1"/>
              <a:t>working</a:t>
            </a:r>
            <a:r>
              <a:rPr lang="fr-FR" dirty="0"/>
              <a:t>. Dropped out of high </a:t>
            </a:r>
            <a:r>
              <a:rPr lang="fr-FR" dirty="0" err="1"/>
              <a:t>school</a:t>
            </a:r>
            <a:r>
              <a:rPr lang="fr-FR" dirty="0"/>
              <a:t> due to mental </a:t>
            </a:r>
            <a:r>
              <a:rPr lang="fr-FR" dirty="0" err="1"/>
              <a:t>health</a:t>
            </a:r>
            <a:r>
              <a:rPr lang="fr-FR" dirty="0"/>
              <a:t> issues</a:t>
            </a:r>
          </a:p>
          <a:p>
            <a:r>
              <a:rPr lang="fr-FR" dirty="0" err="1"/>
              <a:t>Medication</a:t>
            </a:r>
            <a:r>
              <a:rPr lang="fr-FR" dirty="0"/>
              <a:t>: XEROQUEL 600mg, TERCIAN 100mg, TEMESTA 2.5mg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856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A0FFA-1450-EE9B-EBE3-53BE3EC4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Clinical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2D5EE2-D45F-4674-C9F7-E1F44162A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emotional outbursts throughout the day</a:t>
            </a:r>
          </a:p>
          <a:p>
            <a:pPr lvl="1"/>
            <a:r>
              <a:rPr lang="en-US" dirty="0"/>
              <a:t>Self-harming and, at times, aggressive behaviors</a:t>
            </a:r>
          </a:p>
          <a:p>
            <a:pPr lvl="1"/>
            <a:r>
              <a:rPr lang="en-US" dirty="0"/>
              <a:t>Multiple substance and food-related issues (substances and food)</a:t>
            </a:r>
          </a:p>
          <a:p>
            <a:pPr lvl="1"/>
            <a:r>
              <a:rPr lang="en-US" dirty="0"/>
              <a:t>Anger outbursts</a:t>
            </a:r>
          </a:p>
          <a:p>
            <a:pPr lvl="1"/>
            <a:r>
              <a:rPr lang="en-US" dirty="0"/>
              <a:t>Recurrent dissociative and paranoid symptoms</a:t>
            </a:r>
          </a:p>
          <a:p>
            <a:r>
              <a:rPr lang="en-US" dirty="0"/>
              <a:t>Major interpersonal difficulties</a:t>
            </a:r>
          </a:p>
          <a:p>
            <a:pPr lvl="1"/>
            <a:r>
              <a:rPr lang="en-US" dirty="0"/>
              <a:t>Hypersensitivity to rejection and fear of abandonment</a:t>
            </a:r>
          </a:p>
          <a:p>
            <a:pPr lvl="1"/>
            <a:r>
              <a:rPr lang="en-US" dirty="0"/>
              <a:t>Difficulties with social cognition</a:t>
            </a:r>
          </a:p>
          <a:p>
            <a:r>
              <a:rPr lang="en-US" dirty="0"/>
              <a:t>Post-traumatic symptoms, including hypervigilance and, at times, significant flashbacks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587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0F8906-3D2E-095D-7E3A-0F091638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How to </a:t>
            </a:r>
            <a:r>
              <a:rPr lang="fr-FR" dirty="0" err="1"/>
              <a:t>treat</a:t>
            </a:r>
            <a:r>
              <a:rPr lang="fr-FR" dirty="0"/>
              <a:t>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B76A69-4708-837A-FEE6-E175615DC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ASD Specialist: “ASD must be first”</a:t>
            </a:r>
          </a:p>
          <a:p>
            <a:r>
              <a:rPr lang="en-US" dirty="0"/>
              <a:t>BD Specialist: “BD must be stabilized first”</a:t>
            </a:r>
          </a:p>
          <a:p>
            <a:r>
              <a:rPr lang="en-US" dirty="0"/>
              <a:t>EMDR Therapist: “We must start by stabilizing the flashbacks”</a:t>
            </a:r>
          </a:p>
          <a:p>
            <a:r>
              <a:rPr lang="en-US" dirty="0"/>
              <a:t>Referring Physician: “Above all, BPD must be treated first”…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Patient: “I don’t understand any of this”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46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05B45-BCA8-D106-665A-FF11D0538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2CFEF49-D7B7-E98F-DD51-97117B8D0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Let’s</a:t>
            </a:r>
            <a:r>
              <a:rPr lang="fr-FR" dirty="0"/>
              <a:t> slow down a bit…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95C2626-6172-16CA-B60E-E0D76F5B3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57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EDE277-3116-CA8E-139E-923C613E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Personality</a:t>
            </a:r>
            <a:r>
              <a:rPr lang="fr-FR" dirty="0"/>
              <a:t> </a:t>
            </a:r>
            <a:r>
              <a:rPr lang="fr-FR" dirty="0" err="1"/>
              <a:t>disorders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8646AE-A91F-ECC9-A427-AE24F2972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Personality disorders (PDs) are among the most frequent and disabling psychiatric disorders. </a:t>
            </a:r>
          </a:p>
          <a:p>
            <a:r>
              <a:rPr lang="pt-BR" dirty="0"/>
              <a:t>Among these disorders, the most studied is borderline personality disorder (BPD), which affects approximately 1.6% of the general population</a:t>
            </a:r>
          </a:p>
          <a:p>
            <a:r>
              <a:rPr lang="pt-BR" dirty="0"/>
              <a:t>Treatment is psychotherapeutic (GPM!)</a:t>
            </a:r>
          </a:p>
          <a:p>
            <a:r>
              <a:rPr lang="pt-BR" dirty="0"/>
              <a:t>New development in PD research emphasize that PD should be considered dimensionally </a:t>
            </a:r>
          </a:p>
          <a:p>
            <a:pPr lvl="1"/>
            <a:r>
              <a:rPr lang="pt-BR" dirty="0"/>
              <a:t>Level of Personality Functioning (~BPD) : identity, self-determination, empathy, intimacy</a:t>
            </a:r>
          </a:p>
          <a:p>
            <a:pPr lvl="1"/>
            <a:r>
              <a:rPr lang="pt-BR" dirty="0"/>
              <a:t>Pathological personality traits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69F62FA-6CD8-BE6F-1C44-8977060EE911}"/>
              </a:ext>
            </a:extLst>
          </p:cNvPr>
          <p:cNvSpPr txBox="1"/>
          <p:nvPr/>
        </p:nvSpPr>
        <p:spPr>
          <a:xfrm>
            <a:off x="220310" y="6211669"/>
            <a:ext cx="1051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Blay et al., 2026 ; Gunderson et al., 2018 ; Sharp &amp; Wall, 2021</a:t>
            </a:r>
          </a:p>
          <a:p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15725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6AEB42-07FF-44C0-3878-EF319F8B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Emotion </a:t>
            </a:r>
            <a:r>
              <a:rPr lang="fr-FR" dirty="0" err="1"/>
              <a:t>dysregulation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469A61-9DCD-170A-3BA5-C1B85C9B4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73692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Among the core psychopathological dimensions of BPD, emotion dysregulation (ED) constitutes a key mechanism. </a:t>
            </a:r>
          </a:p>
          <a:p>
            <a:r>
              <a:rPr lang="pt-BR" dirty="0"/>
              <a:t>In classification, ED has long been mostly accounted in the BPD criteria, and thus mostly viewed through this lense</a:t>
            </a:r>
          </a:p>
          <a:p>
            <a:pPr lvl="1"/>
            <a:r>
              <a:rPr lang="fr-FR" dirty="0"/>
              <a:t>At least 4/9 </a:t>
            </a:r>
            <a:r>
              <a:rPr lang="fr-FR" dirty="0" err="1"/>
              <a:t>criteria</a:t>
            </a:r>
            <a:r>
              <a:rPr lang="fr-FR" dirty="0"/>
              <a:t>: self-</a:t>
            </a:r>
            <a:r>
              <a:rPr lang="fr-FR" dirty="0" err="1"/>
              <a:t>harm</a:t>
            </a:r>
            <a:r>
              <a:rPr lang="fr-FR" dirty="0"/>
              <a:t> &amp; suicide, affective </a:t>
            </a:r>
            <a:r>
              <a:rPr lang="fr-FR" dirty="0" err="1"/>
              <a:t>lability</a:t>
            </a:r>
            <a:r>
              <a:rPr lang="fr-FR" dirty="0"/>
              <a:t>, impulsive </a:t>
            </a:r>
            <a:r>
              <a:rPr lang="fr-FR" dirty="0" err="1"/>
              <a:t>behaviors</a:t>
            </a:r>
            <a:r>
              <a:rPr lang="fr-FR" dirty="0"/>
              <a:t>, </a:t>
            </a:r>
            <a:r>
              <a:rPr lang="fr-FR" dirty="0" err="1"/>
              <a:t>anger</a:t>
            </a:r>
            <a:r>
              <a:rPr lang="fr-FR" dirty="0"/>
              <a:t>…</a:t>
            </a:r>
            <a:endParaRPr lang="pt-BR" dirty="0"/>
          </a:p>
          <a:p>
            <a:r>
              <a:rPr lang="en-US" dirty="0"/>
              <a:t>… Even though we now know that it is a transdiagnostic construct, also found</a:t>
            </a:r>
          </a:p>
          <a:p>
            <a:pPr lvl="1"/>
            <a:r>
              <a:rPr lang="en-US" dirty="0"/>
              <a:t>Other PDs: NPD, OCPD, ASPD</a:t>
            </a:r>
          </a:p>
          <a:p>
            <a:pPr lvl="1"/>
            <a:r>
              <a:rPr lang="en-US" dirty="0"/>
              <a:t>NDDs : ADHD, ASD</a:t>
            </a:r>
          </a:p>
          <a:p>
            <a:pPr lvl="1"/>
            <a:r>
              <a:rPr lang="en-US" dirty="0"/>
              <a:t>(c)PTSD</a:t>
            </a:r>
          </a:p>
          <a:p>
            <a:pPr lvl="1"/>
            <a:r>
              <a:rPr lang="en-US" dirty="0"/>
              <a:t>BD</a:t>
            </a:r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E741645-0271-8440-BCB2-035565043B53}"/>
              </a:ext>
            </a:extLst>
          </p:cNvPr>
          <p:cNvSpPr txBox="1"/>
          <p:nvPr/>
        </p:nvSpPr>
        <p:spPr>
          <a:xfrm>
            <a:off x="235528" y="6311900"/>
            <a:ext cx="11374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Glenn &amp; </a:t>
            </a:r>
            <a:r>
              <a:rPr lang="fr-FR" i="1" dirty="0" err="1"/>
              <a:t>Klonsky</a:t>
            </a:r>
            <a:r>
              <a:rPr lang="fr-FR" i="1" dirty="0"/>
              <a:t>, 2009 ; Blay et al., 2024, 2026 ; </a:t>
            </a:r>
            <a:r>
              <a:rPr lang="fr-FR" i="1" dirty="0" err="1"/>
              <a:t>Carmassi</a:t>
            </a:r>
            <a:r>
              <a:rPr lang="fr-FR" i="1" dirty="0"/>
              <a:t> et al., 2022 ; Sloan et al., 2017</a:t>
            </a:r>
          </a:p>
          <a:p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8219347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2311</Words>
  <Application>Microsoft Office PowerPoint</Application>
  <PresentationFormat>Grand écran</PresentationFormat>
  <Paragraphs>179</Paragraphs>
  <Slides>31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Aptos</vt:lpstr>
      <vt:lpstr>Aptos Display</vt:lpstr>
      <vt:lpstr>Arial</vt:lpstr>
      <vt:lpstr>Thème Office</vt:lpstr>
      <vt:lpstr>GPM as a framework for a dimensional, trigger-based approach to emotion dysregulation in borderline personality disorder</vt:lpstr>
      <vt:lpstr>Conflit of interest</vt:lpstr>
      <vt:lpstr>It always starts with patients…</vt:lpstr>
      <vt:lpstr>Mister X, 26</vt:lpstr>
      <vt:lpstr>Clinical picture</vt:lpstr>
      <vt:lpstr>How to treat ?</vt:lpstr>
      <vt:lpstr>Let’s slow down a bit…</vt:lpstr>
      <vt:lpstr>Personality disorders</vt:lpstr>
      <vt:lpstr>Emotion dysregulation</vt:lpstr>
      <vt:lpstr>The problem</vt:lpstr>
      <vt:lpstr>The need for a dimensional approach</vt:lpstr>
      <vt:lpstr>The place of GPM</vt:lpstr>
      <vt:lpstr>The last three years in a nutshell</vt:lpstr>
      <vt:lpstr>Our model (further described on Wednesday!)</vt:lpstr>
      <vt:lpstr> </vt:lpstr>
      <vt:lpstr> </vt:lpstr>
      <vt:lpstr> </vt:lpstr>
      <vt:lpstr>GPM-extended</vt:lpstr>
      <vt:lpstr>General presentation</vt:lpstr>
      <vt:lpstr>Treatment content</vt:lpstr>
      <vt:lpstr>The EPSYLIA study</vt:lpstr>
      <vt:lpstr>Outcomes</vt:lpstr>
      <vt:lpstr>Methods</vt:lpstr>
      <vt:lpstr>Results (1)</vt:lpstr>
      <vt:lpstr>Results (2)</vt:lpstr>
      <vt:lpstr>Results (3)</vt:lpstr>
      <vt:lpstr>What can we say?</vt:lpstr>
      <vt:lpstr>Summary of results</vt:lpstr>
      <vt:lpstr>Towards a stress-sensitive GPM general conceptualization?</vt:lpstr>
      <vt:lpstr> </vt:lpstr>
      <vt:lpstr>Thank you for your attention.  Martin.blay5@gmail.com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Blay</dc:creator>
  <cp:lastModifiedBy>Martin Blay</cp:lastModifiedBy>
  <cp:revision>7</cp:revision>
  <dcterms:created xsi:type="dcterms:W3CDTF">2026-04-29T08:00:06Z</dcterms:created>
  <dcterms:modified xsi:type="dcterms:W3CDTF">2026-04-30T12:31:47Z</dcterms:modified>
</cp:coreProperties>
</file>