
<file path=[Content_Types].xml><?xml version="1.0" encoding="utf-8"?>
<Types xmlns="http://schemas.openxmlformats.org/package/2006/content-types">
  <Default Extension="emf" ContentType="image/x-emf"/>
  <Default Extension="gif" ContentType="image/gi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6"/>
  </p:notesMasterIdLst>
  <p:sldIdLst>
    <p:sldId id="256" r:id="rId5"/>
    <p:sldId id="257" r:id="rId6"/>
    <p:sldId id="331" r:id="rId7"/>
    <p:sldId id="336" r:id="rId8"/>
    <p:sldId id="337" r:id="rId9"/>
    <p:sldId id="338" r:id="rId10"/>
    <p:sldId id="339" r:id="rId11"/>
    <p:sldId id="334" r:id="rId12"/>
    <p:sldId id="333" r:id="rId13"/>
    <p:sldId id="340" r:id="rId14"/>
    <p:sldId id="335" r:id="rId15"/>
    <p:sldId id="341" r:id="rId16"/>
    <p:sldId id="343" r:id="rId17"/>
    <p:sldId id="344" r:id="rId18"/>
    <p:sldId id="345" r:id="rId19"/>
    <p:sldId id="347" r:id="rId20"/>
    <p:sldId id="348" r:id="rId21"/>
    <p:sldId id="349" r:id="rId22"/>
    <p:sldId id="350" r:id="rId23"/>
    <p:sldId id="325" r:id="rId24"/>
    <p:sldId id="326" r:id="rId25"/>
  </p:sldIdLst>
  <p:sldSz cx="12192000" cy="6858000"/>
  <p:notesSz cx="6797675" cy="9928225"/>
  <p:defaultText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m mottagningen" id="{E3405C62-A3F6-455C-A3FF-59C18053D1E1}">
          <p14:sldIdLst>
            <p14:sldId id="256"/>
            <p14:sldId id="257"/>
            <p14:sldId id="331"/>
            <p14:sldId id="336"/>
            <p14:sldId id="337"/>
            <p14:sldId id="338"/>
            <p14:sldId id="339"/>
            <p14:sldId id="334"/>
            <p14:sldId id="333"/>
            <p14:sldId id="340"/>
            <p14:sldId id="335"/>
          </p14:sldIdLst>
        </p14:section>
        <p14:section name="Om GPM" id="{65B3E944-4D87-4C02-99E9-14472F66CA33}">
          <p14:sldIdLst>
            <p14:sldId id="341"/>
          </p14:sldIdLst>
        </p14:section>
        <p14:section name="Mottagning + GPM" id="{10756E0D-B8D9-45A9-A29F-25FEF51169BD}">
          <p14:sldIdLst>
            <p14:sldId id="343"/>
            <p14:sldId id="344"/>
            <p14:sldId id="345"/>
          </p14:sldIdLst>
        </p14:section>
        <p14:section name="Resultat" id="{8A5F1628-A8C2-4ECE-AB38-25F39A989341}">
          <p14:sldIdLst>
            <p14:sldId id="347"/>
            <p14:sldId id="348"/>
            <p14:sldId id="349"/>
            <p14:sldId id="350"/>
            <p14:sldId id="325"/>
            <p14:sldId id="326"/>
          </p14:sldIdLst>
        </p14:section>
      </p14:sectionLst>
    </p:ex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6CA8309-42A5-15A8-CFC7-6AC0EAD9973B}" name="David Singmo" initials="DS" userId="S::david.singmo@regionvasterbotten.se::7c7456e3-99a4-481c-a946-8b7c0576fd7a"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88507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9B5C2295-D3EF-47F5-B223-FAD6135F95B5}" v="16" dt="2026-04-22T09:44:08.055"/>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0988" autoAdjust="0"/>
    <p:restoredTop sz="93690" autoAdjust="0"/>
  </p:normalViewPr>
  <p:slideViewPr>
    <p:cSldViewPr snapToGrid="0">
      <p:cViewPr varScale="1">
        <p:scale>
          <a:sx n="97" d="100"/>
          <a:sy n="97" d="100"/>
        </p:scale>
        <p:origin x="90" y="22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notesMaster" Target="notesMasters/notesMaster1.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microsoft.com/office/2018/10/relationships/authors" Target="author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viewProps" Target="viewProps.xml"/><Relationship Id="rId10" Type="http://schemas.openxmlformats.org/officeDocument/2006/relationships/slide" Target="slides/slide6.xml"/><Relationship Id="rId19" Type="http://schemas.openxmlformats.org/officeDocument/2006/relationships/slide" Target="slides/slide15.xml"/><Relationship Id="rId31" Type="http://schemas.microsoft.com/office/2015/10/relationships/revisionInfo" Target="revisionInfo.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presProps" Target="presProps.xml"/><Relationship Id="rId30"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3" Type="http://schemas.openxmlformats.org/officeDocument/2006/relationships/oleObject" Target="file:///\\vll.se\Ytor\Enhetsytor\2-7-17-3.%20&#197;ngest%20och%20ASTA%20mottagning%20Ume&#229;\Utveckling%20och%20m&#246;ten\Utvecklingsarbete\Arbetsgrupp%20behandlingslinje%20&#197;ngest%20och%20Ps\GPM%20SKB\SKBpre.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file:///\\vll.se\Ytor\Enhetsytor\2-7-17-3.%20&#197;ngest%20och%20ASTA%20mottagning%20Ume&#229;\Utveckling%20och%20m&#246;ten\Utvecklingsarbete\Arbetsgrupp%20behandlingslinje%20&#197;ngest%20och%20Ps\GPM%20SKB\SKBpre.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file:///\\vll.se\Ytor\Enhetsytor\2-7-17-3.%20&#197;ngest%20och%20ASTA%20mottagning%20Ume&#229;\Utveckling%20och%20m&#246;ten\Utvecklingsarbete\Arbetsgrupp%20behandlingslinje%20&#197;ngest%20och%20Ps\GPM%20SKB\SKBpre.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file:///\\vll.se\Ytor\Enhetsytor\2-7-17-3.%20&#197;ngest%20och%20ASTA%20mottagning%20Ume&#229;\Utveckling%20och%20m&#246;ten\Utvecklingsarbete\Arbetsgrupp%20behandlingslinje%20&#197;ngest%20och%20Ps\GPM%20SKB\SKBpre.xlsx" TargetMode="External"/><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v>Före</c:v>
          </c:tx>
          <c:spPr>
            <a:solidFill>
              <a:schemeClr val="accent1"/>
            </a:solidFill>
            <a:ln>
              <a:noFill/>
            </a:ln>
            <a:effectLst/>
          </c:spPr>
          <c:invertIfNegative val="0"/>
          <c:cat>
            <c:strRef>
              <c:f>Resultat!$A$27</c:f>
              <c:strCache>
                <c:ptCount val="1"/>
                <c:pt idx="0">
                  <c:v>PDS-ICD-11</c:v>
                </c:pt>
              </c:strCache>
            </c:strRef>
          </c:cat>
          <c:val>
            <c:numRef>
              <c:f>Resultat!$K$27</c:f>
              <c:numCache>
                <c:formatCode>General</c:formatCode>
                <c:ptCount val="1"/>
                <c:pt idx="0">
                  <c:v>17.75</c:v>
                </c:pt>
              </c:numCache>
            </c:numRef>
          </c:val>
          <c:extLst>
            <c:ext xmlns:c16="http://schemas.microsoft.com/office/drawing/2014/chart" uri="{C3380CC4-5D6E-409C-BE32-E72D297353CC}">
              <c16:uniqueId val="{00000000-E300-4BEA-82BC-4565A7A8B6F3}"/>
            </c:ext>
          </c:extLst>
        </c:ser>
        <c:ser>
          <c:idx val="1"/>
          <c:order val="1"/>
          <c:tx>
            <c:v>Efter</c:v>
          </c:tx>
          <c:spPr>
            <a:solidFill>
              <a:schemeClr val="accent2"/>
            </a:solidFill>
            <a:ln>
              <a:noFill/>
            </a:ln>
            <a:effectLst/>
          </c:spPr>
          <c:invertIfNegative val="0"/>
          <c:cat>
            <c:strRef>
              <c:f>Resultat!$A$27</c:f>
              <c:strCache>
                <c:ptCount val="1"/>
                <c:pt idx="0">
                  <c:v>PDS-ICD-11</c:v>
                </c:pt>
              </c:strCache>
            </c:strRef>
          </c:cat>
          <c:val>
            <c:numRef>
              <c:f>Resultat!$L$27</c:f>
              <c:numCache>
                <c:formatCode>General</c:formatCode>
                <c:ptCount val="1"/>
                <c:pt idx="0">
                  <c:v>13.5</c:v>
                </c:pt>
              </c:numCache>
            </c:numRef>
          </c:val>
          <c:extLst>
            <c:ext xmlns:c16="http://schemas.microsoft.com/office/drawing/2014/chart" uri="{C3380CC4-5D6E-409C-BE32-E72D297353CC}">
              <c16:uniqueId val="{00000001-E300-4BEA-82BC-4565A7A8B6F3}"/>
            </c:ext>
          </c:extLst>
        </c:ser>
        <c:dLbls>
          <c:showLegendKey val="0"/>
          <c:showVal val="0"/>
          <c:showCatName val="0"/>
          <c:showSerName val="0"/>
          <c:showPercent val="0"/>
          <c:showBubbleSize val="0"/>
        </c:dLbls>
        <c:gapWidth val="219"/>
        <c:overlap val="-27"/>
        <c:axId val="919051288"/>
        <c:axId val="919050568"/>
      </c:barChart>
      <c:catAx>
        <c:axId val="9190512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sv-SE"/>
          </a:p>
        </c:txPr>
        <c:crossAx val="919050568"/>
        <c:crosses val="autoZero"/>
        <c:auto val="1"/>
        <c:lblAlgn val="ctr"/>
        <c:lblOffset val="100"/>
        <c:noMultiLvlLbl val="0"/>
      </c:catAx>
      <c:valAx>
        <c:axId val="9190505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sv-SE"/>
          </a:p>
        </c:txPr>
        <c:crossAx val="9190512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sv-SE"/>
        </a:p>
      </c:txPr>
    </c:legend>
    <c:plotVisOnly val="1"/>
    <c:dispBlanksAs val="gap"/>
    <c:showDLblsOverMax val="0"/>
  </c:chart>
  <c:spPr>
    <a:noFill/>
    <a:ln>
      <a:noFill/>
    </a:ln>
    <a:effectLst/>
  </c:spPr>
  <c:txPr>
    <a:bodyPr/>
    <a:lstStyle/>
    <a:p>
      <a:pPr>
        <a:defRPr/>
      </a:pPr>
      <a:endParaRPr lang="sv-SE"/>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v>Före</c:v>
          </c:tx>
          <c:spPr>
            <a:solidFill>
              <a:schemeClr val="accent1"/>
            </a:solidFill>
            <a:ln>
              <a:noFill/>
            </a:ln>
            <a:effectLst/>
          </c:spPr>
          <c:invertIfNegative val="0"/>
          <c:cat>
            <c:strRef>
              <c:f>Resultat!$A$29</c:f>
              <c:strCache>
                <c:ptCount val="1"/>
                <c:pt idx="0">
                  <c:v>PHQ-9</c:v>
                </c:pt>
              </c:strCache>
            </c:strRef>
          </c:cat>
          <c:val>
            <c:numRef>
              <c:f>Resultat!$K$29</c:f>
              <c:numCache>
                <c:formatCode>General</c:formatCode>
                <c:ptCount val="1"/>
                <c:pt idx="0">
                  <c:v>16</c:v>
                </c:pt>
              </c:numCache>
            </c:numRef>
          </c:val>
          <c:extLst>
            <c:ext xmlns:c16="http://schemas.microsoft.com/office/drawing/2014/chart" uri="{C3380CC4-5D6E-409C-BE32-E72D297353CC}">
              <c16:uniqueId val="{00000000-2676-4618-ABE3-34B3A71496EA}"/>
            </c:ext>
          </c:extLst>
        </c:ser>
        <c:ser>
          <c:idx val="1"/>
          <c:order val="1"/>
          <c:tx>
            <c:v>Efter</c:v>
          </c:tx>
          <c:spPr>
            <a:solidFill>
              <a:schemeClr val="accent2"/>
            </a:solidFill>
            <a:ln>
              <a:noFill/>
            </a:ln>
            <a:effectLst/>
          </c:spPr>
          <c:invertIfNegative val="0"/>
          <c:cat>
            <c:strRef>
              <c:f>Resultat!$A$29</c:f>
              <c:strCache>
                <c:ptCount val="1"/>
                <c:pt idx="0">
                  <c:v>PHQ-9</c:v>
                </c:pt>
              </c:strCache>
            </c:strRef>
          </c:cat>
          <c:val>
            <c:numRef>
              <c:f>Resultat!$L$29</c:f>
              <c:numCache>
                <c:formatCode>General</c:formatCode>
                <c:ptCount val="1"/>
                <c:pt idx="0">
                  <c:v>10.25</c:v>
                </c:pt>
              </c:numCache>
            </c:numRef>
          </c:val>
          <c:extLst>
            <c:ext xmlns:c16="http://schemas.microsoft.com/office/drawing/2014/chart" uri="{C3380CC4-5D6E-409C-BE32-E72D297353CC}">
              <c16:uniqueId val="{00000001-2676-4618-ABE3-34B3A71496EA}"/>
            </c:ext>
          </c:extLst>
        </c:ser>
        <c:dLbls>
          <c:showLegendKey val="0"/>
          <c:showVal val="0"/>
          <c:showCatName val="0"/>
          <c:showSerName val="0"/>
          <c:showPercent val="0"/>
          <c:showBubbleSize val="0"/>
        </c:dLbls>
        <c:gapWidth val="219"/>
        <c:overlap val="-27"/>
        <c:axId val="626752248"/>
        <c:axId val="626752608"/>
      </c:barChart>
      <c:catAx>
        <c:axId val="6267522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sv-SE"/>
          </a:p>
        </c:txPr>
        <c:crossAx val="626752608"/>
        <c:crosses val="autoZero"/>
        <c:auto val="1"/>
        <c:lblAlgn val="ctr"/>
        <c:lblOffset val="100"/>
        <c:noMultiLvlLbl val="0"/>
      </c:catAx>
      <c:valAx>
        <c:axId val="62675260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sv-SE"/>
          </a:p>
        </c:txPr>
        <c:crossAx val="6267522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sv-SE"/>
        </a:p>
      </c:txPr>
    </c:legend>
    <c:plotVisOnly val="1"/>
    <c:dispBlanksAs val="gap"/>
    <c:showDLblsOverMax val="0"/>
  </c:chart>
  <c:spPr>
    <a:noFill/>
    <a:ln>
      <a:noFill/>
    </a:ln>
    <a:effectLst/>
  </c:spPr>
  <c:txPr>
    <a:bodyPr/>
    <a:lstStyle/>
    <a:p>
      <a:pPr>
        <a:defRPr>
          <a:solidFill>
            <a:schemeClr val="tx1"/>
          </a:solidFill>
        </a:defRPr>
      </a:pPr>
      <a:endParaRPr lang="sv-SE"/>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v>Före</c:v>
          </c:tx>
          <c:spPr>
            <a:solidFill>
              <a:schemeClr val="accent1"/>
            </a:solidFill>
            <a:ln>
              <a:noFill/>
            </a:ln>
            <a:effectLst/>
          </c:spPr>
          <c:invertIfNegative val="0"/>
          <c:cat>
            <c:strRef>
              <c:f>Resultat!$A$30</c:f>
              <c:strCache>
                <c:ptCount val="1"/>
                <c:pt idx="0">
                  <c:v>GAD-7</c:v>
                </c:pt>
              </c:strCache>
            </c:strRef>
          </c:cat>
          <c:val>
            <c:numRef>
              <c:f>Resultat!$K$30</c:f>
              <c:numCache>
                <c:formatCode>General</c:formatCode>
                <c:ptCount val="1"/>
                <c:pt idx="0">
                  <c:v>14.5</c:v>
                </c:pt>
              </c:numCache>
            </c:numRef>
          </c:val>
          <c:extLst>
            <c:ext xmlns:c16="http://schemas.microsoft.com/office/drawing/2014/chart" uri="{C3380CC4-5D6E-409C-BE32-E72D297353CC}">
              <c16:uniqueId val="{00000000-D37B-4B14-8522-264AF9566024}"/>
            </c:ext>
          </c:extLst>
        </c:ser>
        <c:ser>
          <c:idx val="1"/>
          <c:order val="1"/>
          <c:tx>
            <c:v>Efter</c:v>
          </c:tx>
          <c:spPr>
            <a:solidFill>
              <a:schemeClr val="accent2"/>
            </a:solidFill>
            <a:ln>
              <a:noFill/>
            </a:ln>
            <a:effectLst/>
          </c:spPr>
          <c:invertIfNegative val="0"/>
          <c:cat>
            <c:strRef>
              <c:f>Resultat!$A$30</c:f>
              <c:strCache>
                <c:ptCount val="1"/>
                <c:pt idx="0">
                  <c:v>GAD-7</c:v>
                </c:pt>
              </c:strCache>
            </c:strRef>
          </c:cat>
          <c:val>
            <c:numRef>
              <c:f>Resultat!$L$30</c:f>
              <c:numCache>
                <c:formatCode>General</c:formatCode>
                <c:ptCount val="1"/>
                <c:pt idx="0">
                  <c:v>7</c:v>
                </c:pt>
              </c:numCache>
            </c:numRef>
          </c:val>
          <c:extLst>
            <c:ext xmlns:c16="http://schemas.microsoft.com/office/drawing/2014/chart" uri="{C3380CC4-5D6E-409C-BE32-E72D297353CC}">
              <c16:uniqueId val="{00000001-D37B-4B14-8522-264AF9566024}"/>
            </c:ext>
          </c:extLst>
        </c:ser>
        <c:dLbls>
          <c:showLegendKey val="0"/>
          <c:showVal val="0"/>
          <c:showCatName val="0"/>
          <c:showSerName val="0"/>
          <c:showPercent val="0"/>
          <c:showBubbleSize val="0"/>
        </c:dLbls>
        <c:gapWidth val="219"/>
        <c:overlap val="-27"/>
        <c:axId val="484824480"/>
        <c:axId val="484824840"/>
      </c:barChart>
      <c:catAx>
        <c:axId val="4848244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sv-SE"/>
          </a:p>
        </c:txPr>
        <c:crossAx val="484824840"/>
        <c:crosses val="autoZero"/>
        <c:auto val="1"/>
        <c:lblAlgn val="ctr"/>
        <c:lblOffset val="100"/>
        <c:noMultiLvlLbl val="0"/>
      </c:catAx>
      <c:valAx>
        <c:axId val="4848248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sv-SE"/>
          </a:p>
        </c:txPr>
        <c:crossAx val="484824480"/>
        <c:crosses val="autoZero"/>
        <c:crossBetween val="between"/>
      </c:valAx>
      <c:spPr>
        <a:noFill/>
        <a:ln>
          <a:noFill/>
        </a:ln>
        <a:effectLst/>
      </c:spPr>
    </c:plotArea>
    <c:legend>
      <c:legendPos val="b"/>
      <c:legendEntry>
        <c:idx val="0"/>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sv-SE"/>
          </a:p>
        </c:txPr>
      </c:legendEntry>
      <c:legendEntry>
        <c:idx val="1"/>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sv-SE"/>
          </a:p>
        </c:txPr>
      </c:legendEntry>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sv-SE"/>
        </a:p>
      </c:txPr>
    </c:legend>
    <c:plotVisOnly val="1"/>
    <c:dispBlanksAs val="gap"/>
    <c:showDLblsOverMax val="0"/>
  </c:chart>
  <c:spPr>
    <a:noFill/>
    <a:ln>
      <a:noFill/>
    </a:ln>
    <a:effectLst/>
  </c:spPr>
  <c:txPr>
    <a:bodyPr/>
    <a:lstStyle/>
    <a:p>
      <a:pPr>
        <a:defRPr/>
      </a:pPr>
      <a:endParaRPr lang="sv-SE"/>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sv-S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v>Före</c:v>
          </c:tx>
          <c:spPr>
            <a:solidFill>
              <a:schemeClr val="accent1"/>
            </a:solidFill>
            <a:ln>
              <a:noFill/>
            </a:ln>
            <a:effectLst/>
          </c:spPr>
          <c:invertIfNegative val="0"/>
          <c:cat>
            <c:strRef>
              <c:f>Resultat!$A$35</c:f>
              <c:strCache>
                <c:ptCount val="1"/>
                <c:pt idx="0">
                  <c:v>BSL-VAS</c:v>
                </c:pt>
              </c:strCache>
            </c:strRef>
          </c:cat>
          <c:val>
            <c:numRef>
              <c:f>Resultat!$K$35</c:f>
              <c:numCache>
                <c:formatCode>General</c:formatCode>
                <c:ptCount val="1"/>
                <c:pt idx="0">
                  <c:v>32.5</c:v>
                </c:pt>
              </c:numCache>
            </c:numRef>
          </c:val>
          <c:extLst>
            <c:ext xmlns:c16="http://schemas.microsoft.com/office/drawing/2014/chart" uri="{C3380CC4-5D6E-409C-BE32-E72D297353CC}">
              <c16:uniqueId val="{00000000-3701-485D-ADBC-8005E726F4A6}"/>
            </c:ext>
          </c:extLst>
        </c:ser>
        <c:ser>
          <c:idx val="1"/>
          <c:order val="1"/>
          <c:tx>
            <c:v>Efter</c:v>
          </c:tx>
          <c:spPr>
            <a:solidFill>
              <a:schemeClr val="accent2"/>
            </a:solidFill>
            <a:ln>
              <a:noFill/>
            </a:ln>
            <a:effectLst/>
          </c:spPr>
          <c:invertIfNegative val="0"/>
          <c:cat>
            <c:strRef>
              <c:f>Resultat!$A$35</c:f>
              <c:strCache>
                <c:ptCount val="1"/>
                <c:pt idx="0">
                  <c:v>BSL-VAS</c:v>
                </c:pt>
              </c:strCache>
            </c:strRef>
          </c:cat>
          <c:val>
            <c:numRef>
              <c:f>Resultat!$L$35</c:f>
              <c:numCache>
                <c:formatCode>General</c:formatCode>
                <c:ptCount val="1"/>
                <c:pt idx="0">
                  <c:v>57.5</c:v>
                </c:pt>
              </c:numCache>
            </c:numRef>
          </c:val>
          <c:extLst>
            <c:ext xmlns:c16="http://schemas.microsoft.com/office/drawing/2014/chart" uri="{C3380CC4-5D6E-409C-BE32-E72D297353CC}">
              <c16:uniqueId val="{00000001-3701-485D-ADBC-8005E726F4A6}"/>
            </c:ext>
          </c:extLst>
        </c:ser>
        <c:dLbls>
          <c:showLegendKey val="0"/>
          <c:showVal val="0"/>
          <c:showCatName val="0"/>
          <c:showSerName val="0"/>
          <c:showPercent val="0"/>
          <c:showBubbleSize val="0"/>
        </c:dLbls>
        <c:gapWidth val="219"/>
        <c:overlap val="-27"/>
        <c:axId val="954214512"/>
        <c:axId val="954215592"/>
      </c:barChart>
      <c:catAx>
        <c:axId val="9542145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sv-SE"/>
          </a:p>
        </c:txPr>
        <c:crossAx val="954215592"/>
        <c:crosses val="autoZero"/>
        <c:auto val="1"/>
        <c:lblAlgn val="ctr"/>
        <c:lblOffset val="100"/>
        <c:noMultiLvlLbl val="0"/>
      </c:catAx>
      <c:valAx>
        <c:axId val="95421559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sv-SE"/>
          </a:p>
        </c:txPr>
        <c:crossAx val="9542145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sv-SE"/>
        </a:p>
      </c:txPr>
    </c:legend>
    <c:plotVisOnly val="1"/>
    <c:dispBlanksAs val="gap"/>
    <c:showDLblsOverMax val="0"/>
  </c:chart>
  <c:spPr>
    <a:noFill/>
    <a:ln>
      <a:noFill/>
    </a:ln>
    <a:effectLst/>
  </c:spPr>
  <c:txPr>
    <a:bodyPr/>
    <a:lstStyle/>
    <a:p>
      <a:pPr>
        <a:defRPr/>
      </a:pPr>
      <a:endParaRPr lang="sv-SE"/>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2_3">
  <dgm:title val=""/>
  <dgm:desc val=""/>
  <dgm:catLst>
    <dgm:cat type="accent2" pri="11300"/>
  </dgm:catLst>
  <dgm:styleLbl name="node0">
    <dgm:fillClrLst meth="repeat">
      <a:schemeClr val="accent2">
        <a:shade val="80000"/>
      </a:schemeClr>
    </dgm:fillClrLst>
    <dgm:linClrLst meth="repeat">
      <a:schemeClr val="lt1"/>
    </dgm:linClrLst>
    <dgm:effectClrLst/>
    <dgm:txLinClrLst/>
    <dgm:txFillClrLst/>
    <dgm:txEffectClrLst/>
  </dgm:styleLbl>
  <dgm:styleLbl name="node1">
    <dgm:fillClrLst>
      <a:schemeClr val="accent2">
        <a:shade val="80000"/>
      </a:schemeClr>
      <a:schemeClr val="accent2">
        <a:tint val="70000"/>
      </a:schemeClr>
    </dgm:fillClrLst>
    <dgm:linClrLst meth="repeat">
      <a:schemeClr val="lt1"/>
    </dgm:linClrLst>
    <dgm:effectClrLst/>
    <dgm:txLinClrLst/>
    <dgm:txFillClrLst/>
    <dgm:txEffectClrLst/>
  </dgm:styleLbl>
  <dgm:styleLbl name="alignNode1">
    <dgm:fillClrLst>
      <a:schemeClr val="accent2">
        <a:shade val="80000"/>
      </a:schemeClr>
      <a:schemeClr val="accent2">
        <a:tint val="70000"/>
      </a:schemeClr>
    </dgm:fillClrLst>
    <dgm:linClrLst>
      <a:schemeClr val="accent2">
        <a:shade val="80000"/>
      </a:schemeClr>
      <a:schemeClr val="accent2">
        <a:tint val="70000"/>
      </a:schemeClr>
    </dgm:linClrLst>
    <dgm:effectClrLst/>
    <dgm:txLinClrLst/>
    <dgm:txFillClrLst/>
    <dgm:txEffectClrLst/>
  </dgm:styleLbl>
  <dgm:styleLbl name="lnNode1">
    <dgm:fillClrLst>
      <a:schemeClr val="accent2">
        <a:shade val="80000"/>
      </a:schemeClr>
      <a:schemeClr val="accent2">
        <a:tint val="70000"/>
      </a:schemeClr>
    </dgm:fillClrLst>
    <dgm:linClrLst meth="repeat">
      <a:schemeClr val="lt1"/>
    </dgm:linClrLst>
    <dgm:effectClrLst/>
    <dgm:txLinClrLst/>
    <dgm:txFillClrLst/>
    <dgm:txEffectClrLst/>
  </dgm:styleLbl>
  <dgm:styleLbl name="vennNode1">
    <dgm:fillClrLst>
      <a:schemeClr val="accent2">
        <a:shade val="80000"/>
        <a:alpha val="50000"/>
      </a:schemeClr>
      <a:schemeClr val="accent2">
        <a:tint val="70000"/>
        <a:alpha val="50000"/>
      </a:schemeClr>
    </dgm:fillClrLst>
    <dgm:linClrLst meth="repeat">
      <a:schemeClr val="lt1"/>
    </dgm:linClrLst>
    <dgm:effectClrLst/>
    <dgm:txLinClrLst/>
    <dgm:txFillClrLst/>
    <dgm:txEffectClrLst/>
  </dgm:styleLbl>
  <dgm:styleLbl name="node2">
    <dgm:fillClrLst>
      <a:schemeClr val="accent2">
        <a:tint val="99000"/>
      </a:schemeClr>
    </dgm:fillClrLst>
    <dgm:linClrLst meth="repeat">
      <a:schemeClr val="lt1"/>
    </dgm:linClrLst>
    <dgm:effectClrLst/>
    <dgm:txLinClrLst/>
    <dgm:txFillClrLst/>
    <dgm:txEffectClrLst/>
  </dgm:styleLbl>
  <dgm:styleLbl name="node3">
    <dgm:fillClrLst>
      <a:schemeClr val="accent2">
        <a:tint val="80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dgm:txEffectClrLst/>
  </dgm:styleLbl>
  <dgm:styleLbl name="f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b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sibTrans1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9000"/>
      </a:schemeClr>
    </dgm:fillClrLst>
    <dgm:linClrLst meth="repeat">
      <a:schemeClr val="lt1"/>
    </dgm:linClrLst>
    <dgm:effectClrLst/>
    <dgm:txLinClrLst/>
    <dgm:txFillClrLst/>
    <dgm:txEffectClrLst/>
  </dgm:styleLbl>
  <dgm:styleLbl name="asst3">
    <dgm:fillClrLst>
      <a:schemeClr val="accent2">
        <a:tint val="80000"/>
      </a:schemeClr>
    </dgm:fillClrLst>
    <dgm:linClrLst meth="repeat">
      <a:schemeClr val="lt1"/>
    </dgm:linClrLst>
    <dgm:effectClrLst/>
    <dgm:txLinClrLst/>
    <dgm:txFillClrLst/>
    <dgm:txEffectClrLst/>
  </dgm:styleLbl>
  <dgm:styleLbl name="asst4">
    <dgm:fillClrLst>
      <a:schemeClr val="accent2">
        <a:tint val="7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lt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9000"/>
      </a:schemeClr>
    </dgm:fillClrLst>
    <dgm:linClrLst meth="repeat">
      <a:schemeClr val="accent2">
        <a:tint val="99000"/>
      </a:schemeClr>
    </dgm:linClrLst>
    <dgm:effectClrLst/>
    <dgm:txLinClrLst/>
    <dgm:txFillClrLst meth="repeat">
      <a:schemeClr val="tx1"/>
    </dgm:txFillClrLst>
    <dgm:txEffectClrLst/>
  </dgm:styleLbl>
  <dgm:styleLbl name="parChTrans1D3">
    <dgm:fillClrLst meth="repeat">
      <a:schemeClr val="accent2">
        <a:tint val="80000"/>
      </a:schemeClr>
    </dgm:fillClrLst>
    <dgm:linClrLst meth="repeat">
      <a:schemeClr val="accent2">
        <a:tint val="80000"/>
      </a:schemeClr>
    </dgm:linClrLst>
    <dgm:effectClrLst/>
    <dgm:txLinClrLst/>
    <dgm:txFillClrLst meth="repeat">
      <a:schemeClr val="tx1"/>
    </dgm:txFillClrLst>
    <dgm:txEffectClrLst/>
  </dgm:styleLbl>
  <dgm:styleLbl name="parChTrans1D4">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006FF8A-63CB-45E7-AAD6-E7E2EA7E5052}" type="doc">
      <dgm:prSet loTypeId="urn:microsoft.com/office/officeart/2005/8/layout/hChevron3" loCatId="process" qsTypeId="urn:microsoft.com/office/officeart/2005/8/quickstyle/simple1" qsCatId="simple" csTypeId="urn:microsoft.com/office/officeart/2005/8/colors/accent2_3" csCatId="accent2" phldr="1"/>
      <dgm:spPr/>
      <dgm:t>
        <a:bodyPr/>
        <a:lstStyle/>
        <a:p>
          <a:endParaRPr lang="sv-SE"/>
        </a:p>
      </dgm:t>
    </dgm:pt>
    <dgm:pt modelId="{3318B7A5-2EAE-47B1-A735-CA075B54F7D5}">
      <dgm:prSet/>
      <dgm:spPr/>
      <dgm:t>
        <a:bodyPr/>
        <a:lstStyle/>
        <a:p>
          <a:r>
            <a:rPr lang="en-US" noProof="0" dirty="0"/>
            <a:t>Project plan 2022</a:t>
          </a:r>
        </a:p>
      </dgm:t>
    </dgm:pt>
    <dgm:pt modelId="{D9052E8E-1C4E-4894-9EAC-9EA63E69BB91}" type="parTrans" cxnId="{1B184076-9C39-4A8E-A3D4-95B1166F2316}">
      <dgm:prSet/>
      <dgm:spPr/>
      <dgm:t>
        <a:bodyPr/>
        <a:lstStyle/>
        <a:p>
          <a:endParaRPr lang="sv-SE"/>
        </a:p>
      </dgm:t>
    </dgm:pt>
    <dgm:pt modelId="{7F00B64B-E98E-49A0-A80B-3D91A6E356BF}" type="sibTrans" cxnId="{1B184076-9C39-4A8E-A3D4-95B1166F2316}">
      <dgm:prSet/>
      <dgm:spPr/>
      <dgm:t>
        <a:bodyPr/>
        <a:lstStyle/>
        <a:p>
          <a:endParaRPr lang="sv-SE"/>
        </a:p>
      </dgm:t>
    </dgm:pt>
    <dgm:pt modelId="{619443BA-0432-42F9-A6F0-157921CCF5F9}">
      <dgm:prSet/>
      <dgm:spPr/>
      <dgm:t>
        <a:bodyPr/>
        <a:lstStyle/>
        <a:p>
          <a:r>
            <a:rPr lang="en-US" noProof="0" dirty="0"/>
            <a:t>Internal training 2022 – 2023</a:t>
          </a:r>
        </a:p>
      </dgm:t>
    </dgm:pt>
    <dgm:pt modelId="{BA5FC3BD-94AC-43AA-826B-81FA14841693}" type="parTrans" cxnId="{8E98108B-1365-4E14-ABDA-D923A8285A8C}">
      <dgm:prSet/>
      <dgm:spPr/>
      <dgm:t>
        <a:bodyPr/>
        <a:lstStyle/>
        <a:p>
          <a:endParaRPr lang="sv-SE"/>
        </a:p>
      </dgm:t>
    </dgm:pt>
    <dgm:pt modelId="{E673A96F-E244-49E3-8895-333035680C67}" type="sibTrans" cxnId="{8E98108B-1365-4E14-ABDA-D923A8285A8C}">
      <dgm:prSet/>
      <dgm:spPr/>
      <dgm:t>
        <a:bodyPr/>
        <a:lstStyle/>
        <a:p>
          <a:endParaRPr lang="sv-SE"/>
        </a:p>
      </dgm:t>
    </dgm:pt>
    <dgm:pt modelId="{86445BC0-59CA-47C2-B6E9-03B19B5F372D}">
      <dgm:prSet/>
      <dgm:spPr/>
      <dgm:t>
        <a:bodyPr/>
        <a:lstStyle/>
        <a:p>
          <a:r>
            <a:rPr lang="en-US" noProof="0" dirty="0"/>
            <a:t>Training days by Psychiatry Southwest, Stockholm</a:t>
          </a:r>
        </a:p>
      </dgm:t>
    </dgm:pt>
    <dgm:pt modelId="{EEC0C2EE-C395-42D2-A013-47AD0E943EEB}" type="parTrans" cxnId="{3BCDE13F-836F-4B5F-BF31-4A95725AE51A}">
      <dgm:prSet/>
      <dgm:spPr/>
      <dgm:t>
        <a:bodyPr/>
        <a:lstStyle/>
        <a:p>
          <a:endParaRPr lang="sv-SE"/>
        </a:p>
      </dgm:t>
    </dgm:pt>
    <dgm:pt modelId="{A6E3F54E-DBF9-4899-B3B1-F345BB19B799}" type="sibTrans" cxnId="{3BCDE13F-836F-4B5F-BF31-4A95725AE51A}">
      <dgm:prSet/>
      <dgm:spPr/>
      <dgm:t>
        <a:bodyPr/>
        <a:lstStyle/>
        <a:p>
          <a:endParaRPr lang="sv-SE"/>
        </a:p>
      </dgm:t>
    </dgm:pt>
    <dgm:pt modelId="{F10F1587-1CA2-4C7E-8ADF-2A62A4562BF7}">
      <dgm:prSet/>
      <dgm:spPr/>
      <dgm:t>
        <a:bodyPr/>
        <a:lstStyle/>
        <a:p>
          <a:r>
            <a:rPr lang="en-US" noProof="0" dirty="0"/>
            <a:t>“Study circle” </a:t>
          </a:r>
        </a:p>
      </dgm:t>
    </dgm:pt>
    <dgm:pt modelId="{A3A34368-7B4A-447A-AB75-8045B88DD0E3}" type="parTrans" cxnId="{7DD95896-C15B-4228-91F7-CF8D9AB57AEA}">
      <dgm:prSet/>
      <dgm:spPr/>
      <dgm:t>
        <a:bodyPr/>
        <a:lstStyle/>
        <a:p>
          <a:endParaRPr lang="sv-SE"/>
        </a:p>
      </dgm:t>
    </dgm:pt>
    <dgm:pt modelId="{A0CCFF1E-5945-4FA2-9696-73F48E5CF542}" type="sibTrans" cxnId="{7DD95896-C15B-4228-91F7-CF8D9AB57AEA}">
      <dgm:prSet/>
      <dgm:spPr/>
      <dgm:t>
        <a:bodyPr/>
        <a:lstStyle/>
        <a:p>
          <a:endParaRPr lang="sv-SE"/>
        </a:p>
      </dgm:t>
    </dgm:pt>
    <dgm:pt modelId="{7E3E8A44-2881-4A26-A18B-1C6D2411B6E0}">
      <dgm:prSet/>
      <dgm:spPr/>
      <dgm:t>
        <a:bodyPr/>
        <a:lstStyle/>
        <a:p>
          <a:r>
            <a:rPr lang="sv-SE" dirty="0" err="1"/>
            <a:t>Treatment</a:t>
          </a:r>
          <a:r>
            <a:rPr lang="sv-SE" dirty="0"/>
            <a:t> start 2024</a:t>
          </a:r>
        </a:p>
      </dgm:t>
    </dgm:pt>
    <dgm:pt modelId="{A0E77993-B3D6-444E-8567-F795D2F8DF1F}" type="parTrans" cxnId="{B6DA34A5-6164-4CAE-8254-00D576A8241E}">
      <dgm:prSet/>
      <dgm:spPr/>
      <dgm:t>
        <a:bodyPr/>
        <a:lstStyle/>
        <a:p>
          <a:endParaRPr lang="sv-SE"/>
        </a:p>
      </dgm:t>
    </dgm:pt>
    <dgm:pt modelId="{BA123785-7FC4-4F15-8044-50B5DAAB2233}" type="sibTrans" cxnId="{B6DA34A5-6164-4CAE-8254-00D576A8241E}">
      <dgm:prSet/>
      <dgm:spPr/>
      <dgm:t>
        <a:bodyPr/>
        <a:lstStyle/>
        <a:p>
          <a:endParaRPr lang="sv-SE"/>
        </a:p>
      </dgm:t>
    </dgm:pt>
    <dgm:pt modelId="{A3CE2905-C724-4070-8255-B61F1D2C7A02}" type="pres">
      <dgm:prSet presAssocID="{9006FF8A-63CB-45E7-AAD6-E7E2EA7E5052}" presName="Name0" presStyleCnt="0">
        <dgm:presLayoutVars>
          <dgm:dir/>
          <dgm:resizeHandles val="exact"/>
        </dgm:presLayoutVars>
      </dgm:prSet>
      <dgm:spPr/>
    </dgm:pt>
    <dgm:pt modelId="{9FF17C4C-9941-4917-B33E-99D6AEDB073A}" type="pres">
      <dgm:prSet presAssocID="{3318B7A5-2EAE-47B1-A735-CA075B54F7D5}" presName="parTxOnly" presStyleLbl="node1" presStyleIdx="0" presStyleCnt="5">
        <dgm:presLayoutVars>
          <dgm:bulletEnabled val="1"/>
        </dgm:presLayoutVars>
      </dgm:prSet>
      <dgm:spPr/>
    </dgm:pt>
    <dgm:pt modelId="{D8600CD4-A2E2-4A3D-89A3-B3BAE2B42D71}" type="pres">
      <dgm:prSet presAssocID="{7F00B64B-E98E-49A0-A80B-3D91A6E356BF}" presName="parSpace" presStyleCnt="0"/>
      <dgm:spPr/>
    </dgm:pt>
    <dgm:pt modelId="{E476CCB0-2DC2-4AB7-92AF-E3EC05FC111C}" type="pres">
      <dgm:prSet presAssocID="{619443BA-0432-42F9-A6F0-157921CCF5F9}" presName="parTxOnly" presStyleLbl="node1" presStyleIdx="1" presStyleCnt="5">
        <dgm:presLayoutVars>
          <dgm:bulletEnabled val="1"/>
        </dgm:presLayoutVars>
      </dgm:prSet>
      <dgm:spPr/>
    </dgm:pt>
    <dgm:pt modelId="{9BD57A38-8347-4072-A67F-CDDB0508E229}" type="pres">
      <dgm:prSet presAssocID="{E673A96F-E244-49E3-8895-333035680C67}" presName="parSpace" presStyleCnt="0"/>
      <dgm:spPr/>
    </dgm:pt>
    <dgm:pt modelId="{85F5EDD3-0031-4E43-AAF6-C9736CB1DE0A}" type="pres">
      <dgm:prSet presAssocID="{86445BC0-59CA-47C2-B6E9-03B19B5F372D}" presName="parTxOnly" presStyleLbl="node1" presStyleIdx="2" presStyleCnt="5">
        <dgm:presLayoutVars>
          <dgm:bulletEnabled val="1"/>
        </dgm:presLayoutVars>
      </dgm:prSet>
      <dgm:spPr/>
    </dgm:pt>
    <dgm:pt modelId="{52EC1494-16B4-4FB9-BEA4-2E8E02F6F857}" type="pres">
      <dgm:prSet presAssocID="{A6E3F54E-DBF9-4899-B3B1-F345BB19B799}" presName="parSpace" presStyleCnt="0"/>
      <dgm:spPr/>
    </dgm:pt>
    <dgm:pt modelId="{1062958D-1CD7-4139-975C-D51548091EDE}" type="pres">
      <dgm:prSet presAssocID="{F10F1587-1CA2-4C7E-8ADF-2A62A4562BF7}" presName="parTxOnly" presStyleLbl="node1" presStyleIdx="3" presStyleCnt="5">
        <dgm:presLayoutVars>
          <dgm:bulletEnabled val="1"/>
        </dgm:presLayoutVars>
      </dgm:prSet>
      <dgm:spPr/>
    </dgm:pt>
    <dgm:pt modelId="{EFFF608B-D25E-42F6-B396-5F030E7618E6}" type="pres">
      <dgm:prSet presAssocID="{A0CCFF1E-5945-4FA2-9696-73F48E5CF542}" presName="parSpace" presStyleCnt="0"/>
      <dgm:spPr/>
    </dgm:pt>
    <dgm:pt modelId="{9BD215C9-3E70-47F3-83F4-28733A215671}" type="pres">
      <dgm:prSet presAssocID="{7E3E8A44-2881-4A26-A18B-1C6D2411B6E0}" presName="parTxOnly" presStyleLbl="node1" presStyleIdx="4" presStyleCnt="5">
        <dgm:presLayoutVars>
          <dgm:bulletEnabled val="1"/>
        </dgm:presLayoutVars>
      </dgm:prSet>
      <dgm:spPr/>
    </dgm:pt>
  </dgm:ptLst>
  <dgm:cxnLst>
    <dgm:cxn modelId="{3BCDE13F-836F-4B5F-BF31-4A95725AE51A}" srcId="{9006FF8A-63CB-45E7-AAD6-E7E2EA7E5052}" destId="{86445BC0-59CA-47C2-B6E9-03B19B5F372D}" srcOrd="2" destOrd="0" parTransId="{EEC0C2EE-C395-42D2-A013-47AD0E943EEB}" sibTransId="{A6E3F54E-DBF9-4899-B3B1-F345BB19B799}"/>
    <dgm:cxn modelId="{1B184076-9C39-4A8E-A3D4-95B1166F2316}" srcId="{9006FF8A-63CB-45E7-AAD6-E7E2EA7E5052}" destId="{3318B7A5-2EAE-47B1-A735-CA075B54F7D5}" srcOrd="0" destOrd="0" parTransId="{D9052E8E-1C4E-4894-9EAC-9EA63E69BB91}" sibTransId="{7F00B64B-E98E-49A0-A80B-3D91A6E356BF}"/>
    <dgm:cxn modelId="{8E98108B-1365-4E14-ABDA-D923A8285A8C}" srcId="{9006FF8A-63CB-45E7-AAD6-E7E2EA7E5052}" destId="{619443BA-0432-42F9-A6F0-157921CCF5F9}" srcOrd="1" destOrd="0" parTransId="{BA5FC3BD-94AC-43AA-826B-81FA14841693}" sibTransId="{E673A96F-E244-49E3-8895-333035680C67}"/>
    <dgm:cxn modelId="{47278D90-7CB9-4B6D-9187-FD38FA5ECEBC}" type="presOf" srcId="{7E3E8A44-2881-4A26-A18B-1C6D2411B6E0}" destId="{9BD215C9-3E70-47F3-83F4-28733A215671}" srcOrd="0" destOrd="0" presId="urn:microsoft.com/office/officeart/2005/8/layout/hChevron3"/>
    <dgm:cxn modelId="{7DD95896-C15B-4228-91F7-CF8D9AB57AEA}" srcId="{9006FF8A-63CB-45E7-AAD6-E7E2EA7E5052}" destId="{F10F1587-1CA2-4C7E-8ADF-2A62A4562BF7}" srcOrd="3" destOrd="0" parTransId="{A3A34368-7B4A-447A-AB75-8045B88DD0E3}" sibTransId="{A0CCFF1E-5945-4FA2-9696-73F48E5CF542}"/>
    <dgm:cxn modelId="{652D2297-892F-40AE-864B-C882AF039582}" type="presOf" srcId="{3318B7A5-2EAE-47B1-A735-CA075B54F7D5}" destId="{9FF17C4C-9941-4917-B33E-99D6AEDB073A}" srcOrd="0" destOrd="0" presId="urn:microsoft.com/office/officeart/2005/8/layout/hChevron3"/>
    <dgm:cxn modelId="{74AB3D9F-2372-4050-86B2-88FDD3374D8E}" type="presOf" srcId="{619443BA-0432-42F9-A6F0-157921CCF5F9}" destId="{E476CCB0-2DC2-4AB7-92AF-E3EC05FC111C}" srcOrd="0" destOrd="0" presId="urn:microsoft.com/office/officeart/2005/8/layout/hChevron3"/>
    <dgm:cxn modelId="{B6DA34A5-6164-4CAE-8254-00D576A8241E}" srcId="{9006FF8A-63CB-45E7-AAD6-E7E2EA7E5052}" destId="{7E3E8A44-2881-4A26-A18B-1C6D2411B6E0}" srcOrd="4" destOrd="0" parTransId="{A0E77993-B3D6-444E-8567-F795D2F8DF1F}" sibTransId="{BA123785-7FC4-4F15-8044-50B5DAAB2233}"/>
    <dgm:cxn modelId="{63319DB1-8F48-4B53-B0A0-8BE0AF135244}" type="presOf" srcId="{F10F1587-1CA2-4C7E-8ADF-2A62A4562BF7}" destId="{1062958D-1CD7-4139-975C-D51548091EDE}" srcOrd="0" destOrd="0" presId="urn:microsoft.com/office/officeart/2005/8/layout/hChevron3"/>
    <dgm:cxn modelId="{89C633D0-BA6D-4985-8662-BA91251CFECA}" type="presOf" srcId="{86445BC0-59CA-47C2-B6E9-03B19B5F372D}" destId="{85F5EDD3-0031-4E43-AAF6-C9736CB1DE0A}" srcOrd="0" destOrd="0" presId="urn:microsoft.com/office/officeart/2005/8/layout/hChevron3"/>
    <dgm:cxn modelId="{907E3DED-6A0C-44D6-8621-07B36C92DBCF}" type="presOf" srcId="{9006FF8A-63CB-45E7-AAD6-E7E2EA7E5052}" destId="{A3CE2905-C724-4070-8255-B61F1D2C7A02}" srcOrd="0" destOrd="0" presId="urn:microsoft.com/office/officeart/2005/8/layout/hChevron3"/>
    <dgm:cxn modelId="{B66C21DB-388F-4CCB-BC28-A82EFF766015}" type="presParOf" srcId="{A3CE2905-C724-4070-8255-B61F1D2C7A02}" destId="{9FF17C4C-9941-4917-B33E-99D6AEDB073A}" srcOrd="0" destOrd="0" presId="urn:microsoft.com/office/officeart/2005/8/layout/hChevron3"/>
    <dgm:cxn modelId="{A08C52E0-8897-453C-B684-E4592BC8DD26}" type="presParOf" srcId="{A3CE2905-C724-4070-8255-B61F1D2C7A02}" destId="{D8600CD4-A2E2-4A3D-89A3-B3BAE2B42D71}" srcOrd="1" destOrd="0" presId="urn:microsoft.com/office/officeart/2005/8/layout/hChevron3"/>
    <dgm:cxn modelId="{7F93FFFD-548D-4FE1-A3EB-6E9ECB403A50}" type="presParOf" srcId="{A3CE2905-C724-4070-8255-B61F1D2C7A02}" destId="{E476CCB0-2DC2-4AB7-92AF-E3EC05FC111C}" srcOrd="2" destOrd="0" presId="urn:microsoft.com/office/officeart/2005/8/layout/hChevron3"/>
    <dgm:cxn modelId="{9C960764-7AEE-4271-9716-FBFBCE26611C}" type="presParOf" srcId="{A3CE2905-C724-4070-8255-B61F1D2C7A02}" destId="{9BD57A38-8347-4072-A67F-CDDB0508E229}" srcOrd="3" destOrd="0" presId="urn:microsoft.com/office/officeart/2005/8/layout/hChevron3"/>
    <dgm:cxn modelId="{FB464A32-E9A4-4E3C-8A1A-E3A71DC2BAAD}" type="presParOf" srcId="{A3CE2905-C724-4070-8255-B61F1D2C7A02}" destId="{85F5EDD3-0031-4E43-AAF6-C9736CB1DE0A}" srcOrd="4" destOrd="0" presId="urn:microsoft.com/office/officeart/2005/8/layout/hChevron3"/>
    <dgm:cxn modelId="{C9F33418-E32C-49B3-9AB9-32B843E94495}" type="presParOf" srcId="{A3CE2905-C724-4070-8255-B61F1D2C7A02}" destId="{52EC1494-16B4-4FB9-BEA4-2E8E02F6F857}" srcOrd="5" destOrd="0" presId="urn:microsoft.com/office/officeart/2005/8/layout/hChevron3"/>
    <dgm:cxn modelId="{F48BE145-A1CC-47D5-BD24-F8EFA0D59024}" type="presParOf" srcId="{A3CE2905-C724-4070-8255-B61F1D2C7A02}" destId="{1062958D-1CD7-4139-975C-D51548091EDE}" srcOrd="6" destOrd="0" presId="urn:microsoft.com/office/officeart/2005/8/layout/hChevron3"/>
    <dgm:cxn modelId="{6544977F-FAFE-4A82-B011-0C73472BE2D2}" type="presParOf" srcId="{A3CE2905-C724-4070-8255-B61F1D2C7A02}" destId="{EFFF608B-D25E-42F6-B396-5F030E7618E6}" srcOrd="7" destOrd="0" presId="urn:microsoft.com/office/officeart/2005/8/layout/hChevron3"/>
    <dgm:cxn modelId="{2D0A0D2B-3BB2-46E7-B358-CA886F3F7A1B}" type="presParOf" srcId="{A3CE2905-C724-4070-8255-B61F1D2C7A02}" destId="{9BD215C9-3E70-47F3-83F4-28733A215671}" srcOrd="8" destOrd="0" presId="urn:microsoft.com/office/officeart/2005/8/layout/hChevron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FF17C4C-9941-4917-B33E-99D6AEDB073A}">
      <dsp:nvSpPr>
        <dsp:cNvPr id="0" name=""/>
        <dsp:cNvSpPr/>
      </dsp:nvSpPr>
      <dsp:spPr>
        <a:xfrm>
          <a:off x="1283" y="1675048"/>
          <a:ext cx="2503103" cy="1001241"/>
        </a:xfrm>
        <a:prstGeom prst="homePlate">
          <a:avLst/>
        </a:prstGeom>
        <a:solidFill>
          <a:schemeClr val="accent2">
            <a:shade val="80000"/>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5344" tIns="42672" rIns="21336" bIns="42672" numCol="1" spcCol="1270" anchor="ctr" anchorCtr="0">
          <a:noAutofit/>
        </a:bodyPr>
        <a:lstStyle/>
        <a:p>
          <a:pPr marL="0" lvl="0" indent="0" algn="ctr" defTabSz="711200">
            <a:lnSpc>
              <a:spcPct val="90000"/>
            </a:lnSpc>
            <a:spcBef>
              <a:spcPct val="0"/>
            </a:spcBef>
            <a:spcAft>
              <a:spcPct val="35000"/>
            </a:spcAft>
            <a:buNone/>
          </a:pPr>
          <a:r>
            <a:rPr lang="en-US" sz="1600" kern="1200" noProof="0" dirty="0"/>
            <a:t>Project plan 2022</a:t>
          </a:r>
        </a:p>
      </dsp:txBody>
      <dsp:txXfrm>
        <a:off x="1283" y="1675048"/>
        <a:ext cx="2252793" cy="1001241"/>
      </dsp:txXfrm>
    </dsp:sp>
    <dsp:sp modelId="{E476CCB0-2DC2-4AB7-92AF-E3EC05FC111C}">
      <dsp:nvSpPr>
        <dsp:cNvPr id="0" name=""/>
        <dsp:cNvSpPr/>
      </dsp:nvSpPr>
      <dsp:spPr>
        <a:xfrm>
          <a:off x="2003766" y="1675048"/>
          <a:ext cx="2503103" cy="1001241"/>
        </a:xfrm>
        <a:prstGeom prst="chevron">
          <a:avLst/>
        </a:prstGeom>
        <a:solidFill>
          <a:schemeClr val="accent2">
            <a:shade val="80000"/>
            <a:hueOff val="-113751"/>
            <a:satOff val="2127"/>
            <a:lumOff val="678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42672" rIns="21336" bIns="42672" numCol="1" spcCol="1270" anchor="ctr" anchorCtr="0">
          <a:noAutofit/>
        </a:bodyPr>
        <a:lstStyle/>
        <a:p>
          <a:pPr marL="0" lvl="0" indent="0" algn="ctr" defTabSz="711200">
            <a:lnSpc>
              <a:spcPct val="90000"/>
            </a:lnSpc>
            <a:spcBef>
              <a:spcPct val="0"/>
            </a:spcBef>
            <a:spcAft>
              <a:spcPct val="35000"/>
            </a:spcAft>
            <a:buNone/>
          </a:pPr>
          <a:r>
            <a:rPr lang="en-US" sz="1600" kern="1200" noProof="0" dirty="0"/>
            <a:t>Internal training 2022 – 2023</a:t>
          </a:r>
        </a:p>
      </dsp:txBody>
      <dsp:txXfrm>
        <a:off x="2504387" y="1675048"/>
        <a:ext cx="1501862" cy="1001241"/>
      </dsp:txXfrm>
    </dsp:sp>
    <dsp:sp modelId="{85F5EDD3-0031-4E43-AAF6-C9736CB1DE0A}">
      <dsp:nvSpPr>
        <dsp:cNvPr id="0" name=""/>
        <dsp:cNvSpPr/>
      </dsp:nvSpPr>
      <dsp:spPr>
        <a:xfrm>
          <a:off x="4006248" y="1675048"/>
          <a:ext cx="2503103" cy="1001241"/>
        </a:xfrm>
        <a:prstGeom prst="chevron">
          <a:avLst/>
        </a:prstGeom>
        <a:solidFill>
          <a:schemeClr val="accent2">
            <a:shade val="80000"/>
            <a:hueOff val="-227502"/>
            <a:satOff val="4255"/>
            <a:lumOff val="1356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42672" rIns="21336" bIns="42672" numCol="1" spcCol="1270" anchor="ctr" anchorCtr="0">
          <a:noAutofit/>
        </a:bodyPr>
        <a:lstStyle/>
        <a:p>
          <a:pPr marL="0" lvl="0" indent="0" algn="ctr" defTabSz="711200">
            <a:lnSpc>
              <a:spcPct val="90000"/>
            </a:lnSpc>
            <a:spcBef>
              <a:spcPct val="0"/>
            </a:spcBef>
            <a:spcAft>
              <a:spcPct val="35000"/>
            </a:spcAft>
            <a:buNone/>
          </a:pPr>
          <a:r>
            <a:rPr lang="en-US" sz="1600" kern="1200" noProof="0" dirty="0"/>
            <a:t>Training days by Psychiatry Southwest, Stockholm</a:t>
          </a:r>
        </a:p>
      </dsp:txBody>
      <dsp:txXfrm>
        <a:off x="4506869" y="1675048"/>
        <a:ext cx="1501862" cy="1001241"/>
      </dsp:txXfrm>
    </dsp:sp>
    <dsp:sp modelId="{1062958D-1CD7-4139-975C-D51548091EDE}">
      <dsp:nvSpPr>
        <dsp:cNvPr id="0" name=""/>
        <dsp:cNvSpPr/>
      </dsp:nvSpPr>
      <dsp:spPr>
        <a:xfrm>
          <a:off x="6008730" y="1675048"/>
          <a:ext cx="2503103" cy="1001241"/>
        </a:xfrm>
        <a:prstGeom prst="chevron">
          <a:avLst/>
        </a:prstGeom>
        <a:solidFill>
          <a:schemeClr val="accent2">
            <a:shade val="80000"/>
            <a:hueOff val="-341253"/>
            <a:satOff val="6382"/>
            <a:lumOff val="2034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42672" rIns="21336" bIns="42672" numCol="1" spcCol="1270" anchor="ctr" anchorCtr="0">
          <a:noAutofit/>
        </a:bodyPr>
        <a:lstStyle/>
        <a:p>
          <a:pPr marL="0" lvl="0" indent="0" algn="ctr" defTabSz="711200">
            <a:lnSpc>
              <a:spcPct val="90000"/>
            </a:lnSpc>
            <a:spcBef>
              <a:spcPct val="0"/>
            </a:spcBef>
            <a:spcAft>
              <a:spcPct val="35000"/>
            </a:spcAft>
            <a:buNone/>
          </a:pPr>
          <a:r>
            <a:rPr lang="en-US" sz="1600" kern="1200" noProof="0" dirty="0"/>
            <a:t>“Study circle” </a:t>
          </a:r>
        </a:p>
      </dsp:txBody>
      <dsp:txXfrm>
        <a:off x="6509351" y="1675048"/>
        <a:ext cx="1501862" cy="1001241"/>
      </dsp:txXfrm>
    </dsp:sp>
    <dsp:sp modelId="{9BD215C9-3E70-47F3-83F4-28733A215671}">
      <dsp:nvSpPr>
        <dsp:cNvPr id="0" name=""/>
        <dsp:cNvSpPr/>
      </dsp:nvSpPr>
      <dsp:spPr>
        <a:xfrm>
          <a:off x="8011213" y="1675048"/>
          <a:ext cx="2503103" cy="1001241"/>
        </a:xfrm>
        <a:prstGeom prst="chevron">
          <a:avLst/>
        </a:prstGeom>
        <a:solidFill>
          <a:schemeClr val="accent2">
            <a:shade val="80000"/>
            <a:hueOff val="-455004"/>
            <a:satOff val="8510"/>
            <a:lumOff val="2712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42672" rIns="21336" bIns="42672" numCol="1" spcCol="1270" anchor="ctr" anchorCtr="0">
          <a:noAutofit/>
        </a:bodyPr>
        <a:lstStyle/>
        <a:p>
          <a:pPr marL="0" lvl="0" indent="0" algn="ctr" defTabSz="711200">
            <a:lnSpc>
              <a:spcPct val="90000"/>
            </a:lnSpc>
            <a:spcBef>
              <a:spcPct val="0"/>
            </a:spcBef>
            <a:spcAft>
              <a:spcPct val="35000"/>
            </a:spcAft>
            <a:buNone/>
          </a:pPr>
          <a:r>
            <a:rPr lang="sv-SE" sz="1600" kern="1200" dirty="0" err="1"/>
            <a:t>Treatment</a:t>
          </a:r>
          <a:r>
            <a:rPr lang="sv-SE" sz="1600" kern="1200" dirty="0"/>
            <a:t> start 2024</a:t>
          </a:r>
        </a:p>
      </dsp:txBody>
      <dsp:txXfrm>
        <a:off x="8511834" y="1675048"/>
        <a:ext cx="1501862" cy="1001241"/>
      </dsp:txXfrm>
    </dsp:sp>
  </dsp:spTree>
</dsp:drawing>
</file>

<file path=ppt/diagrams/layout1.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tshållare för sidhuvud 1"/>
          <p:cNvSpPr>
            <a:spLocks noGrp="1"/>
          </p:cNvSpPr>
          <p:nvPr>
            <p:ph type="hdr" sz="quarter"/>
          </p:nvPr>
        </p:nvSpPr>
        <p:spPr>
          <a:xfrm>
            <a:off x="0" y="0"/>
            <a:ext cx="2945659" cy="498135"/>
          </a:xfrm>
          <a:prstGeom prst="rect">
            <a:avLst/>
          </a:prstGeom>
        </p:spPr>
        <p:txBody>
          <a:bodyPr vert="horz" lIns="91440" tIns="45720" rIns="91440" bIns="45720" rtlCol="0"/>
          <a:lstStyle>
            <a:lvl1pPr algn="l">
              <a:defRPr sz="1200"/>
            </a:lvl1pPr>
          </a:lstStyle>
          <a:p>
            <a:endParaRPr lang="sv-SE"/>
          </a:p>
        </p:txBody>
      </p:sp>
      <p:sp>
        <p:nvSpPr>
          <p:cNvPr id="3" name="Platshållare för datum 2"/>
          <p:cNvSpPr>
            <a:spLocks noGrp="1"/>
          </p:cNvSpPr>
          <p:nvPr>
            <p:ph type="dt" idx="1"/>
          </p:nvPr>
        </p:nvSpPr>
        <p:spPr>
          <a:xfrm>
            <a:off x="3850443" y="0"/>
            <a:ext cx="2945659" cy="498135"/>
          </a:xfrm>
          <a:prstGeom prst="rect">
            <a:avLst/>
          </a:prstGeom>
        </p:spPr>
        <p:txBody>
          <a:bodyPr vert="horz" lIns="91440" tIns="45720" rIns="91440" bIns="45720" rtlCol="0"/>
          <a:lstStyle>
            <a:lvl1pPr algn="r">
              <a:defRPr sz="1200"/>
            </a:lvl1pPr>
          </a:lstStyle>
          <a:p>
            <a:fld id="{9936CA22-7FFB-4FE4-910B-1DDCC9CA5E6E}" type="datetimeFigureOut">
              <a:rPr lang="sv-SE" smtClean="0"/>
              <a:t>2026-04-30</a:t>
            </a:fld>
            <a:endParaRPr lang="sv-SE"/>
          </a:p>
        </p:txBody>
      </p:sp>
      <p:sp>
        <p:nvSpPr>
          <p:cNvPr id="4" name="Platshållare för bildobjekt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40" tIns="45720" rIns="91440" bIns="45720" rtlCol="0" anchor="ctr"/>
          <a:lstStyle/>
          <a:p>
            <a:endParaRPr lang="sv-SE"/>
          </a:p>
        </p:txBody>
      </p:sp>
      <p:sp>
        <p:nvSpPr>
          <p:cNvPr id="5" name="Platshållare för anteckningar 4"/>
          <p:cNvSpPr>
            <a:spLocks noGrp="1"/>
          </p:cNvSpPr>
          <p:nvPr>
            <p:ph type="body" sz="quarter" idx="3"/>
          </p:nvPr>
        </p:nvSpPr>
        <p:spPr>
          <a:xfrm>
            <a:off x="679768" y="4777958"/>
            <a:ext cx="5438140" cy="3909239"/>
          </a:xfrm>
          <a:prstGeom prst="rect">
            <a:avLst/>
          </a:prstGeom>
        </p:spPr>
        <p:txBody>
          <a:bodyPr vert="horz" lIns="91440" tIns="45720" rIns="91440" bIns="45720" rtlCol="0"/>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6" name="Platshållare för sidfot 5"/>
          <p:cNvSpPr>
            <a:spLocks noGrp="1"/>
          </p:cNvSpPr>
          <p:nvPr>
            <p:ph type="ftr" sz="quarter" idx="4"/>
          </p:nvPr>
        </p:nvSpPr>
        <p:spPr>
          <a:xfrm>
            <a:off x="0" y="9430091"/>
            <a:ext cx="2945659" cy="498134"/>
          </a:xfrm>
          <a:prstGeom prst="rect">
            <a:avLst/>
          </a:prstGeom>
        </p:spPr>
        <p:txBody>
          <a:bodyPr vert="horz" lIns="91440" tIns="45720" rIns="91440" bIns="45720" rtlCol="0" anchor="b"/>
          <a:lstStyle>
            <a:lvl1pPr algn="l">
              <a:defRPr sz="1200"/>
            </a:lvl1pPr>
          </a:lstStyle>
          <a:p>
            <a:endParaRPr lang="sv-SE"/>
          </a:p>
        </p:txBody>
      </p:sp>
      <p:sp>
        <p:nvSpPr>
          <p:cNvPr id="7" name="Platshållare för bildnummer 6"/>
          <p:cNvSpPr>
            <a:spLocks noGrp="1"/>
          </p:cNvSpPr>
          <p:nvPr>
            <p:ph type="sldNum" sz="quarter" idx="5"/>
          </p:nvPr>
        </p:nvSpPr>
        <p:spPr>
          <a:xfrm>
            <a:off x="3850443" y="9430091"/>
            <a:ext cx="2945659" cy="498134"/>
          </a:xfrm>
          <a:prstGeom prst="rect">
            <a:avLst/>
          </a:prstGeom>
        </p:spPr>
        <p:txBody>
          <a:bodyPr vert="horz" lIns="91440" tIns="45720" rIns="91440" bIns="45720" rtlCol="0" anchor="b"/>
          <a:lstStyle>
            <a:lvl1pPr algn="r">
              <a:defRPr sz="1200"/>
            </a:lvl1pPr>
          </a:lstStyle>
          <a:p>
            <a:fld id="{7E900B1D-881F-4FC3-8993-246E7B78E8EC}" type="slidenum">
              <a:rPr lang="sv-SE" smtClean="0"/>
              <a:t>‹#›</a:t>
            </a:fld>
            <a:endParaRPr lang="sv-SE"/>
          </a:p>
        </p:txBody>
      </p:sp>
    </p:spTree>
    <p:extLst>
      <p:ext uri="{BB962C8B-B14F-4D97-AF65-F5344CB8AC3E}">
        <p14:creationId xmlns:p14="http://schemas.microsoft.com/office/powerpoint/2010/main" val="316735417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7E900B1D-881F-4FC3-8993-246E7B78E8EC}" type="slidenum">
              <a:rPr lang="sv-SE" smtClean="0"/>
              <a:t>1</a:t>
            </a:fld>
            <a:endParaRPr lang="sv-SE"/>
          </a:p>
        </p:txBody>
      </p:sp>
    </p:spTree>
    <p:extLst>
      <p:ext uri="{BB962C8B-B14F-4D97-AF65-F5344CB8AC3E}">
        <p14:creationId xmlns:p14="http://schemas.microsoft.com/office/powerpoint/2010/main" val="91862242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0580AE-9A42-358F-69F2-6985005E7611}"/>
            </a:ext>
          </a:extLst>
        </p:cNvPr>
        <p:cNvGrpSpPr/>
        <p:nvPr/>
      </p:nvGrpSpPr>
      <p:grpSpPr>
        <a:xfrm>
          <a:off x="0" y="0"/>
          <a:ext cx="0" cy="0"/>
          <a:chOff x="0" y="0"/>
          <a:chExt cx="0" cy="0"/>
        </a:xfrm>
      </p:grpSpPr>
      <p:sp>
        <p:nvSpPr>
          <p:cNvPr id="2" name="Platshållare för bildobjekt 1">
            <a:extLst>
              <a:ext uri="{FF2B5EF4-FFF2-40B4-BE49-F238E27FC236}">
                <a16:creationId xmlns:a16="http://schemas.microsoft.com/office/drawing/2014/main" id="{1EC15176-1213-F2CF-C9EF-4C44E3B91BA0}"/>
              </a:ext>
            </a:extLst>
          </p:cNvPr>
          <p:cNvSpPr>
            <a:spLocks noGrp="1" noRot="1" noChangeAspect="1"/>
          </p:cNvSpPr>
          <p:nvPr>
            <p:ph type="sldImg"/>
          </p:nvPr>
        </p:nvSpPr>
        <p:spPr/>
      </p:sp>
      <p:sp>
        <p:nvSpPr>
          <p:cNvPr id="3" name="Platshållare för anteckningar 2">
            <a:extLst>
              <a:ext uri="{FF2B5EF4-FFF2-40B4-BE49-F238E27FC236}">
                <a16:creationId xmlns:a16="http://schemas.microsoft.com/office/drawing/2014/main" id="{683C0050-6A00-723D-2801-F438695DEB3D}"/>
              </a:ext>
            </a:extLst>
          </p:cNvPr>
          <p:cNvSpPr>
            <a:spLocks noGrp="1"/>
          </p:cNvSpPr>
          <p:nvPr>
            <p:ph type="body" idx="1"/>
          </p:nvPr>
        </p:nvSpPr>
        <p:spPr/>
        <p:txBody>
          <a:bodyPr/>
          <a:lstStyle/>
          <a:p>
            <a:endParaRPr lang="sv-SE" dirty="0"/>
          </a:p>
        </p:txBody>
      </p:sp>
      <p:sp>
        <p:nvSpPr>
          <p:cNvPr id="4" name="Platshållare för bildnummer 3">
            <a:extLst>
              <a:ext uri="{FF2B5EF4-FFF2-40B4-BE49-F238E27FC236}">
                <a16:creationId xmlns:a16="http://schemas.microsoft.com/office/drawing/2014/main" id="{5C68EB60-CCED-8312-C268-04454B1A22C5}"/>
              </a:ext>
            </a:extLst>
          </p:cNvPr>
          <p:cNvSpPr>
            <a:spLocks noGrp="1"/>
          </p:cNvSpPr>
          <p:nvPr>
            <p:ph type="sldNum" sz="quarter" idx="5"/>
          </p:nvPr>
        </p:nvSpPr>
        <p:spPr/>
        <p:txBody>
          <a:bodyPr/>
          <a:lstStyle/>
          <a:p>
            <a:fld id="{7E900B1D-881F-4FC3-8993-246E7B78E8EC}" type="slidenum">
              <a:rPr lang="sv-SE" smtClean="0"/>
              <a:t>10</a:t>
            </a:fld>
            <a:endParaRPr lang="sv-SE"/>
          </a:p>
        </p:txBody>
      </p:sp>
    </p:spTree>
    <p:extLst>
      <p:ext uri="{BB962C8B-B14F-4D97-AF65-F5344CB8AC3E}">
        <p14:creationId xmlns:p14="http://schemas.microsoft.com/office/powerpoint/2010/main" val="38690922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1ECE62-4C00-B629-3C1E-4FEEA94B61C5}"/>
            </a:ext>
          </a:extLst>
        </p:cNvPr>
        <p:cNvGrpSpPr/>
        <p:nvPr/>
      </p:nvGrpSpPr>
      <p:grpSpPr>
        <a:xfrm>
          <a:off x="0" y="0"/>
          <a:ext cx="0" cy="0"/>
          <a:chOff x="0" y="0"/>
          <a:chExt cx="0" cy="0"/>
        </a:xfrm>
      </p:grpSpPr>
      <p:sp>
        <p:nvSpPr>
          <p:cNvPr id="2" name="Platshållare för bildobjekt 1">
            <a:extLst>
              <a:ext uri="{FF2B5EF4-FFF2-40B4-BE49-F238E27FC236}">
                <a16:creationId xmlns:a16="http://schemas.microsoft.com/office/drawing/2014/main" id="{62F8825B-59AE-9BBA-CF5E-AF43C52D1C40}"/>
              </a:ext>
            </a:extLst>
          </p:cNvPr>
          <p:cNvSpPr>
            <a:spLocks noGrp="1" noRot="1" noChangeAspect="1"/>
          </p:cNvSpPr>
          <p:nvPr>
            <p:ph type="sldImg"/>
          </p:nvPr>
        </p:nvSpPr>
        <p:spPr/>
      </p:sp>
      <p:sp>
        <p:nvSpPr>
          <p:cNvPr id="3" name="Platshållare för anteckningar 2">
            <a:extLst>
              <a:ext uri="{FF2B5EF4-FFF2-40B4-BE49-F238E27FC236}">
                <a16:creationId xmlns:a16="http://schemas.microsoft.com/office/drawing/2014/main" id="{010AA034-90FD-54E6-1E98-D9E0FD9B2F31}"/>
              </a:ext>
            </a:extLst>
          </p:cNvPr>
          <p:cNvSpPr>
            <a:spLocks noGrp="1"/>
          </p:cNvSpPr>
          <p:nvPr>
            <p:ph type="body" idx="1"/>
          </p:nvPr>
        </p:nvSpPr>
        <p:spPr/>
        <p:txBody>
          <a:bodyPr/>
          <a:lstStyle/>
          <a:p>
            <a:endParaRPr lang="sv-SE" dirty="0"/>
          </a:p>
        </p:txBody>
      </p:sp>
      <p:sp>
        <p:nvSpPr>
          <p:cNvPr id="4" name="Platshållare för bildnummer 3">
            <a:extLst>
              <a:ext uri="{FF2B5EF4-FFF2-40B4-BE49-F238E27FC236}">
                <a16:creationId xmlns:a16="http://schemas.microsoft.com/office/drawing/2014/main" id="{BC320C52-6800-8DDD-5614-4EBDD46F3AA3}"/>
              </a:ext>
            </a:extLst>
          </p:cNvPr>
          <p:cNvSpPr>
            <a:spLocks noGrp="1"/>
          </p:cNvSpPr>
          <p:nvPr>
            <p:ph type="sldNum" sz="quarter" idx="5"/>
          </p:nvPr>
        </p:nvSpPr>
        <p:spPr/>
        <p:txBody>
          <a:bodyPr/>
          <a:lstStyle/>
          <a:p>
            <a:fld id="{7E900B1D-881F-4FC3-8993-246E7B78E8EC}" type="slidenum">
              <a:rPr lang="sv-SE" smtClean="0"/>
              <a:t>11</a:t>
            </a:fld>
            <a:endParaRPr lang="sv-SE"/>
          </a:p>
        </p:txBody>
      </p:sp>
    </p:spTree>
    <p:extLst>
      <p:ext uri="{BB962C8B-B14F-4D97-AF65-F5344CB8AC3E}">
        <p14:creationId xmlns:p14="http://schemas.microsoft.com/office/powerpoint/2010/main" val="11695850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D1D0E2-D908-EE21-C04D-79247E0596E9}"/>
            </a:ext>
          </a:extLst>
        </p:cNvPr>
        <p:cNvGrpSpPr/>
        <p:nvPr/>
      </p:nvGrpSpPr>
      <p:grpSpPr>
        <a:xfrm>
          <a:off x="0" y="0"/>
          <a:ext cx="0" cy="0"/>
          <a:chOff x="0" y="0"/>
          <a:chExt cx="0" cy="0"/>
        </a:xfrm>
      </p:grpSpPr>
      <p:sp>
        <p:nvSpPr>
          <p:cNvPr id="2" name="Platshållare för bildobjekt 1">
            <a:extLst>
              <a:ext uri="{FF2B5EF4-FFF2-40B4-BE49-F238E27FC236}">
                <a16:creationId xmlns:a16="http://schemas.microsoft.com/office/drawing/2014/main" id="{5176A169-196C-6661-CACF-DE2DFE9500B0}"/>
              </a:ext>
            </a:extLst>
          </p:cNvPr>
          <p:cNvSpPr>
            <a:spLocks noGrp="1" noRot="1" noChangeAspect="1"/>
          </p:cNvSpPr>
          <p:nvPr>
            <p:ph type="sldImg"/>
          </p:nvPr>
        </p:nvSpPr>
        <p:spPr/>
      </p:sp>
      <p:sp>
        <p:nvSpPr>
          <p:cNvPr id="3" name="Platshållare för anteckningar 2">
            <a:extLst>
              <a:ext uri="{FF2B5EF4-FFF2-40B4-BE49-F238E27FC236}">
                <a16:creationId xmlns:a16="http://schemas.microsoft.com/office/drawing/2014/main" id="{BB58EFC9-4AD6-2366-D643-9AA6F53F1C5B}"/>
              </a:ext>
            </a:extLst>
          </p:cNvPr>
          <p:cNvSpPr>
            <a:spLocks noGrp="1"/>
          </p:cNvSpPr>
          <p:nvPr>
            <p:ph type="body" idx="1"/>
          </p:nvPr>
        </p:nvSpPr>
        <p:spPr/>
        <p:txBody>
          <a:bodyPr/>
          <a:lstStyle/>
          <a:p>
            <a:r>
              <a:rPr lang="sv-SE" sz="1200" b="1" dirty="0"/>
              <a:t>GPM </a:t>
            </a:r>
            <a:r>
              <a:rPr lang="sv-SE" sz="1200" b="1" dirty="0" err="1"/>
              <a:t>treatment</a:t>
            </a:r>
            <a:r>
              <a:rPr lang="sv-SE" sz="1200" b="1" dirty="0"/>
              <a:t> </a:t>
            </a:r>
            <a:r>
              <a:rPr lang="sv-SE" sz="1200" b="1" dirty="0" err="1"/>
              <a:t>content</a:t>
            </a:r>
            <a:endParaRPr lang="sv-SE" sz="1200" b="1" dirty="0"/>
          </a:p>
          <a:p>
            <a:endParaRPr lang="sv-SE" sz="1200" dirty="0"/>
          </a:p>
          <a:p>
            <a:r>
              <a:rPr lang="sv-SE" sz="1200" b="1" dirty="0" err="1"/>
              <a:t>Psychoeducation</a:t>
            </a:r>
            <a:r>
              <a:rPr lang="sv-SE" sz="1200" b="1" dirty="0"/>
              <a:t> </a:t>
            </a:r>
            <a:r>
              <a:rPr lang="sv-SE" sz="1200" dirty="0"/>
              <a:t>4 or 6 sessions, Group </a:t>
            </a:r>
            <a:r>
              <a:rPr lang="sv-SE" sz="1200" dirty="0" err="1"/>
              <a:t>Context</a:t>
            </a:r>
            <a:r>
              <a:rPr lang="sv-SE" sz="1200" dirty="0"/>
              <a:t> ( </a:t>
            </a:r>
            <a:r>
              <a:rPr lang="sv-SE" sz="1200" dirty="0" err="1"/>
              <a:t>depending</a:t>
            </a:r>
            <a:r>
              <a:rPr lang="sv-SE" sz="1200" dirty="0"/>
              <a:t> </a:t>
            </a:r>
            <a:r>
              <a:rPr lang="sv-SE" sz="1200" dirty="0" err="1"/>
              <a:t>of</a:t>
            </a:r>
            <a:r>
              <a:rPr lang="sv-SE" sz="1200" dirty="0"/>
              <a:t> </a:t>
            </a:r>
            <a:r>
              <a:rPr lang="sv-SE" sz="1200" dirty="0" err="1"/>
              <a:t>if</a:t>
            </a:r>
            <a:r>
              <a:rPr lang="sv-SE" sz="1200" dirty="0"/>
              <a:t> the patient </a:t>
            </a:r>
            <a:r>
              <a:rPr lang="sv-SE" sz="1200" dirty="0" err="1"/>
              <a:t>will</a:t>
            </a:r>
            <a:r>
              <a:rPr lang="sv-SE" sz="1200" dirty="0"/>
              <a:t> </a:t>
            </a:r>
            <a:r>
              <a:rPr lang="sv-SE" sz="1200" dirty="0" err="1"/>
              <a:t>attend</a:t>
            </a:r>
            <a:r>
              <a:rPr lang="sv-SE" sz="1200" dirty="0"/>
              <a:t> GPM </a:t>
            </a:r>
            <a:r>
              <a:rPr lang="sv-SE" sz="1200" dirty="0" err="1"/>
              <a:t>group</a:t>
            </a:r>
            <a:r>
              <a:rPr lang="sv-SE" sz="1200" dirty="0"/>
              <a:t> or GPM10</a:t>
            </a:r>
          </a:p>
          <a:p>
            <a:endParaRPr lang="sv-SE" sz="1200" dirty="0"/>
          </a:p>
          <a:p>
            <a:r>
              <a:rPr lang="sv-SE" sz="1200" b="1" dirty="0"/>
              <a:t>GPM </a:t>
            </a:r>
            <a:r>
              <a:rPr lang="sv-SE" sz="1200" b="1" dirty="0" err="1"/>
              <a:t>group</a:t>
            </a:r>
            <a:r>
              <a:rPr lang="sv-SE" sz="1200" dirty="0"/>
              <a:t>, </a:t>
            </a:r>
            <a:r>
              <a:rPr lang="sv-SE" sz="1200" dirty="0" err="1"/>
              <a:t>weekly</a:t>
            </a:r>
            <a:r>
              <a:rPr lang="sv-SE" sz="1200" dirty="0"/>
              <a:t>, 3 - 12 </a:t>
            </a:r>
            <a:r>
              <a:rPr lang="sv-SE" sz="1200" dirty="0" err="1"/>
              <a:t>months</a:t>
            </a:r>
            <a:r>
              <a:rPr lang="sv-SE" sz="1200" dirty="0"/>
              <a:t> (</a:t>
            </a:r>
            <a:r>
              <a:rPr lang="sv-SE" sz="1200" dirty="0" err="1"/>
              <a:t>e</a:t>
            </a:r>
            <a:r>
              <a:rPr lang="sv-SE" dirty="0" err="1"/>
              <a:t>valuation</a:t>
            </a:r>
            <a:r>
              <a:rPr lang="sv-SE" dirty="0"/>
              <a:t> </a:t>
            </a:r>
            <a:r>
              <a:rPr lang="sv-SE" dirty="0" err="1"/>
              <a:t>every</a:t>
            </a:r>
            <a:r>
              <a:rPr lang="sv-SE" dirty="0"/>
              <a:t> 12 </a:t>
            </a:r>
            <a:r>
              <a:rPr lang="sv-SE" dirty="0" err="1"/>
              <a:t>weeks</a:t>
            </a:r>
            <a:r>
              <a:rPr lang="sv-SE" dirty="0"/>
              <a:t> </a:t>
            </a:r>
            <a:r>
              <a:rPr lang="sv-SE" dirty="0" err="1"/>
              <a:t>continue</a:t>
            </a:r>
            <a:r>
              <a:rPr lang="sv-SE" dirty="0"/>
              <a:t> or end </a:t>
            </a:r>
            <a:r>
              <a:rPr lang="sv-SE" dirty="0" err="1"/>
              <a:t>treatment</a:t>
            </a:r>
            <a:r>
              <a:rPr lang="sv-SE" dirty="0"/>
              <a:t> </a:t>
            </a:r>
            <a:r>
              <a:rPr lang="sv-SE" dirty="0" err="1"/>
              <a:t>depending</a:t>
            </a:r>
            <a:r>
              <a:rPr lang="sv-SE" dirty="0"/>
              <a:t> om </a:t>
            </a:r>
            <a:r>
              <a:rPr lang="sv-SE" dirty="0" err="1"/>
              <a:t>improvment</a:t>
            </a:r>
            <a:r>
              <a:rPr lang="sv-SE" dirty="0"/>
              <a:t>)</a:t>
            </a:r>
            <a:endParaRPr lang="sv-SE" sz="1200" dirty="0"/>
          </a:p>
          <a:p>
            <a:r>
              <a:rPr lang="sv-SE" sz="1200" b="1" dirty="0"/>
              <a:t>GPM </a:t>
            </a:r>
            <a:r>
              <a:rPr lang="sv-SE" sz="1200" b="1" dirty="0" err="1"/>
              <a:t>individually</a:t>
            </a:r>
            <a:r>
              <a:rPr lang="sv-SE" sz="1200" dirty="0"/>
              <a:t>, </a:t>
            </a:r>
            <a:r>
              <a:rPr lang="sv-SE" sz="1200" dirty="0" err="1"/>
              <a:t>weekly</a:t>
            </a:r>
            <a:r>
              <a:rPr lang="sv-SE" sz="1200" dirty="0"/>
              <a:t>, 3 - 12 </a:t>
            </a:r>
            <a:r>
              <a:rPr lang="sv-SE" sz="1200" dirty="0" err="1"/>
              <a:t>months</a:t>
            </a:r>
            <a:endParaRPr lang="sv-SE" sz="1200" dirty="0"/>
          </a:p>
          <a:p>
            <a:pPr>
              <a:buFontTx/>
              <a:buChar char="-"/>
            </a:pPr>
            <a:r>
              <a:rPr lang="sv-SE" sz="1200" dirty="0" err="1"/>
              <a:t>Take-home</a:t>
            </a:r>
            <a:r>
              <a:rPr lang="sv-SE" sz="1200" dirty="0"/>
              <a:t> </a:t>
            </a:r>
            <a:r>
              <a:rPr lang="sv-SE" sz="1200" dirty="0" err="1"/>
              <a:t>assignments</a:t>
            </a:r>
            <a:endParaRPr lang="sv-SE" sz="1200" dirty="0"/>
          </a:p>
          <a:p>
            <a:pPr>
              <a:buFontTx/>
              <a:buChar char="-"/>
            </a:pPr>
            <a:endParaRPr lang="sv-SE" sz="1200" dirty="0"/>
          </a:p>
          <a:p>
            <a:r>
              <a:rPr lang="sv-SE" sz="1200" b="1" dirty="0"/>
              <a:t>Get a </a:t>
            </a:r>
            <a:r>
              <a:rPr lang="sv-SE" sz="1200" b="1" dirty="0" err="1"/>
              <a:t>life</a:t>
            </a:r>
            <a:r>
              <a:rPr lang="sv-SE" sz="1200" dirty="0"/>
              <a:t>” – </a:t>
            </a:r>
            <a:r>
              <a:rPr lang="sv-SE" sz="1200" dirty="0" err="1"/>
              <a:t>one</a:t>
            </a:r>
            <a:r>
              <a:rPr lang="sv-SE" sz="1200" dirty="0"/>
              <a:t>-on-</a:t>
            </a:r>
            <a:r>
              <a:rPr lang="sv-SE" sz="1200" dirty="0" err="1"/>
              <a:t>one</a:t>
            </a:r>
            <a:r>
              <a:rPr lang="sv-SE" sz="1200" dirty="0"/>
              <a:t> </a:t>
            </a:r>
            <a:r>
              <a:rPr lang="sv-SE" sz="1200" dirty="0" err="1"/>
              <a:t>contact</a:t>
            </a:r>
            <a:r>
              <a:rPr lang="sv-SE" sz="1200" dirty="0"/>
              <a:t> </a:t>
            </a:r>
            <a:r>
              <a:rPr lang="sv-SE" sz="1200" dirty="0" err="1"/>
              <a:t>with</a:t>
            </a:r>
            <a:r>
              <a:rPr lang="sv-SE" sz="1200" dirty="0"/>
              <a:t> social </a:t>
            </a:r>
            <a:r>
              <a:rPr lang="sv-SE" sz="1200" dirty="0" err="1"/>
              <a:t>worker</a:t>
            </a:r>
            <a:r>
              <a:rPr lang="sv-SE" sz="1200" dirty="0"/>
              <a:t>, </a:t>
            </a:r>
            <a:r>
              <a:rPr lang="sv-SE" sz="1200" dirty="0" err="1"/>
              <a:t>where</a:t>
            </a:r>
            <a:r>
              <a:rPr lang="sv-SE" sz="1200" dirty="0"/>
              <a:t> </a:t>
            </a:r>
            <a:r>
              <a:rPr lang="sv-SE" sz="1200" dirty="0" err="1"/>
              <a:t>needed</a:t>
            </a:r>
            <a:r>
              <a:rPr lang="sv-SE" sz="1200" dirty="0"/>
              <a:t>, </a:t>
            </a:r>
            <a:r>
              <a:rPr lang="sv-SE" sz="1200" dirty="0" err="1"/>
              <a:t>help</a:t>
            </a:r>
            <a:r>
              <a:rPr lang="sv-SE" sz="1200" dirty="0"/>
              <a:t> </a:t>
            </a:r>
            <a:r>
              <a:rPr lang="sv-SE" sz="1200" dirty="0" err="1"/>
              <a:t>employment</a:t>
            </a:r>
            <a:r>
              <a:rPr lang="sv-SE" sz="1200" dirty="0"/>
              <a:t> and </a:t>
            </a:r>
            <a:r>
              <a:rPr lang="sv-SE" sz="1200" dirty="0" err="1"/>
              <a:t>financial</a:t>
            </a:r>
            <a:r>
              <a:rPr lang="sv-SE" sz="1200" dirty="0"/>
              <a:t> </a:t>
            </a:r>
            <a:r>
              <a:rPr lang="sv-SE" sz="1200" dirty="0" err="1"/>
              <a:t>counseling</a:t>
            </a:r>
            <a:endParaRPr lang="sv-SE" sz="1200" dirty="0"/>
          </a:p>
          <a:p>
            <a:endParaRPr lang="sv-SE" sz="1200" dirty="0"/>
          </a:p>
          <a:p>
            <a:r>
              <a:rPr lang="sv-SE" sz="1200" b="1" dirty="0"/>
              <a:t>GPM10</a:t>
            </a:r>
            <a:r>
              <a:rPr lang="sv-SE" sz="1200" dirty="0"/>
              <a:t>, </a:t>
            </a:r>
            <a:r>
              <a:rPr lang="sv-SE" sz="1200" dirty="0" err="1"/>
              <a:t>weekly</a:t>
            </a:r>
            <a:r>
              <a:rPr lang="sv-SE" sz="1200" dirty="0"/>
              <a:t>, 10 sessions</a:t>
            </a:r>
          </a:p>
          <a:p>
            <a:pPr>
              <a:buFontTx/>
              <a:buChar char="-"/>
            </a:pPr>
            <a:r>
              <a:rPr lang="sv-SE" sz="1200" dirty="0" err="1"/>
              <a:t>Take-home</a:t>
            </a:r>
            <a:r>
              <a:rPr lang="sv-SE" sz="1200" dirty="0"/>
              <a:t> </a:t>
            </a:r>
            <a:r>
              <a:rPr lang="sv-SE" sz="1200" dirty="0" err="1"/>
              <a:t>assignments</a:t>
            </a:r>
            <a:endParaRPr lang="sv-SE" sz="1200" dirty="0"/>
          </a:p>
          <a:p>
            <a:pPr>
              <a:buFontTx/>
              <a:buChar char="-"/>
            </a:pPr>
            <a:endParaRPr lang="sv-SE" sz="1200" dirty="0">
              <a:highlight>
                <a:srgbClr val="FFFF00"/>
              </a:highlight>
            </a:endParaRPr>
          </a:p>
          <a:p>
            <a:r>
              <a:rPr lang="sv-SE" sz="1200" b="1" dirty="0" err="1"/>
              <a:t>Goals</a:t>
            </a:r>
            <a:r>
              <a:rPr lang="sv-SE" sz="1200" b="1" dirty="0"/>
              <a:t> and </a:t>
            </a:r>
            <a:r>
              <a:rPr lang="sv-SE" sz="1200" b="1" dirty="0" err="1"/>
              <a:t>crisis</a:t>
            </a:r>
            <a:r>
              <a:rPr lang="sv-SE" sz="1200" b="1" dirty="0"/>
              <a:t> plans</a:t>
            </a:r>
            <a:r>
              <a:rPr lang="sv-SE" sz="1200" dirty="0"/>
              <a:t> </a:t>
            </a:r>
            <a:r>
              <a:rPr lang="sv-SE" sz="1200" dirty="0" err="1"/>
              <a:t>tailored</a:t>
            </a:r>
            <a:r>
              <a:rPr lang="sv-SE" sz="1200" dirty="0"/>
              <a:t> for </a:t>
            </a:r>
            <a:r>
              <a:rPr lang="sv-SE" sz="1200" dirty="0" err="1"/>
              <a:t>individual</a:t>
            </a:r>
            <a:endParaRPr lang="sv-SE" sz="1200" dirty="0"/>
          </a:p>
          <a:p>
            <a:endParaRPr lang="sv-SE" dirty="0"/>
          </a:p>
        </p:txBody>
      </p:sp>
      <p:sp>
        <p:nvSpPr>
          <p:cNvPr id="4" name="Platshållare för bildnummer 3">
            <a:extLst>
              <a:ext uri="{FF2B5EF4-FFF2-40B4-BE49-F238E27FC236}">
                <a16:creationId xmlns:a16="http://schemas.microsoft.com/office/drawing/2014/main" id="{31E35776-6934-F308-88FE-B97BB13612AB}"/>
              </a:ext>
            </a:extLst>
          </p:cNvPr>
          <p:cNvSpPr>
            <a:spLocks noGrp="1"/>
          </p:cNvSpPr>
          <p:nvPr>
            <p:ph type="sldNum" sz="quarter" idx="5"/>
          </p:nvPr>
        </p:nvSpPr>
        <p:spPr/>
        <p:txBody>
          <a:bodyPr/>
          <a:lstStyle/>
          <a:p>
            <a:fld id="{7E900B1D-881F-4FC3-8993-246E7B78E8EC}" type="slidenum">
              <a:rPr lang="sv-SE" smtClean="0"/>
              <a:t>12</a:t>
            </a:fld>
            <a:endParaRPr lang="sv-SE"/>
          </a:p>
        </p:txBody>
      </p:sp>
    </p:spTree>
    <p:extLst>
      <p:ext uri="{BB962C8B-B14F-4D97-AF65-F5344CB8AC3E}">
        <p14:creationId xmlns:p14="http://schemas.microsoft.com/office/powerpoint/2010/main" val="402062988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D1D0E2-D908-EE21-C04D-79247E0596E9}"/>
            </a:ext>
          </a:extLst>
        </p:cNvPr>
        <p:cNvGrpSpPr/>
        <p:nvPr/>
      </p:nvGrpSpPr>
      <p:grpSpPr>
        <a:xfrm>
          <a:off x="0" y="0"/>
          <a:ext cx="0" cy="0"/>
          <a:chOff x="0" y="0"/>
          <a:chExt cx="0" cy="0"/>
        </a:xfrm>
      </p:grpSpPr>
      <p:sp>
        <p:nvSpPr>
          <p:cNvPr id="2" name="Platshållare för bildobjekt 1">
            <a:extLst>
              <a:ext uri="{FF2B5EF4-FFF2-40B4-BE49-F238E27FC236}">
                <a16:creationId xmlns:a16="http://schemas.microsoft.com/office/drawing/2014/main" id="{5176A169-196C-6661-CACF-DE2DFE9500B0}"/>
              </a:ext>
            </a:extLst>
          </p:cNvPr>
          <p:cNvSpPr>
            <a:spLocks noGrp="1" noRot="1" noChangeAspect="1"/>
          </p:cNvSpPr>
          <p:nvPr>
            <p:ph type="sldImg"/>
          </p:nvPr>
        </p:nvSpPr>
        <p:spPr/>
      </p:sp>
      <p:sp>
        <p:nvSpPr>
          <p:cNvPr id="3" name="Platshållare för anteckningar 2">
            <a:extLst>
              <a:ext uri="{FF2B5EF4-FFF2-40B4-BE49-F238E27FC236}">
                <a16:creationId xmlns:a16="http://schemas.microsoft.com/office/drawing/2014/main" id="{BB58EFC9-4AD6-2366-D643-9AA6F53F1C5B}"/>
              </a:ext>
            </a:extLst>
          </p:cNvPr>
          <p:cNvSpPr>
            <a:spLocks noGrp="1"/>
          </p:cNvSpPr>
          <p:nvPr>
            <p:ph type="body" idx="1"/>
          </p:nvPr>
        </p:nvSpPr>
        <p:spPr/>
        <p:txBody>
          <a:bodyPr/>
          <a:lstStyle/>
          <a:p>
            <a:r>
              <a:rPr lang="sv-SE" dirty="0"/>
              <a:t>Fördjupad bedömning – instrument? </a:t>
            </a:r>
          </a:p>
          <a:p>
            <a:endParaRPr lang="sv-SE" dirty="0"/>
          </a:p>
          <a:p>
            <a:r>
              <a:rPr lang="sv-SE" dirty="0"/>
              <a:t>Återgivning av bedömning och återkoppling av diagnos till patient.</a:t>
            </a:r>
          </a:p>
          <a:p>
            <a:endParaRPr lang="sv-SE" dirty="0"/>
          </a:p>
          <a:p>
            <a:r>
              <a:rPr lang="sv-SE" dirty="0"/>
              <a:t>Erbjuda PPI.</a:t>
            </a:r>
          </a:p>
          <a:p>
            <a:r>
              <a:rPr lang="sv-SE" dirty="0"/>
              <a:t>Erbjuda SKB programmet där Gruppbehandling och Individuell behandling sker parallellt och bygger på den Problemformulering som görs tills med patienten. </a:t>
            </a:r>
          </a:p>
          <a:p>
            <a:r>
              <a:rPr lang="sv-SE" dirty="0"/>
              <a:t>Under Problemformuleringen skrivs även en Vårdplan och en Krisplan. </a:t>
            </a:r>
          </a:p>
          <a:p>
            <a:r>
              <a:rPr lang="sv-SE" dirty="0"/>
              <a:t>Avslut  - avslut med Vidmakthållandeplan (?). I princip erbjuds ingen mer behandling för PS efter detta. Pat dock välkommen tillbaka för stöd/</a:t>
            </a:r>
            <a:r>
              <a:rPr lang="sv-SE" dirty="0" err="1"/>
              <a:t>booster</a:t>
            </a:r>
            <a:r>
              <a:rPr lang="sv-SE" dirty="0"/>
              <a:t>.</a:t>
            </a:r>
          </a:p>
          <a:p>
            <a:endParaRPr lang="sv-SE" dirty="0"/>
          </a:p>
          <a:p>
            <a:r>
              <a:rPr lang="sv-SE" dirty="0"/>
              <a:t>Get a </a:t>
            </a:r>
            <a:r>
              <a:rPr lang="sv-SE" dirty="0" err="1"/>
              <a:t>life</a:t>
            </a:r>
            <a:r>
              <a:rPr lang="sv-SE" dirty="0"/>
              <a:t> -  i form av arbetsrehabilitering pågår under hela behandlingsperioden – för att öka stabilitet i </a:t>
            </a:r>
            <a:r>
              <a:rPr lang="sv-SE" dirty="0" err="1"/>
              <a:t>pats</a:t>
            </a:r>
            <a:r>
              <a:rPr lang="sv-SE" dirty="0"/>
              <a:t> tillvaro. </a:t>
            </a:r>
          </a:p>
          <a:p>
            <a:endParaRPr lang="sv-SE" dirty="0"/>
          </a:p>
        </p:txBody>
      </p:sp>
      <p:sp>
        <p:nvSpPr>
          <p:cNvPr id="4" name="Platshållare för bildnummer 3">
            <a:extLst>
              <a:ext uri="{FF2B5EF4-FFF2-40B4-BE49-F238E27FC236}">
                <a16:creationId xmlns:a16="http://schemas.microsoft.com/office/drawing/2014/main" id="{31E35776-6934-F308-88FE-B97BB13612AB}"/>
              </a:ext>
            </a:extLst>
          </p:cNvPr>
          <p:cNvSpPr>
            <a:spLocks noGrp="1"/>
          </p:cNvSpPr>
          <p:nvPr>
            <p:ph type="sldNum" sz="quarter" idx="5"/>
          </p:nvPr>
        </p:nvSpPr>
        <p:spPr/>
        <p:txBody>
          <a:bodyPr/>
          <a:lstStyle/>
          <a:p>
            <a:fld id="{7E900B1D-881F-4FC3-8993-246E7B78E8EC}" type="slidenum">
              <a:rPr lang="sv-SE" smtClean="0"/>
              <a:t>13</a:t>
            </a:fld>
            <a:endParaRPr lang="sv-SE"/>
          </a:p>
        </p:txBody>
      </p:sp>
    </p:spTree>
    <p:extLst>
      <p:ext uri="{BB962C8B-B14F-4D97-AF65-F5344CB8AC3E}">
        <p14:creationId xmlns:p14="http://schemas.microsoft.com/office/powerpoint/2010/main" val="120076842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D1D0E2-D908-EE21-C04D-79247E0596E9}"/>
            </a:ext>
          </a:extLst>
        </p:cNvPr>
        <p:cNvGrpSpPr/>
        <p:nvPr/>
      </p:nvGrpSpPr>
      <p:grpSpPr>
        <a:xfrm>
          <a:off x="0" y="0"/>
          <a:ext cx="0" cy="0"/>
          <a:chOff x="0" y="0"/>
          <a:chExt cx="0" cy="0"/>
        </a:xfrm>
      </p:grpSpPr>
      <p:sp>
        <p:nvSpPr>
          <p:cNvPr id="2" name="Platshållare för bildobjekt 1">
            <a:extLst>
              <a:ext uri="{FF2B5EF4-FFF2-40B4-BE49-F238E27FC236}">
                <a16:creationId xmlns:a16="http://schemas.microsoft.com/office/drawing/2014/main" id="{5176A169-196C-6661-CACF-DE2DFE9500B0}"/>
              </a:ext>
            </a:extLst>
          </p:cNvPr>
          <p:cNvSpPr>
            <a:spLocks noGrp="1" noRot="1" noChangeAspect="1"/>
          </p:cNvSpPr>
          <p:nvPr>
            <p:ph type="sldImg"/>
          </p:nvPr>
        </p:nvSpPr>
        <p:spPr/>
      </p:sp>
      <p:sp>
        <p:nvSpPr>
          <p:cNvPr id="3" name="Platshållare för anteckningar 2">
            <a:extLst>
              <a:ext uri="{FF2B5EF4-FFF2-40B4-BE49-F238E27FC236}">
                <a16:creationId xmlns:a16="http://schemas.microsoft.com/office/drawing/2014/main" id="{BB58EFC9-4AD6-2366-D643-9AA6F53F1C5B}"/>
              </a:ext>
            </a:extLst>
          </p:cNvPr>
          <p:cNvSpPr>
            <a:spLocks noGrp="1"/>
          </p:cNvSpPr>
          <p:nvPr>
            <p:ph type="body" idx="1"/>
          </p:nvPr>
        </p:nvSpPr>
        <p:spPr/>
        <p:txBody>
          <a:bodyPr/>
          <a:lstStyle/>
          <a:p>
            <a:r>
              <a:rPr lang="sv-SE" b="1" dirty="0" err="1"/>
              <a:t>First</a:t>
            </a:r>
            <a:r>
              <a:rPr lang="sv-SE" b="1" dirty="0"/>
              <a:t> </a:t>
            </a:r>
            <a:r>
              <a:rPr lang="sv-SE" b="1" dirty="0" err="1"/>
              <a:t>year</a:t>
            </a:r>
            <a:r>
              <a:rPr lang="sv-SE" b="1" dirty="0"/>
              <a:t> 2024 </a:t>
            </a:r>
          </a:p>
          <a:p>
            <a:endParaRPr lang="sv-SE" b="1" dirty="0"/>
          </a:p>
          <a:p>
            <a:r>
              <a:rPr lang="en-US" dirty="0"/>
              <a:t>We conducted assessments to confirm or rule out the personality disorder diagnosis.</a:t>
            </a:r>
            <a:endParaRPr lang="sv-SE" b="1" dirty="0"/>
          </a:p>
          <a:p>
            <a:endParaRPr lang="sv-SE" b="1" dirty="0"/>
          </a:p>
          <a:p>
            <a:r>
              <a:rPr lang="sv-SE" b="1" dirty="0" err="1"/>
              <a:t>We</a:t>
            </a:r>
            <a:r>
              <a:rPr lang="sv-SE" b="1" dirty="0"/>
              <a:t> </a:t>
            </a:r>
            <a:r>
              <a:rPr lang="sv-SE" b="1" dirty="0" err="1"/>
              <a:t>started</a:t>
            </a:r>
            <a:r>
              <a:rPr lang="sv-SE" b="1" dirty="0"/>
              <a:t> :</a:t>
            </a:r>
          </a:p>
          <a:p>
            <a:r>
              <a:rPr lang="sv-SE" b="1" dirty="0"/>
              <a:t>GPM </a:t>
            </a:r>
            <a:r>
              <a:rPr lang="sv-SE" b="1" dirty="0" err="1"/>
              <a:t>psychoeducation</a:t>
            </a:r>
            <a:r>
              <a:rPr lang="sv-SE" b="1" dirty="0"/>
              <a:t> </a:t>
            </a:r>
            <a:r>
              <a:rPr lang="sv-SE" dirty="0"/>
              <a:t>– 7 patients</a:t>
            </a:r>
          </a:p>
          <a:p>
            <a:endParaRPr lang="sv-SE" dirty="0"/>
          </a:p>
          <a:p>
            <a:r>
              <a:rPr lang="sv-SE" b="1" dirty="0"/>
              <a:t>GPM </a:t>
            </a:r>
            <a:r>
              <a:rPr lang="sv-SE" b="1" dirty="0" err="1"/>
              <a:t>group</a:t>
            </a:r>
            <a:r>
              <a:rPr lang="sv-SE" b="1" dirty="0"/>
              <a:t> + </a:t>
            </a:r>
            <a:r>
              <a:rPr lang="sv-SE" b="1" dirty="0" err="1"/>
              <a:t>individual</a:t>
            </a:r>
            <a:r>
              <a:rPr lang="sv-SE" b="1" dirty="0"/>
              <a:t>  </a:t>
            </a:r>
            <a:r>
              <a:rPr lang="sv-SE" dirty="0"/>
              <a:t>- 7 patients, 1 </a:t>
            </a:r>
            <a:r>
              <a:rPr lang="sv-SE" dirty="0" err="1"/>
              <a:t>was</a:t>
            </a:r>
            <a:r>
              <a:rPr lang="sv-SE" dirty="0"/>
              <a:t> </a:t>
            </a:r>
            <a:r>
              <a:rPr lang="sv-SE" dirty="0" err="1"/>
              <a:t>cancelled</a:t>
            </a:r>
            <a:r>
              <a:rPr lang="sv-SE" dirty="0"/>
              <a:t> </a:t>
            </a:r>
            <a:r>
              <a:rPr lang="sv-SE" dirty="0" err="1"/>
              <a:t>bcof</a:t>
            </a:r>
            <a:r>
              <a:rPr lang="sv-SE" dirty="0"/>
              <a:t> lack </a:t>
            </a:r>
            <a:r>
              <a:rPr lang="sv-SE" dirty="0" err="1"/>
              <a:t>of</a:t>
            </a:r>
            <a:r>
              <a:rPr lang="sv-SE" dirty="0"/>
              <a:t> </a:t>
            </a:r>
            <a:r>
              <a:rPr lang="sv-SE" dirty="0" err="1"/>
              <a:t>improvment</a:t>
            </a:r>
            <a:endParaRPr lang="sv-SE" dirty="0"/>
          </a:p>
          <a:p>
            <a:endParaRPr lang="sv-SE" dirty="0"/>
          </a:p>
          <a:p>
            <a:pPr marL="0" marR="0" lvl="0" indent="0" algn="l" defTabSz="914400" rtl="0" eaLnBrk="1" fontAlgn="auto" latinLnBrk="0" hangingPunct="1">
              <a:lnSpc>
                <a:spcPct val="100000"/>
              </a:lnSpc>
              <a:spcBef>
                <a:spcPts val="0"/>
              </a:spcBef>
              <a:spcAft>
                <a:spcPts val="0"/>
              </a:spcAft>
              <a:buClrTx/>
              <a:buSzTx/>
              <a:buFontTx/>
              <a:buNone/>
              <a:tabLst/>
              <a:defRPr/>
            </a:pPr>
            <a:r>
              <a:rPr lang="sv-SE" b="1" dirty="0"/>
              <a:t>GPM10</a:t>
            </a:r>
            <a:r>
              <a:rPr lang="sv-SE" dirty="0"/>
              <a:t> – 3 patients</a:t>
            </a:r>
            <a:endParaRPr lang="sv-SE" dirty="0">
              <a:highlight>
                <a:srgbClr val="FFFF00"/>
              </a:highlight>
            </a:endParaRPr>
          </a:p>
          <a:p>
            <a:endParaRPr lang="sv-SE" dirty="0"/>
          </a:p>
          <a:p>
            <a:endParaRPr lang="sv-SE" dirty="0"/>
          </a:p>
          <a:p>
            <a:r>
              <a:rPr lang="sv-SE" dirty="0"/>
              <a:t>”</a:t>
            </a:r>
            <a:r>
              <a:rPr lang="sv-SE" b="1" dirty="0"/>
              <a:t>Get a </a:t>
            </a:r>
            <a:r>
              <a:rPr lang="sv-SE" b="1" dirty="0" err="1"/>
              <a:t>life</a:t>
            </a:r>
            <a:r>
              <a:rPr lang="sv-SE" b="1" dirty="0"/>
              <a:t>” </a:t>
            </a:r>
            <a:r>
              <a:rPr lang="sv-SE" dirty="0"/>
              <a:t>– </a:t>
            </a:r>
            <a:r>
              <a:rPr lang="sv-SE" dirty="0" err="1"/>
              <a:t>one</a:t>
            </a:r>
            <a:r>
              <a:rPr lang="sv-SE" dirty="0"/>
              <a:t>-on-</a:t>
            </a:r>
            <a:r>
              <a:rPr lang="sv-SE" dirty="0" err="1"/>
              <a:t>one</a:t>
            </a:r>
            <a:r>
              <a:rPr lang="sv-SE" dirty="0"/>
              <a:t> </a:t>
            </a:r>
            <a:r>
              <a:rPr lang="sv-SE" dirty="0" err="1"/>
              <a:t>contact</a:t>
            </a:r>
            <a:r>
              <a:rPr lang="sv-SE" dirty="0"/>
              <a:t> </a:t>
            </a:r>
            <a:r>
              <a:rPr lang="sv-SE" dirty="0" err="1"/>
              <a:t>with</a:t>
            </a:r>
            <a:r>
              <a:rPr lang="sv-SE" dirty="0"/>
              <a:t> social </a:t>
            </a:r>
            <a:r>
              <a:rPr lang="sv-SE" dirty="0" err="1"/>
              <a:t>worker</a:t>
            </a:r>
            <a:r>
              <a:rPr lang="sv-SE" dirty="0"/>
              <a:t> </a:t>
            </a:r>
            <a:r>
              <a:rPr lang="sv-SE" dirty="0" err="1"/>
              <a:t>where</a:t>
            </a:r>
            <a:r>
              <a:rPr lang="sv-SE" dirty="0"/>
              <a:t> </a:t>
            </a:r>
            <a:r>
              <a:rPr lang="sv-SE" dirty="0" err="1"/>
              <a:t>needed</a:t>
            </a:r>
            <a:endParaRPr lang="sv-SE" dirty="0"/>
          </a:p>
          <a:p>
            <a:endParaRPr lang="sv-SE" dirty="0"/>
          </a:p>
          <a:p>
            <a:r>
              <a:rPr lang="sv-SE" b="1" dirty="0"/>
              <a:t>Coaching</a:t>
            </a:r>
            <a:r>
              <a:rPr lang="sv-SE" dirty="0"/>
              <a:t> from Niki by video call</a:t>
            </a:r>
          </a:p>
          <a:p>
            <a:endParaRPr lang="sv-SE" dirty="0">
              <a:highlight>
                <a:srgbClr val="FFFF00"/>
              </a:highlight>
            </a:endParaRPr>
          </a:p>
          <a:p>
            <a:endParaRPr lang="sv-SE" dirty="0">
              <a:highlight>
                <a:srgbClr val="FFFF00"/>
              </a:highlight>
            </a:endParaRPr>
          </a:p>
          <a:p>
            <a:r>
              <a:rPr lang="sv-SE" dirty="0" err="1">
                <a:highlight>
                  <a:srgbClr val="FFFF00"/>
                </a:highlight>
              </a:rPr>
              <a:t>Out</a:t>
            </a:r>
            <a:r>
              <a:rPr lang="sv-SE" dirty="0">
                <a:highlight>
                  <a:srgbClr val="FFFF00"/>
                </a:highlight>
              </a:rPr>
              <a:t> </a:t>
            </a:r>
            <a:r>
              <a:rPr lang="sv-SE" dirty="0" err="1">
                <a:highlight>
                  <a:srgbClr val="FFFF00"/>
                </a:highlight>
              </a:rPr>
              <a:t>first</a:t>
            </a:r>
            <a:r>
              <a:rPr lang="sv-SE" dirty="0">
                <a:highlight>
                  <a:srgbClr val="FFFF00"/>
                </a:highlight>
              </a:rPr>
              <a:t> GPM </a:t>
            </a:r>
            <a:r>
              <a:rPr lang="sv-SE" dirty="0" err="1">
                <a:highlight>
                  <a:srgbClr val="FFFF00"/>
                </a:highlight>
              </a:rPr>
              <a:t>group</a:t>
            </a:r>
            <a:r>
              <a:rPr lang="sv-SE" dirty="0">
                <a:highlight>
                  <a:srgbClr val="FFFF00"/>
                </a:highlight>
              </a:rPr>
              <a:t> </a:t>
            </a:r>
            <a:r>
              <a:rPr lang="sv-SE" dirty="0" err="1">
                <a:highlight>
                  <a:srgbClr val="FFFF00"/>
                </a:highlight>
              </a:rPr>
              <a:t>happend</a:t>
            </a:r>
            <a:r>
              <a:rPr lang="sv-SE" dirty="0">
                <a:highlight>
                  <a:srgbClr val="FFFF00"/>
                </a:highlight>
              </a:rPr>
              <a:t> to </a:t>
            </a:r>
            <a:r>
              <a:rPr lang="sv-SE" dirty="0" err="1">
                <a:highlight>
                  <a:srgbClr val="FFFF00"/>
                </a:highlight>
              </a:rPr>
              <a:t>stay</a:t>
            </a:r>
            <a:r>
              <a:rPr lang="sv-SE" dirty="0">
                <a:highlight>
                  <a:srgbClr val="FFFF00"/>
                </a:highlight>
              </a:rPr>
              <a:t> </a:t>
            </a:r>
            <a:r>
              <a:rPr lang="sv-SE" dirty="0" err="1">
                <a:highlight>
                  <a:srgbClr val="FFFF00"/>
                </a:highlight>
              </a:rPr>
              <a:t>unchanged</a:t>
            </a:r>
            <a:r>
              <a:rPr lang="sv-SE" dirty="0">
                <a:highlight>
                  <a:srgbClr val="FFFF00"/>
                </a:highlight>
              </a:rPr>
              <a:t> for12 </a:t>
            </a:r>
            <a:r>
              <a:rPr lang="sv-SE" dirty="0" err="1">
                <a:highlight>
                  <a:srgbClr val="FFFF00"/>
                </a:highlight>
              </a:rPr>
              <a:t>months</a:t>
            </a:r>
            <a:r>
              <a:rPr lang="sv-SE" dirty="0">
                <a:highlight>
                  <a:srgbClr val="FFFF00"/>
                </a:highlight>
              </a:rPr>
              <a:t>, </a:t>
            </a:r>
            <a:r>
              <a:rPr lang="sv-SE" dirty="0" err="1">
                <a:highlight>
                  <a:srgbClr val="FFFF00"/>
                </a:highlight>
              </a:rPr>
              <a:t>except</a:t>
            </a:r>
            <a:r>
              <a:rPr lang="sv-SE" dirty="0">
                <a:highlight>
                  <a:srgbClr val="FFFF00"/>
                </a:highlight>
              </a:rPr>
              <a:t> for 1 patient </a:t>
            </a:r>
            <a:r>
              <a:rPr lang="sv-SE" dirty="0" err="1">
                <a:highlight>
                  <a:srgbClr val="FFFF00"/>
                </a:highlight>
              </a:rPr>
              <a:t>that</a:t>
            </a:r>
            <a:r>
              <a:rPr lang="sv-SE" dirty="0">
                <a:highlight>
                  <a:srgbClr val="FFFF00"/>
                </a:highlight>
              </a:rPr>
              <a:t> </a:t>
            </a:r>
            <a:r>
              <a:rPr lang="sv-SE" dirty="0" err="1">
                <a:highlight>
                  <a:srgbClr val="FFFF00"/>
                </a:highlight>
              </a:rPr>
              <a:t>after</a:t>
            </a:r>
            <a:r>
              <a:rPr lang="sv-SE" dirty="0">
                <a:highlight>
                  <a:srgbClr val="FFFF00"/>
                </a:highlight>
              </a:rPr>
              <a:t> </a:t>
            </a:r>
            <a:r>
              <a:rPr lang="sv-SE" dirty="0" err="1">
                <a:highlight>
                  <a:srgbClr val="FFFF00"/>
                </a:highlight>
              </a:rPr>
              <a:t>assesment</a:t>
            </a:r>
            <a:r>
              <a:rPr lang="sv-SE" dirty="0">
                <a:highlight>
                  <a:srgbClr val="FFFF00"/>
                </a:highlight>
              </a:rPr>
              <a:t> </a:t>
            </a:r>
            <a:r>
              <a:rPr lang="sv-SE" dirty="0" err="1">
                <a:highlight>
                  <a:srgbClr val="FFFF00"/>
                </a:highlight>
              </a:rPr>
              <a:t>needed</a:t>
            </a:r>
            <a:r>
              <a:rPr lang="sv-SE" dirty="0">
                <a:highlight>
                  <a:srgbClr val="FFFF00"/>
                </a:highlight>
              </a:rPr>
              <a:t> to end the </a:t>
            </a:r>
            <a:r>
              <a:rPr lang="sv-SE" dirty="0" err="1">
                <a:highlight>
                  <a:srgbClr val="FFFF00"/>
                </a:highlight>
              </a:rPr>
              <a:t>treatment</a:t>
            </a:r>
            <a:r>
              <a:rPr lang="sv-SE" dirty="0">
                <a:highlight>
                  <a:srgbClr val="FFFF00"/>
                </a:highlight>
              </a:rPr>
              <a:t> </a:t>
            </a:r>
            <a:r>
              <a:rPr lang="sv-SE" dirty="0" err="1">
                <a:highlight>
                  <a:srgbClr val="FFFF00"/>
                </a:highlight>
              </a:rPr>
              <a:t>becuase</a:t>
            </a:r>
            <a:r>
              <a:rPr lang="sv-SE" dirty="0">
                <a:highlight>
                  <a:srgbClr val="FFFF00"/>
                </a:highlight>
              </a:rPr>
              <a:t> </a:t>
            </a:r>
            <a:r>
              <a:rPr lang="sv-SE" dirty="0" err="1">
                <a:highlight>
                  <a:srgbClr val="FFFF00"/>
                </a:highlight>
              </a:rPr>
              <a:t>of</a:t>
            </a:r>
            <a:r>
              <a:rPr lang="sv-SE" dirty="0">
                <a:highlight>
                  <a:srgbClr val="FFFF00"/>
                </a:highlight>
              </a:rPr>
              <a:t> no </a:t>
            </a:r>
            <a:r>
              <a:rPr lang="sv-SE" dirty="0" err="1">
                <a:highlight>
                  <a:srgbClr val="FFFF00"/>
                </a:highlight>
              </a:rPr>
              <a:t>improvements</a:t>
            </a:r>
            <a:endParaRPr lang="sv-SE" dirty="0">
              <a:highlight>
                <a:srgbClr val="FFFF00"/>
              </a:highlight>
            </a:endParaRPr>
          </a:p>
          <a:p>
            <a:r>
              <a:rPr lang="sv-SE" dirty="0">
                <a:highlight>
                  <a:srgbClr val="FFFF00"/>
                </a:highlight>
              </a:rPr>
              <a:t> ( 1 </a:t>
            </a:r>
            <a:r>
              <a:rPr lang="sv-SE" dirty="0" err="1">
                <a:highlight>
                  <a:srgbClr val="FFFF00"/>
                </a:highlight>
              </a:rPr>
              <a:t>completed</a:t>
            </a:r>
            <a:r>
              <a:rPr lang="sv-SE" dirty="0">
                <a:highlight>
                  <a:srgbClr val="FFFF00"/>
                </a:highlight>
              </a:rPr>
              <a:t> </a:t>
            </a:r>
            <a:r>
              <a:rPr lang="sv-SE" dirty="0" err="1">
                <a:highlight>
                  <a:srgbClr val="FFFF00"/>
                </a:highlight>
              </a:rPr>
              <a:t>but</a:t>
            </a:r>
            <a:r>
              <a:rPr lang="sv-SE" dirty="0">
                <a:highlight>
                  <a:srgbClr val="FFFF00"/>
                </a:highlight>
              </a:rPr>
              <a:t> </a:t>
            </a:r>
            <a:r>
              <a:rPr lang="sv-SE" dirty="0" err="1">
                <a:highlight>
                  <a:srgbClr val="FFFF00"/>
                </a:highlight>
              </a:rPr>
              <a:t>without</a:t>
            </a:r>
            <a:r>
              <a:rPr lang="sv-SE" dirty="0">
                <a:highlight>
                  <a:srgbClr val="FFFF00"/>
                </a:highlight>
              </a:rPr>
              <a:t> </a:t>
            </a:r>
            <a:r>
              <a:rPr lang="sv-SE" dirty="0" err="1">
                <a:highlight>
                  <a:srgbClr val="FFFF00"/>
                </a:highlight>
              </a:rPr>
              <a:t>individual</a:t>
            </a:r>
            <a:r>
              <a:rPr lang="sv-SE" dirty="0">
                <a:highlight>
                  <a:srgbClr val="FFFF00"/>
                </a:highlight>
              </a:rPr>
              <a:t> </a:t>
            </a:r>
            <a:r>
              <a:rPr lang="sv-SE" dirty="0" err="1">
                <a:highlight>
                  <a:srgbClr val="FFFF00"/>
                </a:highlight>
              </a:rPr>
              <a:t>treatment</a:t>
            </a:r>
            <a:r>
              <a:rPr lang="sv-SE" dirty="0">
                <a:highlight>
                  <a:srgbClr val="FFFF00"/>
                </a:highlight>
              </a:rPr>
              <a:t>)</a:t>
            </a:r>
          </a:p>
          <a:p>
            <a:endParaRPr lang="sv-SE" b="1" dirty="0"/>
          </a:p>
        </p:txBody>
      </p:sp>
      <p:sp>
        <p:nvSpPr>
          <p:cNvPr id="4" name="Platshållare för bildnummer 3">
            <a:extLst>
              <a:ext uri="{FF2B5EF4-FFF2-40B4-BE49-F238E27FC236}">
                <a16:creationId xmlns:a16="http://schemas.microsoft.com/office/drawing/2014/main" id="{31E35776-6934-F308-88FE-B97BB13612AB}"/>
              </a:ext>
            </a:extLst>
          </p:cNvPr>
          <p:cNvSpPr>
            <a:spLocks noGrp="1"/>
          </p:cNvSpPr>
          <p:nvPr>
            <p:ph type="sldNum" sz="quarter" idx="5"/>
          </p:nvPr>
        </p:nvSpPr>
        <p:spPr/>
        <p:txBody>
          <a:bodyPr/>
          <a:lstStyle/>
          <a:p>
            <a:fld id="{7E900B1D-881F-4FC3-8993-246E7B78E8EC}" type="slidenum">
              <a:rPr lang="sv-SE" smtClean="0"/>
              <a:t>14</a:t>
            </a:fld>
            <a:endParaRPr lang="sv-SE"/>
          </a:p>
        </p:txBody>
      </p:sp>
    </p:spTree>
    <p:extLst>
      <p:ext uri="{BB962C8B-B14F-4D97-AF65-F5344CB8AC3E}">
        <p14:creationId xmlns:p14="http://schemas.microsoft.com/office/powerpoint/2010/main" val="301040050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D1D0E2-D908-EE21-C04D-79247E0596E9}"/>
            </a:ext>
          </a:extLst>
        </p:cNvPr>
        <p:cNvGrpSpPr/>
        <p:nvPr/>
      </p:nvGrpSpPr>
      <p:grpSpPr>
        <a:xfrm>
          <a:off x="0" y="0"/>
          <a:ext cx="0" cy="0"/>
          <a:chOff x="0" y="0"/>
          <a:chExt cx="0" cy="0"/>
        </a:xfrm>
      </p:grpSpPr>
      <p:sp>
        <p:nvSpPr>
          <p:cNvPr id="2" name="Platshållare för bildobjekt 1">
            <a:extLst>
              <a:ext uri="{FF2B5EF4-FFF2-40B4-BE49-F238E27FC236}">
                <a16:creationId xmlns:a16="http://schemas.microsoft.com/office/drawing/2014/main" id="{5176A169-196C-6661-CACF-DE2DFE9500B0}"/>
              </a:ext>
            </a:extLst>
          </p:cNvPr>
          <p:cNvSpPr>
            <a:spLocks noGrp="1" noRot="1" noChangeAspect="1"/>
          </p:cNvSpPr>
          <p:nvPr>
            <p:ph type="sldImg"/>
          </p:nvPr>
        </p:nvSpPr>
        <p:spPr/>
      </p:sp>
      <p:sp>
        <p:nvSpPr>
          <p:cNvPr id="3" name="Platshållare för anteckningar 2">
            <a:extLst>
              <a:ext uri="{FF2B5EF4-FFF2-40B4-BE49-F238E27FC236}">
                <a16:creationId xmlns:a16="http://schemas.microsoft.com/office/drawing/2014/main" id="{BB58EFC9-4AD6-2366-D643-9AA6F53F1C5B}"/>
              </a:ext>
            </a:extLst>
          </p:cNvPr>
          <p:cNvSpPr>
            <a:spLocks noGrp="1"/>
          </p:cNvSpPr>
          <p:nvPr>
            <p:ph type="body" idx="1"/>
          </p:nvPr>
        </p:nvSpPr>
        <p:spPr/>
        <p:txBody>
          <a:bodyPr/>
          <a:lstStyle/>
          <a:p>
            <a:r>
              <a:rPr lang="sv-SE" b="1" dirty="0"/>
              <a:t>GPM second </a:t>
            </a:r>
            <a:r>
              <a:rPr lang="sv-SE" b="1" dirty="0" err="1"/>
              <a:t>year</a:t>
            </a:r>
            <a:r>
              <a:rPr lang="sv-SE" b="1" dirty="0"/>
              <a:t> </a:t>
            </a:r>
            <a:r>
              <a:rPr lang="sv-SE" b="0" dirty="0"/>
              <a:t>(</a:t>
            </a:r>
            <a:r>
              <a:rPr lang="sv-SE" b="0" dirty="0" err="1"/>
              <a:t>started</a:t>
            </a:r>
            <a:r>
              <a:rPr lang="sv-SE" b="0" dirty="0"/>
              <a:t> 2025 september and is </a:t>
            </a:r>
            <a:r>
              <a:rPr lang="sv-SE" b="0" dirty="0" err="1"/>
              <a:t>ongoing</a:t>
            </a:r>
            <a:r>
              <a:rPr lang="sv-SE" b="0" dirty="0"/>
              <a:t> </a:t>
            </a:r>
            <a:r>
              <a:rPr lang="sv-SE" b="0" dirty="0" err="1"/>
              <a:t>this</a:t>
            </a:r>
            <a:r>
              <a:rPr lang="sv-SE" b="0" dirty="0"/>
              <a:t> </a:t>
            </a:r>
            <a:r>
              <a:rPr lang="sv-SE" b="0" dirty="0" err="1"/>
              <a:t>year</a:t>
            </a:r>
            <a:r>
              <a:rPr lang="sv-SE" b="0" dirty="0"/>
              <a:t>)</a:t>
            </a:r>
          </a:p>
          <a:p>
            <a:endParaRPr lang="sv-SE" b="1" dirty="0"/>
          </a:p>
          <a:p>
            <a:r>
              <a:rPr lang="sv-SE" b="1" dirty="0"/>
              <a:t>Project </a:t>
            </a:r>
            <a:r>
              <a:rPr lang="sv-SE" b="1" dirty="0" err="1"/>
              <a:t>completed</a:t>
            </a:r>
            <a:r>
              <a:rPr lang="sv-SE" dirty="0"/>
              <a:t>, </a:t>
            </a:r>
            <a:r>
              <a:rPr lang="sv-SE" dirty="0" err="1"/>
              <a:t>now</a:t>
            </a:r>
            <a:r>
              <a:rPr lang="sv-SE" dirty="0"/>
              <a:t> permanent part </a:t>
            </a:r>
            <a:r>
              <a:rPr lang="sv-SE" dirty="0" err="1"/>
              <a:t>of</a:t>
            </a:r>
            <a:r>
              <a:rPr lang="sv-SE" dirty="0"/>
              <a:t> </a:t>
            </a:r>
            <a:r>
              <a:rPr lang="sv-SE" dirty="0" err="1"/>
              <a:t>unit</a:t>
            </a:r>
            <a:r>
              <a:rPr lang="sv-SE" dirty="0"/>
              <a:t> </a:t>
            </a:r>
            <a:r>
              <a:rPr lang="sv-SE" dirty="0" err="1"/>
              <a:t>treatment</a:t>
            </a:r>
            <a:r>
              <a:rPr lang="sv-SE" dirty="0"/>
              <a:t> </a:t>
            </a:r>
            <a:r>
              <a:rPr lang="sv-SE" dirty="0" err="1"/>
              <a:t>repertoire</a:t>
            </a:r>
            <a:endParaRPr lang="sv-SE" dirty="0"/>
          </a:p>
          <a:p>
            <a:endParaRPr lang="sv-SE" dirty="0"/>
          </a:p>
          <a:p>
            <a:r>
              <a:rPr lang="sv-SE" dirty="0" err="1"/>
              <a:t>Quite</a:t>
            </a:r>
            <a:r>
              <a:rPr lang="sv-SE" dirty="0"/>
              <a:t> </a:t>
            </a:r>
            <a:r>
              <a:rPr lang="sv-SE" dirty="0" err="1"/>
              <a:t>stable</a:t>
            </a:r>
            <a:r>
              <a:rPr lang="sv-SE" dirty="0"/>
              <a:t> </a:t>
            </a:r>
            <a:r>
              <a:rPr lang="sv-SE" dirty="0" err="1"/>
              <a:t>after</a:t>
            </a:r>
            <a:r>
              <a:rPr lang="sv-SE" dirty="0"/>
              <a:t> </a:t>
            </a:r>
            <a:r>
              <a:rPr lang="sv-SE" dirty="0" err="1"/>
              <a:t>first</a:t>
            </a:r>
            <a:r>
              <a:rPr lang="sv-SE" dirty="0"/>
              <a:t> </a:t>
            </a:r>
            <a:r>
              <a:rPr lang="sv-SE" dirty="0" err="1"/>
              <a:t>year</a:t>
            </a:r>
            <a:endParaRPr lang="sv-SE" dirty="0"/>
          </a:p>
          <a:p>
            <a:endParaRPr lang="sv-SE" dirty="0"/>
          </a:p>
          <a:p>
            <a:r>
              <a:rPr lang="sv-SE" dirty="0"/>
              <a:t>GPM </a:t>
            </a:r>
            <a:r>
              <a:rPr lang="sv-SE" dirty="0" err="1"/>
              <a:t>psychoeducation</a:t>
            </a:r>
            <a:r>
              <a:rPr lang="sv-SE" dirty="0"/>
              <a:t> – 7 patients</a:t>
            </a:r>
          </a:p>
          <a:p>
            <a:endParaRPr lang="sv-SE" dirty="0"/>
          </a:p>
          <a:p>
            <a:r>
              <a:rPr lang="sv-SE" dirty="0"/>
              <a:t>GPM </a:t>
            </a:r>
            <a:r>
              <a:rPr lang="sv-SE" dirty="0" err="1"/>
              <a:t>group</a:t>
            </a:r>
            <a:r>
              <a:rPr lang="sv-SE" dirty="0"/>
              <a:t> + </a:t>
            </a:r>
            <a:r>
              <a:rPr lang="sv-SE" dirty="0" err="1"/>
              <a:t>inividual</a:t>
            </a:r>
            <a:r>
              <a:rPr lang="sv-SE" dirty="0"/>
              <a:t> – 7 </a:t>
            </a:r>
            <a:r>
              <a:rPr lang="sv-SE" dirty="0" err="1"/>
              <a:t>paients</a:t>
            </a:r>
            <a:endParaRPr lang="sv-SE" dirty="0"/>
          </a:p>
          <a:p>
            <a:endParaRPr lang="sv-SE" dirty="0"/>
          </a:p>
          <a:p>
            <a:r>
              <a:rPr lang="sv-SE" dirty="0"/>
              <a:t>GPM10 - 3 patients</a:t>
            </a:r>
          </a:p>
          <a:p>
            <a:endParaRPr lang="en-US" b="1" dirty="0"/>
          </a:p>
          <a:p>
            <a:endParaRPr lang="en-US" b="1" dirty="0"/>
          </a:p>
          <a:p>
            <a:r>
              <a:rPr lang="en-US" b="1" dirty="0"/>
              <a:t>First and second year:</a:t>
            </a:r>
            <a:br>
              <a:rPr lang="en-US" dirty="0"/>
            </a:br>
            <a:r>
              <a:rPr lang="en-US" b="1" dirty="0"/>
              <a:t>Psychoeducation</a:t>
            </a:r>
            <a:br>
              <a:rPr lang="en-US" dirty="0"/>
            </a:br>
            <a:r>
              <a:rPr lang="en-US" dirty="0"/>
              <a:t>Total: 14</a:t>
            </a:r>
          </a:p>
          <a:p>
            <a:endParaRPr lang="en-US" dirty="0"/>
          </a:p>
          <a:p>
            <a:r>
              <a:rPr lang="en-US" b="1" dirty="0"/>
              <a:t>GPM group and individual</a:t>
            </a:r>
            <a:br>
              <a:rPr lang="en-US" dirty="0"/>
            </a:br>
            <a:r>
              <a:rPr lang="en-US" dirty="0"/>
              <a:t>Total: 14</a:t>
            </a:r>
          </a:p>
          <a:p>
            <a:endParaRPr lang="en-US" dirty="0"/>
          </a:p>
          <a:p>
            <a:r>
              <a:rPr lang="en-US" b="1" dirty="0"/>
              <a:t>GPM10</a:t>
            </a:r>
            <a:br>
              <a:rPr lang="en-US" dirty="0"/>
            </a:br>
            <a:r>
              <a:rPr lang="en-US" dirty="0"/>
              <a:t>Total: 6</a:t>
            </a:r>
          </a:p>
          <a:p>
            <a:endParaRPr lang="sv-SE" b="0" dirty="0"/>
          </a:p>
        </p:txBody>
      </p:sp>
      <p:sp>
        <p:nvSpPr>
          <p:cNvPr id="4" name="Platshållare för bildnummer 3">
            <a:extLst>
              <a:ext uri="{FF2B5EF4-FFF2-40B4-BE49-F238E27FC236}">
                <a16:creationId xmlns:a16="http://schemas.microsoft.com/office/drawing/2014/main" id="{31E35776-6934-F308-88FE-B97BB13612AB}"/>
              </a:ext>
            </a:extLst>
          </p:cNvPr>
          <p:cNvSpPr>
            <a:spLocks noGrp="1"/>
          </p:cNvSpPr>
          <p:nvPr>
            <p:ph type="sldNum" sz="quarter" idx="5"/>
          </p:nvPr>
        </p:nvSpPr>
        <p:spPr/>
        <p:txBody>
          <a:bodyPr/>
          <a:lstStyle/>
          <a:p>
            <a:fld id="{7E900B1D-881F-4FC3-8993-246E7B78E8EC}" type="slidenum">
              <a:rPr lang="sv-SE" smtClean="0"/>
              <a:t>15</a:t>
            </a:fld>
            <a:endParaRPr lang="sv-SE"/>
          </a:p>
        </p:txBody>
      </p:sp>
    </p:spTree>
    <p:extLst>
      <p:ext uri="{BB962C8B-B14F-4D97-AF65-F5344CB8AC3E}">
        <p14:creationId xmlns:p14="http://schemas.microsoft.com/office/powerpoint/2010/main" val="230195229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D1D0E2-D908-EE21-C04D-79247E0596E9}"/>
            </a:ext>
          </a:extLst>
        </p:cNvPr>
        <p:cNvGrpSpPr/>
        <p:nvPr/>
      </p:nvGrpSpPr>
      <p:grpSpPr>
        <a:xfrm>
          <a:off x="0" y="0"/>
          <a:ext cx="0" cy="0"/>
          <a:chOff x="0" y="0"/>
          <a:chExt cx="0" cy="0"/>
        </a:xfrm>
      </p:grpSpPr>
      <p:sp>
        <p:nvSpPr>
          <p:cNvPr id="2" name="Platshållare för bildobjekt 1">
            <a:extLst>
              <a:ext uri="{FF2B5EF4-FFF2-40B4-BE49-F238E27FC236}">
                <a16:creationId xmlns:a16="http://schemas.microsoft.com/office/drawing/2014/main" id="{5176A169-196C-6661-CACF-DE2DFE9500B0}"/>
              </a:ext>
            </a:extLst>
          </p:cNvPr>
          <p:cNvSpPr>
            <a:spLocks noGrp="1" noRot="1" noChangeAspect="1"/>
          </p:cNvSpPr>
          <p:nvPr>
            <p:ph type="sldImg"/>
          </p:nvPr>
        </p:nvSpPr>
        <p:spPr/>
      </p:sp>
      <p:sp>
        <p:nvSpPr>
          <p:cNvPr id="3" name="Platshållare för anteckningar 2">
            <a:extLst>
              <a:ext uri="{FF2B5EF4-FFF2-40B4-BE49-F238E27FC236}">
                <a16:creationId xmlns:a16="http://schemas.microsoft.com/office/drawing/2014/main" id="{BB58EFC9-4AD6-2366-D643-9AA6F53F1C5B}"/>
              </a:ext>
            </a:extLst>
          </p:cNvPr>
          <p:cNvSpPr>
            <a:spLocks noGrp="1"/>
          </p:cNvSpPr>
          <p:nvPr>
            <p:ph type="body" idx="1"/>
          </p:nvPr>
        </p:nvSpPr>
        <p:spPr/>
        <p:txBody>
          <a:bodyPr/>
          <a:lstStyle/>
          <a:p>
            <a:r>
              <a:rPr lang="sv-SE" sz="1200" kern="1200" dirty="0">
                <a:solidFill>
                  <a:schemeClr val="tx1"/>
                </a:solidFill>
                <a:effectLst/>
                <a:latin typeface="+mn-lt"/>
                <a:ea typeface="+mn-ea"/>
                <a:cs typeface="+mn-cs"/>
              </a:rPr>
              <a:t>Av de 6 personer som genomfört behandlingen har 4 patienter svarat skattningsformulär före och efter behandlingen. Trots ett litet urval observerades statistiskt signifikanta förbättringar på personlighetsfunktion, mätt med </a:t>
            </a:r>
            <a:r>
              <a:rPr lang="sv-SE" sz="1200" kern="1200" dirty="0" err="1">
                <a:solidFill>
                  <a:schemeClr val="tx1"/>
                </a:solidFill>
                <a:effectLst/>
                <a:latin typeface="+mn-lt"/>
                <a:ea typeface="+mn-ea"/>
                <a:cs typeface="+mn-cs"/>
              </a:rPr>
              <a:t>completers</a:t>
            </a:r>
            <a:r>
              <a:rPr lang="sv-SE" sz="1200" kern="1200" dirty="0">
                <a:solidFill>
                  <a:schemeClr val="tx1"/>
                </a:solidFill>
                <a:effectLst/>
                <a:latin typeface="+mn-lt"/>
                <a:ea typeface="+mn-ea"/>
                <a:cs typeface="+mn-cs"/>
              </a:rPr>
              <a:t> </a:t>
            </a:r>
            <a:r>
              <a:rPr lang="sv-SE" sz="1200" kern="1200" dirty="0" err="1">
                <a:solidFill>
                  <a:schemeClr val="tx1"/>
                </a:solidFill>
                <a:effectLst/>
                <a:latin typeface="+mn-lt"/>
                <a:ea typeface="+mn-ea"/>
                <a:cs typeface="+mn-cs"/>
              </a:rPr>
              <a:t>only</a:t>
            </a:r>
            <a:r>
              <a:rPr lang="sv-SE" sz="1200" kern="1200" dirty="0">
                <a:solidFill>
                  <a:schemeClr val="tx1"/>
                </a:solidFill>
                <a:effectLst/>
                <a:latin typeface="+mn-lt"/>
                <a:ea typeface="+mn-ea"/>
                <a:cs typeface="+mn-cs"/>
              </a:rPr>
              <a:t> (PDS-ICD-11, </a:t>
            </a:r>
            <a:r>
              <a:rPr lang="sv-SE" sz="1200" i="1" kern="1200" dirty="0">
                <a:solidFill>
                  <a:schemeClr val="tx1"/>
                </a:solidFill>
                <a:effectLst/>
                <a:latin typeface="+mn-lt"/>
                <a:ea typeface="+mn-ea"/>
                <a:cs typeface="+mn-cs"/>
              </a:rPr>
              <a:t>t</a:t>
            </a:r>
            <a:r>
              <a:rPr lang="sv-SE" sz="1200" kern="1200" dirty="0">
                <a:solidFill>
                  <a:schemeClr val="tx1"/>
                </a:solidFill>
                <a:effectLst/>
                <a:latin typeface="+mn-lt"/>
                <a:ea typeface="+mn-ea"/>
                <a:cs typeface="+mn-cs"/>
              </a:rPr>
              <a:t>(3) = 3.83, </a:t>
            </a:r>
            <a:r>
              <a:rPr lang="sv-SE" sz="1200" i="1" kern="1200" dirty="0">
                <a:solidFill>
                  <a:schemeClr val="tx1"/>
                </a:solidFill>
                <a:effectLst/>
                <a:latin typeface="+mn-lt"/>
                <a:ea typeface="+mn-ea"/>
                <a:cs typeface="+mn-cs"/>
              </a:rPr>
              <a:t>p</a:t>
            </a:r>
            <a:r>
              <a:rPr lang="sv-SE" sz="1200" kern="1200" dirty="0">
                <a:solidFill>
                  <a:schemeClr val="tx1"/>
                </a:solidFill>
                <a:effectLst/>
                <a:latin typeface="+mn-lt"/>
                <a:ea typeface="+mn-ea"/>
                <a:cs typeface="+mn-cs"/>
              </a:rPr>
              <a:t> = .031, minskad depression (PHQ-9, </a:t>
            </a:r>
            <a:r>
              <a:rPr lang="sv-SE" sz="1200" i="1" kern="1200" dirty="0">
                <a:solidFill>
                  <a:schemeClr val="tx1"/>
                </a:solidFill>
                <a:effectLst/>
                <a:latin typeface="+mn-lt"/>
                <a:ea typeface="+mn-ea"/>
                <a:cs typeface="+mn-cs"/>
              </a:rPr>
              <a:t>t</a:t>
            </a:r>
            <a:r>
              <a:rPr lang="sv-SE" sz="1200" kern="1200" dirty="0">
                <a:solidFill>
                  <a:schemeClr val="tx1"/>
                </a:solidFill>
                <a:effectLst/>
                <a:latin typeface="+mn-lt"/>
                <a:ea typeface="+mn-ea"/>
                <a:cs typeface="+mn-cs"/>
              </a:rPr>
              <a:t>(3) = 5.58, </a:t>
            </a:r>
            <a:r>
              <a:rPr lang="sv-SE" sz="1200" i="1" kern="1200" dirty="0">
                <a:solidFill>
                  <a:schemeClr val="tx1"/>
                </a:solidFill>
                <a:effectLst/>
                <a:latin typeface="+mn-lt"/>
                <a:ea typeface="+mn-ea"/>
                <a:cs typeface="+mn-cs"/>
              </a:rPr>
              <a:t>p</a:t>
            </a:r>
            <a:r>
              <a:rPr lang="sv-SE" sz="1200" kern="1200" dirty="0">
                <a:solidFill>
                  <a:schemeClr val="tx1"/>
                </a:solidFill>
                <a:effectLst/>
                <a:latin typeface="+mn-lt"/>
                <a:ea typeface="+mn-ea"/>
                <a:cs typeface="+mn-cs"/>
              </a:rPr>
              <a:t> = .011), minskad generell ångest (GAD-7, </a:t>
            </a:r>
            <a:r>
              <a:rPr lang="sv-SE" sz="1200" i="1" kern="1200" dirty="0">
                <a:solidFill>
                  <a:schemeClr val="tx1"/>
                </a:solidFill>
                <a:effectLst/>
                <a:latin typeface="+mn-lt"/>
                <a:ea typeface="+mn-ea"/>
                <a:cs typeface="+mn-cs"/>
              </a:rPr>
              <a:t>t</a:t>
            </a:r>
            <a:r>
              <a:rPr lang="sv-SE" sz="1200" kern="1200" dirty="0">
                <a:solidFill>
                  <a:schemeClr val="tx1"/>
                </a:solidFill>
                <a:effectLst/>
                <a:latin typeface="+mn-lt"/>
                <a:ea typeface="+mn-ea"/>
                <a:cs typeface="+mn-cs"/>
              </a:rPr>
              <a:t>(3) = 7.21, </a:t>
            </a:r>
            <a:r>
              <a:rPr lang="sv-SE" sz="1200" i="1" kern="1200" dirty="0">
                <a:solidFill>
                  <a:schemeClr val="tx1"/>
                </a:solidFill>
                <a:effectLst/>
                <a:latin typeface="+mn-lt"/>
                <a:ea typeface="+mn-ea"/>
                <a:cs typeface="+mn-cs"/>
              </a:rPr>
              <a:t>p</a:t>
            </a:r>
            <a:r>
              <a:rPr lang="sv-SE" sz="1200" kern="1200" dirty="0">
                <a:solidFill>
                  <a:schemeClr val="tx1"/>
                </a:solidFill>
                <a:effectLst/>
                <a:latin typeface="+mn-lt"/>
                <a:ea typeface="+mn-ea"/>
                <a:cs typeface="+mn-cs"/>
              </a:rPr>
              <a:t> = .006), och förbättrad sinnesstämning (BSL-VAS, </a:t>
            </a:r>
            <a:r>
              <a:rPr lang="sv-SE" sz="1200" i="1" kern="1200" dirty="0">
                <a:solidFill>
                  <a:schemeClr val="tx1"/>
                </a:solidFill>
                <a:effectLst/>
                <a:latin typeface="+mn-lt"/>
                <a:ea typeface="+mn-ea"/>
                <a:cs typeface="+mn-cs"/>
              </a:rPr>
              <a:t>t</a:t>
            </a:r>
            <a:r>
              <a:rPr lang="sv-SE" sz="1200" kern="1200" dirty="0">
                <a:solidFill>
                  <a:schemeClr val="tx1"/>
                </a:solidFill>
                <a:effectLst/>
                <a:latin typeface="+mn-lt"/>
                <a:ea typeface="+mn-ea"/>
                <a:cs typeface="+mn-cs"/>
              </a:rPr>
              <a:t>(3) = 4.08, </a:t>
            </a:r>
            <a:r>
              <a:rPr lang="sv-SE" sz="1200" i="1" kern="1200" dirty="0">
                <a:solidFill>
                  <a:schemeClr val="tx1"/>
                </a:solidFill>
                <a:effectLst/>
                <a:latin typeface="+mn-lt"/>
                <a:ea typeface="+mn-ea"/>
                <a:cs typeface="+mn-cs"/>
              </a:rPr>
              <a:t>p</a:t>
            </a:r>
            <a:r>
              <a:rPr lang="sv-SE" sz="1200" kern="1200" dirty="0">
                <a:solidFill>
                  <a:schemeClr val="tx1"/>
                </a:solidFill>
                <a:effectLst/>
                <a:latin typeface="+mn-lt"/>
                <a:ea typeface="+mn-ea"/>
                <a:cs typeface="+mn-cs"/>
              </a:rPr>
              <a:t> = .027). Detta motsvarar stora effektstyrkor på ökad personlighetsfunktion </a:t>
            </a:r>
            <a:r>
              <a:rPr lang="sv-SE" sz="1200" i="1" kern="1200" dirty="0">
                <a:solidFill>
                  <a:schemeClr val="tx1"/>
                </a:solidFill>
                <a:effectLst/>
                <a:latin typeface="+mn-lt"/>
                <a:ea typeface="+mn-ea"/>
                <a:cs typeface="+mn-cs"/>
              </a:rPr>
              <a:t>d</a:t>
            </a:r>
            <a:r>
              <a:rPr lang="sv-SE" sz="1200" kern="1200" dirty="0">
                <a:solidFill>
                  <a:schemeClr val="tx1"/>
                </a:solidFill>
                <a:effectLst/>
                <a:latin typeface="+mn-lt"/>
                <a:ea typeface="+mn-ea"/>
                <a:cs typeface="+mn-cs"/>
              </a:rPr>
              <a:t> = 1.39, minskad depression </a:t>
            </a:r>
            <a:r>
              <a:rPr lang="sv-SE" sz="1200" i="1" kern="1200" dirty="0">
                <a:solidFill>
                  <a:schemeClr val="tx1"/>
                </a:solidFill>
                <a:effectLst/>
                <a:latin typeface="+mn-lt"/>
                <a:ea typeface="+mn-ea"/>
                <a:cs typeface="+mn-cs"/>
              </a:rPr>
              <a:t>d </a:t>
            </a:r>
            <a:r>
              <a:rPr lang="sv-SE" sz="1200" kern="1200" dirty="0">
                <a:solidFill>
                  <a:schemeClr val="tx1"/>
                </a:solidFill>
                <a:effectLst/>
                <a:latin typeface="+mn-lt"/>
                <a:ea typeface="+mn-ea"/>
                <a:cs typeface="+mn-cs"/>
              </a:rPr>
              <a:t>= 1.82, minskad ångest </a:t>
            </a:r>
            <a:r>
              <a:rPr lang="sv-SE" sz="1200" i="1" kern="1200" dirty="0">
                <a:solidFill>
                  <a:schemeClr val="tx1"/>
                </a:solidFill>
                <a:effectLst/>
                <a:latin typeface="+mn-lt"/>
                <a:ea typeface="+mn-ea"/>
                <a:cs typeface="+mn-cs"/>
              </a:rPr>
              <a:t>d</a:t>
            </a:r>
            <a:r>
              <a:rPr lang="sv-SE" sz="1200" kern="1200" dirty="0">
                <a:solidFill>
                  <a:schemeClr val="tx1"/>
                </a:solidFill>
                <a:effectLst/>
                <a:latin typeface="+mn-lt"/>
                <a:ea typeface="+mn-ea"/>
                <a:cs typeface="+mn-cs"/>
              </a:rPr>
              <a:t> = 1.66 och förbättrad sinnesstämning på </a:t>
            </a:r>
            <a:r>
              <a:rPr lang="sv-SE" sz="1200" i="1" kern="1200" dirty="0">
                <a:solidFill>
                  <a:schemeClr val="tx1"/>
                </a:solidFill>
                <a:effectLst/>
                <a:latin typeface="+mn-lt"/>
                <a:ea typeface="+mn-ea"/>
                <a:cs typeface="+mn-cs"/>
              </a:rPr>
              <a:t>d</a:t>
            </a:r>
            <a:r>
              <a:rPr lang="sv-SE" sz="1200" kern="1200" dirty="0">
                <a:solidFill>
                  <a:schemeClr val="tx1"/>
                </a:solidFill>
                <a:effectLst/>
                <a:latin typeface="+mn-lt"/>
                <a:ea typeface="+mn-ea"/>
                <a:cs typeface="+mn-cs"/>
              </a:rPr>
              <a:t> = 3.08.</a:t>
            </a:r>
          </a:p>
          <a:p>
            <a:r>
              <a:rPr lang="sv-SE" sz="1200" kern="1200" dirty="0">
                <a:solidFill>
                  <a:schemeClr val="tx1"/>
                </a:solidFill>
                <a:effectLst/>
                <a:latin typeface="+mn-lt"/>
                <a:ea typeface="+mn-ea"/>
                <a:cs typeface="+mn-cs"/>
              </a:rPr>
              <a:t> </a:t>
            </a:r>
          </a:p>
          <a:p>
            <a:r>
              <a:rPr lang="sv-SE" sz="1200" kern="1200" dirty="0">
                <a:solidFill>
                  <a:schemeClr val="tx1"/>
                </a:solidFill>
                <a:effectLst/>
                <a:latin typeface="+mn-lt"/>
                <a:ea typeface="+mn-ea"/>
                <a:cs typeface="+mn-cs"/>
              </a:rPr>
              <a:t>Ingen signifikant förändring observerades på social ångest (LSAS-SR, </a:t>
            </a:r>
            <a:r>
              <a:rPr lang="sv-SE" sz="1200" i="1" kern="1200" dirty="0">
                <a:solidFill>
                  <a:schemeClr val="tx1"/>
                </a:solidFill>
                <a:effectLst/>
                <a:latin typeface="+mn-lt"/>
                <a:ea typeface="+mn-ea"/>
                <a:cs typeface="+mn-cs"/>
              </a:rPr>
              <a:t>p</a:t>
            </a:r>
            <a:r>
              <a:rPr lang="sv-SE" sz="1200" kern="1200" dirty="0">
                <a:solidFill>
                  <a:schemeClr val="tx1"/>
                </a:solidFill>
                <a:effectLst/>
                <a:latin typeface="+mn-lt"/>
                <a:ea typeface="+mn-ea"/>
                <a:cs typeface="+mn-cs"/>
              </a:rPr>
              <a:t> = .604), hälsoångest (SHAI-14, </a:t>
            </a:r>
            <a:r>
              <a:rPr lang="sv-SE" sz="1200" i="1" kern="1200" dirty="0">
                <a:solidFill>
                  <a:schemeClr val="tx1"/>
                </a:solidFill>
                <a:effectLst/>
                <a:latin typeface="+mn-lt"/>
                <a:ea typeface="+mn-ea"/>
                <a:cs typeface="+mn-cs"/>
              </a:rPr>
              <a:t>p</a:t>
            </a:r>
            <a:r>
              <a:rPr lang="sv-SE" sz="1200" kern="1200" dirty="0">
                <a:solidFill>
                  <a:schemeClr val="tx1"/>
                </a:solidFill>
                <a:effectLst/>
                <a:latin typeface="+mn-lt"/>
                <a:ea typeface="+mn-ea"/>
                <a:cs typeface="+mn-cs"/>
              </a:rPr>
              <a:t> = .943), livskvalitet (BBQ, </a:t>
            </a:r>
            <a:r>
              <a:rPr lang="sv-SE" sz="1200" i="1" kern="1200" dirty="0">
                <a:solidFill>
                  <a:schemeClr val="tx1"/>
                </a:solidFill>
                <a:effectLst/>
                <a:latin typeface="+mn-lt"/>
                <a:ea typeface="+mn-ea"/>
                <a:cs typeface="+mn-cs"/>
              </a:rPr>
              <a:t>p</a:t>
            </a:r>
            <a:r>
              <a:rPr lang="sv-SE" sz="1200" kern="1200" dirty="0">
                <a:solidFill>
                  <a:schemeClr val="tx1"/>
                </a:solidFill>
                <a:effectLst/>
                <a:latin typeface="+mn-lt"/>
                <a:ea typeface="+mn-ea"/>
                <a:cs typeface="+mn-cs"/>
              </a:rPr>
              <a:t> = .489), känsloregleringssvårigheter (DERS-16, </a:t>
            </a:r>
            <a:r>
              <a:rPr lang="sv-SE" sz="1200" i="1" kern="1200" dirty="0">
                <a:solidFill>
                  <a:schemeClr val="tx1"/>
                </a:solidFill>
                <a:effectLst/>
                <a:latin typeface="+mn-lt"/>
                <a:ea typeface="+mn-ea"/>
                <a:cs typeface="+mn-cs"/>
              </a:rPr>
              <a:t>p</a:t>
            </a:r>
            <a:r>
              <a:rPr lang="sv-SE" sz="1200" kern="1200" dirty="0">
                <a:solidFill>
                  <a:schemeClr val="tx1"/>
                </a:solidFill>
                <a:effectLst/>
                <a:latin typeface="+mn-lt"/>
                <a:ea typeface="+mn-ea"/>
                <a:cs typeface="+mn-cs"/>
              </a:rPr>
              <a:t> = .125) eller </a:t>
            </a:r>
            <a:r>
              <a:rPr lang="sv-SE" sz="1200" kern="1200" dirty="0" err="1">
                <a:solidFill>
                  <a:schemeClr val="tx1"/>
                </a:solidFill>
                <a:effectLst/>
                <a:latin typeface="+mn-lt"/>
                <a:ea typeface="+mn-ea"/>
                <a:cs typeface="+mn-cs"/>
              </a:rPr>
              <a:t>borderlinesymptom</a:t>
            </a:r>
            <a:r>
              <a:rPr lang="sv-SE" sz="1200" kern="1200" dirty="0">
                <a:solidFill>
                  <a:schemeClr val="tx1"/>
                </a:solidFill>
                <a:effectLst/>
                <a:latin typeface="+mn-lt"/>
                <a:ea typeface="+mn-ea"/>
                <a:cs typeface="+mn-cs"/>
              </a:rPr>
              <a:t> (BSL-23, </a:t>
            </a:r>
            <a:r>
              <a:rPr lang="sv-SE" sz="1200" i="1" kern="1200" dirty="0">
                <a:solidFill>
                  <a:schemeClr val="tx1"/>
                </a:solidFill>
                <a:effectLst/>
                <a:latin typeface="+mn-lt"/>
                <a:ea typeface="+mn-ea"/>
                <a:cs typeface="+mn-cs"/>
              </a:rPr>
              <a:t>p</a:t>
            </a:r>
            <a:r>
              <a:rPr lang="sv-SE" sz="1200" kern="1200" dirty="0">
                <a:solidFill>
                  <a:schemeClr val="tx1"/>
                </a:solidFill>
                <a:effectLst/>
                <a:latin typeface="+mn-lt"/>
                <a:ea typeface="+mn-ea"/>
                <a:cs typeface="+mn-cs"/>
              </a:rPr>
              <a:t> = .138).</a:t>
            </a:r>
          </a:p>
          <a:p>
            <a:endParaRPr lang="sv-SE" dirty="0"/>
          </a:p>
          <a:p>
            <a:endParaRPr lang="sv-SE" b="0" dirty="0"/>
          </a:p>
        </p:txBody>
      </p:sp>
      <p:sp>
        <p:nvSpPr>
          <p:cNvPr id="4" name="Platshållare för bildnummer 3">
            <a:extLst>
              <a:ext uri="{FF2B5EF4-FFF2-40B4-BE49-F238E27FC236}">
                <a16:creationId xmlns:a16="http://schemas.microsoft.com/office/drawing/2014/main" id="{31E35776-6934-F308-88FE-B97BB13612AB}"/>
              </a:ext>
            </a:extLst>
          </p:cNvPr>
          <p:cNvSpPr>
            <a:spLocks noGrp="1"/>
          </p:cNvSpPr>
          <p:nvPr>
            <p:ph type="sldNum" sz="quarter" idx="5"/>
          </p:nvPr>
        </p:nvSpPr>
        <p:spPr/>
        <p:txBody>
          <a:bodyPr/>
          <a:lstStyle/>
          <a:p>
            <a:fld id="{7E900B1D-881F-4FC3-8993-246E7B78E8EC}" type="slidenum">
              <a:rPr lang="sv-SE" smtClean="0"/>
              <a:t>16</a:t>
            </a:fld>
            <a:endParaRPr lang="sv-SE"/>
          </a:p>
        </p:txBody>
      </p:sp>
    </p:spTree>
    <p:extLst>
      <p:ext uri="{BB962C8B-B14F-4D97-AF65-F5344CB8AC3E}">
        <p14:creationId xmlns:p14="http://schemas.microsoft.com/office/powerpoint/2010/main" val="425569049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CA7B7C-B398-4AF1-C403-0C9B6DD62F1B}"/>
            </a:ext>
          </a:extLst>
        </p:cNvPr>
        <p:cNvGrpSpPr/>
        <p:nvPr/>
      </p:nvGrpSpPr>
      <p:grpSpPr>
        <a:xfrm>
          <a:off x="0" y="0"/>
          <a:ext cx="0" cy="0"/>
          <a:chOff x="0" y="0"/>
          <a:chExt cx="0" cy="0"/>
        </a:xfrm>
      </p:grpSpPr>
      <p:sp>
        <p:nvSpPr>
          <p:cNvPr id="2" name="Platshållare för bildobjekt 1">
            <a:extLst>
              <a:ext uri="{FF2B5EF4-FFF2-40B4-BE49-F238E27FC236}">
                <a16:creationId xmlns:a16="http://schemas.microsoft.com/office/drawing/2014/main" id="{F537D089-8F82-C3B1-5EC6-644594E32EED}"/>
              </a:ext>
            </a:extLst>
          </p:cNvPr>
          <p:cNvSpPr>
            <a:spLocks noGrp="1" noRot="1" noChangeAspect="1"/>
          </p:cNvSpPr>
          <p:nvPr>
            <p:ph type="sldImg"/>
          </p:nvPr>
        </p:nvSpPr>
        <p:spPr/>
      </p:sp>
      <p:sp>
        <p:nvSpPr>
          <p:cNvPr id="3" name="Platshållare för anteckningar 2">
            <a:extLst>
              <a:ext uri="{FF2B5EF4-FFF2-40B4-BE49-F238E27FC236}">
                <a16:creationId xmlns:a16="http://schemas.microsoft.com/office/drawing/2014/main" id="{980EFFA5-E9E7-C265-A2A9-DCF20E2AF933}"/>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sv-SE"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sv-SE" dirty="0"/>
          </a:p>
          <a:p>
            <a:pPr marL="0" marR="0" lvl="0" indent="0" algn="l" defTabSz="914400" rtl="0" eaLnBrk="1" fontAlgn="auto" latinLnBrk="0" hangingPunct="1">
              <a:lnSpc>
                <a:spcPct val="100000"/>
              </a:lnSpc>
              <a:spcBef>
                <a:spcPts val="0"/>
              </a:spcBef>
              <a:spcAft>
                <a:spcPts val="0"/>
              </a:spcAft>
              <a:buClrTx/>
              <a:buSzTx/>
              <a:buFontTx/>
              <a:buNone/>
              <a:tabLst/>
              <a:defRPr/>
            </a:pPr>
            <a:r>
              <a:rPr lang="sv-SE" dirty="0"/>
              <a:t>- </a:t>
            </a:r>
            <a:r>
              <a:rPr lang="sv-SE" dirty="0" err="1"/>
              <a:t>Structured</a:t>
            </a:r>
            <a:r>
              <a:rPr lang="sv-SE" dirty="0"/>
              <a:t> </a:t>
            </a:r>
            <a:r>
              <a:rPr lang="sv-SE" dirty="0" err="1"/>
              <a:t>treatment</a:t>
            </a:r>
            <a:r>
              <a:rPr lang="sv-SE" dirty="0"/>
              <a:t>, </a:t>
            </a:r>
            <a:r>
              <a:rPr lang="en-US" dirty="0"/>
              <a:t>“Despite only 2 of the 7 original members remaining, implementation and development have continued.”</a:t>
            </a:r>
            <a:endParaRPr lang="sv-SE" dirty="0"/>
          </a:p>
          <a:p>
            <a:endParaRPr lang="sv-SE" dirty="0"/>
          </a:p>
        </p:txBody>
      </p:sp>
      <p:sp>
        <p:nvSpPr>
          <p:cNvPr id="4" name="Platshållare för bildnummer 3">
            <a:extLst>
              <a:ext uri="{FF2B5EF4-FFF2-40B4-BE49-F238E27FC236}">
                <a16:creationId xmlns:a16="http://schemas.microsoft.com/office/drawing/2014/main" id="{7E69F3C9-08C4-CF89-3D3F-D0E0597D1DE7}"/>
              </a:ext>
            </a:extLst>
          </p:cNvPr>
          <p:cNvSpPr>
            <a:spLocks noGrp="1"/>
          </p:cNvSpPr>
          <p:nvPr>
            <p:ph type="sldNum" sz="quarter" idx="5"/>
          </p:nvPr>
        </p:nvSpPr>
        <p:spPr/>
        <p:txBody>
          <a:bodyPr/>
          <a:lstStyle/>
          <a:p>
            <a:fld id="{7E900B1D-881F-4FC3-8993-246E7B78E8EC}" type="slidenum">
              <a:rPr lang="sv-SE" smtClean="0"/>
              <a:t>17</a:t>
            </a:fld>
            <a:endParaRPr lang="sv-SE"/>
          </a:p>
        </p:txBody>
      </p:sp>
    </p:spTree>
    <p:extLst>
      <p:ext uri="{BB962C8B-B14F-4D97-AF65-F5344CB8AC3E}">
        <p14:creationId xmlns:p14="http://schemas.microsoft.com/office/powerpoint/2010/main" val="252306051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CAF6FC-ACC3-3D08-FF1C-D04775AA95C7}"/>
            </a:ext>
          </a:extLst>
        </p:cNvPr>
        <p:cNvGrpSpPr/>
        <p:nvPr/>
      </p:nvGrpSpPr>
      <p:grpSpPr>
        <a:xfrm>
          <a:off x="0" y="0"/>
          <a:ext cx="0" cy="0"/>
          <a:chOff x="0" y="0"/>
          <a:chExt cx="0" cy="0"/>
        </a:xfrm>
      </p:grpSpPr>
      <p:sp>
        <p:nvSpPr>
          <p:cNvPr id="2" name="Platshållare för bildobjekt 1">
            <a:extLst>
              <a:ext uri="{FF2B5EF4-FFF2-40B4-BE49-F238E27FC236}">
                <a16:creationId xmlns:a16="http://schemas.microsoft.com/office/drawing/2014/main" id="{83E10391-5BFF-F907-ADDB-7CBAA8752171}"/>
              </a:ext>
            </a:extLst>
          </p:cNvPr>
          <p:cNvSpPr>
            <a:spLocks noGrp="1" noRot="1" noChangeAspect="1"/>
          </p:cNvSpPr>
          <p:nvPr>
            <p:ph type="sldImg"/>
          </p:nvPr>
        </p:nvSpPr>
        <p:spPr/>
      </p:sp>
      <p:sp>
        <p:nvSpPr>
          <p:cNvPr id="3" name="Platshållare för anteckningar 2">
            <a:extLst>
              <a:ext uri="{FF2B5EF4-FFF2-40B4-BE49-F238E27FC236}">
                <a16:creationId xmlns:a16="http://schemas.microsoft.com/office/drawing/2014/main" id="{D5EF2CBB-432E-CF35-E6CB-D875693500CF}"/>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sv-SE"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sv-SE" dirty="0"/>
          </a:p>
          <a:p>
            <a:pPr marL="0" marR="0" lvl="0" indent="0" algn="l" defTabSz="914400" rtl="0" eaLnBrk="1" fontAlgn="auto" latinLnBrk="0" hangingPunct="1">
              <a:lnSpc>
                <a:spcPct val="100000"/>
              </a:lnSpc>
              <a:spcBef>
                <a:spcPts val="0"/>
              </a:spcBef>
              <a:spcAft>
                <a:spcPts val="0"/>
              </a:spcAft>
              <a:buClrTx/>
              <a:buSzTx/>
              <a:buFontTx/>
              <a:buNone/>
              <a:tabLst/>
              <a:defRPr/>
            </a:pPr>
            <a:r>
              <a:rPr lang="sv-SE" dirty="0"/>
              <a:t>- </a:t>
            </a:r>
            <a:r>
              <a:rPr lang="sv-SE" dirty="0" err="1"/>
              <a:t>Structured</a:t>
            </a:r>
            <a:r>
              <a:rPr lang="sv-SE" dirty="0"/>
              <a:t> </a:t>
            </a:r>
            <a:r>
              <a:rPr lang="sv-SE" dirty="0" err="1"/>
              <a:t>treatment</a:t>
            </a:r>
            <a:r>
              <a:rPr lang="sv-SE" dirty="0"/>
              <a:t>, </a:t>
            </a:r>
            <a:r>
              <a:rPr lang="en-US" dirty="0"/>
              <a:t>“Despite only 2 of the 7 original members remaining, implementation and development have continued.”</a:t>
            </a:r>
            <a:endParaRPr lang="sv-SE" dirty="0"/>
          </a:p>
          <a:p>
            <a:endParaRPr lang="sv-SE" dirty="0"/>
          </a:p>
        </p:txBody>
      </p:sp>
      <p:sp>
        <p:nvSpPr>
          <p:cNvPr id="4" name="Platshållare för bildnummer 3">
            <a:extLst>
              <a:ext uri="{FF2B5EF4-FFF2-40B4-BE49-F238E27FC236}">
                <a16:creationId xmlns:a16="http://schemas.microsoft.com/office/drawing/2014/main" id="{F22EA48E-E34C-2C1C-071E-C63CC1A75C8A}"/>
              </a:ext>
            </a:extLst>
          </p:cNvPr>
          <p:cNvSpPr>
            <a:spLocks noGrp="1"/>
          </p:cNvSpPr>
          <p:nvPr>
            <p:ph type="sldNum" sz="quarter" idx="5"/>
          </p:nvPr>
        </p:nvSpPr>
        <p:spPr/>
        <p:txBody>
          <a:bodyPr/>
          <a:lstStyle/>
          <a:p>
            <a:fld id="{7E900B1D-881F-4FC3-8993-246E7B78E8EC}" type="slidenum">
              <a:rPr lang="sv-SE" smtClean="0"/>
              <a:t>18</a:t>
            </a:fld>
            <a:endParaRPr lang="sv-SE"/>
          </a:p>
        </p:txBody>
      </p:sp>
    </p:spTree>
    <p:extLst>
      <p:ext uri="{BB962C8B-B14F-4D97-AF65-F5344CB8AC3E}">
        <p14:creationId xmlns:p14="http://schemas.microsoft.com/office/powerpoint/2010/main" val="394605161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5CCEB3-B0B2-F9E0-BED5-76DC8AA91456}"/>
            </a:ext>
          </a:extLst>
        </p:cNvPr>
        <p:cNvGrpSpPr/>
        <p:nvPr/>
      </p:nvGrpSpPr>
      <p:grpSpPr>
        <a:xfrm>
          <a:off x="0" y="0"/>
          <a:ext cx="0" cy="0"/>
          <a:chOff x="0" y="0"/>
          <a:chExt cx="0" cy="0"/>
        </a:xfrm>
      </p:grpSpPr>
      <p:sp>
        <p:nvSpPr>
          <p:cNvPr id="2" name="Platshållare för bildobjekt 1">
            <a:extLst>
              <a:ext uri="{FF2B5EF4-FFF2-40B4-BE49-F238E27FC236}">
                <a16:creationId xmlns:a16="http://schemas.microsoft.com/office/drawing/2014/main" id="{CBB21A18-FEDC-E11A-737C-C28996655D35}"/>
              </a:ext>
            </a:extLst>
          </p:cNvPr>
          <p:cNvSpPr>
            <a:spLocks noGrp="1" noRot="1" noChangeAspect="1"/>
          </p:cNvSpPr>
          <p:nvPr>
            <p:ph type="sldImg"/>
          </p:nvPr>
        </p:nvSpPr>
        <p:spPr/>
      </p:sp>
      <p:sp>
        <p:nvSpPr>
          <p:cNvPr id="3" name="Platshållare för anteckningar 2">
            <a:extLst>
              <a:ext uri="{FF2B5EF4-FFF2-40B4-BE49-F238E27FC236}">
                <a16:creationId xmlns:a16="http://schemas.microsoft.com/office/drawing/2014/main" id="{7D49FFE3-7DC6-6536-9459-F3657DB19124}"/>
              </a:ext>
            </a:extLst>
          </p:cNvPr>
          <p:cNvSpPr>
            <a:spLocks noGrp="1"/>
          </p:cNvSpPr>
          <p:nvPr>
            <p:ph type="body" idx="1"/>
          </p:nvPr>
        </p:nvSpPr>
        <p:spPr/>
        <p:txBody>
          <a:bodyPr/>
          <a:lstStyle/>
          <a:p>
            <a:endParaRPr lang="sv-SE" dirty="0"/>
          </a:p>
        </p:txBody>
      </p:sp>
      <p:sp>
        <p:nvSpPr>
          <p:cNvPr id="4" name="Platshållare för bildnummer 3">
            <a:extLst>
              <a:ext uri="{FF2B5EF4-FFF2-40B4-BE49-F238E27FC236}">
                <a16:creationId xmlns:a16="http://schemas.microsoft.com/office/drawing/2014/main" id="{EC719F45-6D0D-C6BA-A14C-F3E952EE9669}"/>
              </a:ext>
            </a:extLst>
          </p:cNvPr>
          <p:cNvSpPr>
            <a:spLocks noGrp="1"/>
          </p:cNvSpPr>
          <p:nvPr>
            <p:ph type="sldNum" sz="quarter" idx="5"/>
          </p:nvPr>
        </p:nvSpPr>
        <p:spPr/>
        <p:txBody>
          <a:bodyPr/>
          <a:lstStyle/>
          <a:p>
            <a:fld id="{7E900B1D-881F-4FC3-8993-246E7B78E8EC}" type="slidenum">
              <a:rPr lang="sv-SE" smtClean="0"/>
              <a:t>19</a:t>
            </a:fld>
            <a:endParaRPr lang="sv-SE"/>
          </a:p>
        </p:txBody>
      </p:sp>
    </p:spTree>
    <p:extLst>
      <p:ext uri="{BB962C8B-B14F-4D97-AF65-F5344CB8AC3E}">
        <p14:creationId xmlns:p14="http://schemas.microsoft.com/office/powerpoint/2010/main" val="341061982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r>
              <a:rPr lang="en-US" b="1" dirty="0"/>
              <a:t>To give you some context about where we work and where we have implemented the GPM treatment, here are some facts.</a:t>
            </a:r>
          </a:p>
          <a:p>
            <a:endParaRPr lang="sv-SE" b="1" dirty="0"/>
          </a:p>
          <a:p>
            <a:r>
              <a:rPr lang="sv-SE" b="1" dirty="0"/>
              <a:t>Umeå</a:t>
            </a:r>
          </a:p>
          <a:p>
            <a:r>
              <a:rPr lang="sv-SE" b="0" dirty="0"/>
              <a:t>- 134 000 </a:t>
            </a:r>
            <a:r>
              <a:rPr lang="sv-SE" b="0" dirty="0" err="1"/>
              <a:t>inhabitants</a:t>
            </a:r>
            <a:endParaRPr lang="sv-SE" b="0" dirty="0"/>
          </a:p>
          <a:p>
            <a:r>
              <a:rPr lang="sv-SE" dirty="0"/>
              <a:t>- </a:t>
            </a:r>
            <a:r>
              <a:rPr lang="sv-SE" dirty="0" err="1"/>
              <a:t>Largest</a:t>
            </a:r>
            <a:r>
              <a:rPr lang="sv-SE" dirty="0"/>
              <a:t> city in </a:t>
            </a:r>
            <a:r>
              <a:rPr lang="sv-SE" dirty="0" err="1"/>
              <a:t>northern</a:t>
            </a:r>
            <a:r>
              <a:rPr lang="sv-SE" dirty="0"/>
              <a:t> Sweden (The 13th </a:t>
            </a:r>
            <a:r>
              <a:rPr lang="sv-SE" dirty="0" err="1"/>
              <a:t>largest</a:t>
            </a:r>
            <a:r>
              <a:rPr lang="sv-SE" dirty="0"/>
              <a:t> city)</a:t>
            </a:r>
          </a:p>
          <a:p>
            <a:r>
              <a:rPr lang="sv-SE" dirty="0"/>
              <a:t>- </a:t>
            </a:r>
            <a:r>
              <a:rPr lang="sv-SE" dirty="0" err="1"/>
              <a:t>Universitybased</a:t>
            </a:r>
            <a:r>
              <a:rPr lang="sv-SE" dirty="0"/>
              <a:t>, </a:t>
            </a:r>
            <a:r>
              <a:rPr lang="sv-SE" dirty="0" err="1"/>
              <a:t>quickly</a:t>
            </a:r>
            <a:r>
              <a:rPr lang="sv-SE" dirty="0"/>
              <a:t> </a:t>
            </a:r>
            <a:r>
              <a:rPr lang="sv-SE" dirty="0" err="1"/>
              <a:t>growing</a:t>
            </a:r>
            <a:endParaRPr lang="sv-SE" dirty="0"/>
          </a:p>
          <a:p>
            <a:endParaRPr lang="sv-SE" dirty="0"/>
          </a:p>
          <a:p>
            <a:r>
              <a:rPr lang="sv-SE" b="1" dirty="0" err="1"/>
              <a:t>Psychiatric</a:t>
            </a:r>
            <a:r>
              <a:rPr lang="sv-SE" b="1" dirty="0"/>
              <a:t> </a:t>
            </a:r>
            <a:r>
              <a:rPr lang="sv-SE" b="1" dirty="0" err="1"/>
              <a:t>clinic</a:t>
            </a:r>
            <a:r>
              <a:rPr lang="sv-SE" b="1" dirty="0"/>
              <a:t> </a:t>
            </a:r>
          </a:p>
          <a:p>
            <a:pPr marL="171450" indent="-171450">
              <a:buFontTx/>
              <a:buChar char="-"/>
            </a:pPr>
            <a:r>
              <a:rPr lang="sv-SE" sz="1200" dirty="0">
                <a:solidFill>
                  <a:schemeClr val="bg1"/>
                </a:solidFill>
              </a:rPr>
              <a:t>8 </a:t>
            </a:r>
            <a:r>
              <a:rPr lang="sv-SE" sz="1200" dirty="0" err="1">
                <a:solidFill>
                  <a:schemeClr val="bg1"/>
                </a:solidFill>
              </a:rPr>
              <a:t>outpatient</a:t>
            </a:r>
            <a:r>
              <a:rPr lang="sv-SE" sz="1200" dirty="0">
                <a:solidFill>
                  <a:schemeClr val="bg1"/>
                </a:solidFill>
              </a:rPr>
              <a:t> </a:t>
            </a:r>
            <a:r>
              <a:rPr lang="sv-SE" sz="1200" dirty="0" err="1">
                <a:solidFill>
                  <a:schemeClr val="bg1"/>
                </a:solidFill>
              </a:rPr>
              <a:t>care</a:t>
            </a:r>
            <a:r>
              <a:rPr lang="sv-SE" sz="1200" dirty="0">
                <a:solidFill>
                  <a:schemeClr val="bg1"/>
                </a:solidFill>
              </a:rPr>
              <a:t> </a:t>
            </a:r>
            <a:r>
              <a:rPr lang="sv-SE" sz="1200" dirty="0" err="1">
                <a:solidFill>
                  <a:schemeClr val="bg1"/>
                </a:solidFill>
              </a:rPr>
              <a:t>units</a:t>
            </a:r>
            <a:r>
              <a:rPr lang="sv-SE" sz="1200" dirty="0">
                <a:solidFill>
                  <a:schemeClr val="bg1"/>
                </a:solidFill>
              </a:rPr>
              <a:t>, 4 </a:t>
            </a:r>
            <a:r>
              <a:rPr lang="sv-SE" sz="1200" dirty="0" err="1">
                <a:solidFill>
                  <a:schemeClr val="bg1"/>
                </a:solidFill>
              </a:rPr>
              <a:t>inpatient</a:t>
            </a:r>
            <a:r>
              <a:rPr lang="sv-SE" sz="1200" dirty="0">
                <a:solidFill>
                  <a:schemeClr val="bg1"/>
                </a:solidFill>
              </a:rPr>
              <a:t> </a:t>
            </a:r>
            <a:r>
              <a:rPr lang="sv-SE" sz="1200" dirty="0" err="1">
                <a:solidFill>
                  <a:schemeClr val="bg1"/>
                </a:solidFill>
              </a:rPr>
              <a:t>wards</a:t>
            </a:r>
            <a:r>
              <a:rPr lang="sv-SE" sz="1200" dirty="0">
                <a:solidFill>
                  <a:schemeClr val="bg1"/>
                </a:solidFill>
              </a:rPr>
              <a:t>, </a:t>
            </a:r>
            <a:r>
              <a:rPr lang="sv-SE" sz="1200" dirty="0" err="1">
                <a:solidFill>
                  <a:schemeClr val="bg1"/>
                </a:solidFill>
              </a:rPr>
              <a:t>forensic</a:t>
            </a:r>
            <a:r>
              <a:rPr lang="sv-SE" sz="1200" dirty="0">
                <a:solidFill>
                  <a:schemeClr val="bg1"/>
                </a:solidFill>
              </a:rPr>
              <a:t> </a:t>
            </a:r>
            <a:r>
              <a:rPr lang="sv-SE" sz="1200" dirty="0" err="1">
                <a:solidFill>
                  <a:schemeClr val="bg1"/>
                </a:solidFill>
              </a:rPr>
              <a:t>psychiatry</a:t>
            </a:r>
            <a:r>
              <a:rPr lang="sv-SE" sz="1200" dirty="0">
                <a:solidFill>
                  <a:schemeClr val="bg1"/>
                </a:solidFill>
              </a:rPr>
              <a:t> </a:t>
            </a:r>
            <a:r>
              <a:rPr lang="sv-SE" sz="1200" dirty="0" err="1">
                <a:solidFill>
                  <a:schemeClr val="bg1"/>
                </a:solidFill>
              </a:rPr>
              <a:t>ward</a:t>
            </a:r>
            <a:endParaRPr lang="sv-SE" sz="1200" dirty="0">
              <a:solidFill>
                <a:schemeClr val="bg1"/>
              </a:solidFill>
            </a:endParaRPr>
          </a:p>
          <a:p>
            <a:pPr marL="171450" indent="-171450">
              <a:buFontTx/>
              <a:buChar char="-"/>
            </a:pPr>
            <a:r>
              <a:rPr lang="sv-SE" sz="1200" dirty="0">
                <a:solidFill>
                  <a:schemeClr val="bg1"/>
                </a:solidFill>
              </a:rPr>
              <a:t>400 </a:t>
            </a:r>
            <a:r>
              <a:rPr lang="sv-SE" sz="1200" dirty="0" err="1">
                <a:solidFill>
                  <a:schemeClr val="bg1"/>
                </a:solidFill>
              </a:rPr>
              <a:t>employees</a:t>
            </a:r>
            <a:endParaRPr lang="sv-SE" sz="1200" dirty="0">
              <a:solidFill>
                <a:schemeClr val="bg1"/>
              </a:solidFill>
            </a:endParaRPr>
          </a:p>
          <a:p>
            <a:pPr marL="171450" indent="-171450">
              <a:buFontTx/>
              <a:buChar char="-"/>
            </a:pPr>
            <a:r>
              <a:rPr lang="sv-SE" sz="1200" dirty="0">
                <a:solidFill>
                  <a:schemeClr val="bg1"/>
                </a:solidFill>
                <a:highlight>
                  <a:srgbClr val="FFFF00"/>
                </a:highlight>
              </a:rPr>
              <a:t>???</a:t>
            </a:r>
            <a:r>
              <a:rPr lang="sv-SE" sz="1200" dirty="0">
                <a:solidFill>
                  <a:srgbClr val="FFFF00"/>
                </a:solidFill>
                <a:highlight>
                  <a:srgbClr val="FFFF00"/>
                </a:highlight>
              </a:rPr>
              <a:t> patients</a:t>
            </a:r>
          </a:p>
          <a:p>
            <a:pPr marL="171450" indent="-171450">
              <a:buFontTx/>
              <a:buChar char="-"/>
            </a:pPr>
            <a:endParaRPr lang="sv-SE" sz="1200" dirty="0">
              <a:solidFill>
                <a:srgbClr val="FFFF00"/>
              </a:solidFill>
              <a:highlight>
                <a:srgbClr val="FFFF00"/>
              </a:highlight>
            </a:endParaRPr>
          </a:p>
          <a:p>
            <a:r>
              <a:rPr lang="sv-SE" sz="1200" b="1" dirty="0" err="1">
                <a:solidFill>
                  <a:schemeClr val="bg1"/>
                </a:solidFill>
              </a:rPr>
              <a:t>Anxiety</a:t>
            </a:r>
            <a:r>
              <a:rPr lang="sv-SE" sz="1200" b="1" dirty="0">
                <a:solidFill>
                  <a:schemeClr val="bg1"/>
                </a:solidFill>
              </a:rPr>
              <a:t> and trauma </a:t>
            </a:r>
            <a:r>
              <a:rPr lang="sv-SE" sz="1200" b="1" dirty="0" err="1">
                <a:solidFill>
                  <a:schemeClr val="bg1"/>
                </a:solidFill>
              </a:rPr>
              <a:t>unit</a:t>
            </a:r>
            <a:endParaRPr lang="sv-SE" sz="1200" b="1" dirty="0">
              <a:solidFill>
                <a:schemeClr val="bg1"/>
              </a:solidFill>
            </a:endParaRPr>
          </a:p>
          <a:p>
            <a:pPr marL="0" indent="0">
              <a:buFontTx/>
              <a:buNone/>
            </a:pPr>
            <a:r>
              <a:rPr lang="sv-SE" sz="1200" dirty="0">
                <a:solidFill>
                  <a:schemeClr val="bg1"/>
                </a:solidFill>
              </a:rPr>
              <a:t>- 30 </a:t>
            </a:r>
            <a:r>
              <a:rPr lang="sv-SE" sz="1200" dirty="0" err="1">
                <a:solidFill>
                  <a:schemeClr val="bg1"/>
                </a:solidFill>
              </a:rPr>
              <a:t>employees</a:t>
            </a:r>
            <a:r>
              <a:rPr lang="sv-SE" sz="1200" dirty="0">
                <a:solidFill>
                  <a:schemeClr val="bg1"/>
                </a:solidFill>
              </a:rPr>
              <a:t> (</a:t>
            </a:r>
            <a:r>
              <a:rPr lang="sv-SE" sz="1200" dirty="0" err="1">
                <a:solidFill>
                  <a:schemeClr val="bg1"/>
                </a:solidFill>
              </a:rPr>
              <a:t>doctors</a:t>
            </a:r>
            <a:r>
              <a:rPr lang="sv-SE" sz="1200" dirty="0">
                <a:solidFill>
                  <a:schemeClr val="bg1"/>
                </a:solidFill>
              </a:rPr>
              <a:t>, </a:t>
            </a:r>
            <a:r>
              <a:rPr lang="sv-SE" sz="1200" dirty="0" err="1">
                <a:solidFill>
                  <a:schemeClr val="bg1"/>
                </a:solidFill>
              </a:rPr>
              <a:t>psychologists</a:t>
            </a:r>
            <a:r>
              <a:rPr lang="sv-SE" sz="1200" dirty="0">
                <a:solidFill>
                  <a:schemeClr val="bg1"/>
                </a:solidFill>
              </a:rPr>
              <a:t>, </a:t>
            </a:r>
            <a:r>
              <a:rPr lang="sv-SE" sz="1200" dirty="0" err="1">
                <a:solidFill>
                  <a:schemeClr val="bg1"/>
                </a:solidFill>
              </a:rPr>
              <a:t>nurses</a:t>
            </a:r>
            <a:r>
              <a:rPr lang="sv-SE" sz="1200" dirty="0">
                <a:solidFill>
                  <a:schemeClr val="bg1"/>
                </a:solidFill>
              </a:rPr>
              <a:t>, social </a:t>
            </a:r>
            <a:r>
              <a:rPr lang="sv-SE" sz="1200" dirty="0" err="1">
                <a:solidFill>
                  <a:schemeClr val="bg1"/>
                </a:solidFill>
              </a:rPr>
              <a:t>workers</a:t>
            </a:r>
            <a:r>
              <a:rPr lang="sv-SE" sz="1200" dirty="0">
                <a:solidFill>
                  <a:schemeClr val="bg1"/>
                </a:solidFill>
              </a:rPr>
              <a:t>, </a:t>
            </a:r>
            <a:r>
              <a:rPr lang="sv-SE" sz="1200" dirty="0" err="1">
                <a:solidFill>
                  <a:schemeClr val="bg1"/>
                </a:solidFill>
              </a:rPr>
              <a:t>psychotherapists</a:t>
            </a:r>
            <a:r>
              <a:rPr lang="sv-SE" sz="1200" dirty="0">
                <a:solidFill>
                  <a:schemeClr val="bg1"/>
                </a:solidFill>
              </a:rPr>
              <a:t>)</a:t>
            </a:r>
          </a:p>
          <a:p>
            <a:pPr marL="0" indent="0">
              <a:buFontTx/>
              <a:buNone/>
            </a:pPr>
            <a:r>
              <a:rPr lang="sv-SE" sz="1200" dirty="0">
                <a:solidFill>
                  <a:schemeClr val="bg1"/>
                </a:solidFill>
              </a:rPr>
              <a:t>-  400 patients</a:t>
            </a:r>
          </a:p>
          <a:p>
            <a:endParaRPr lang="sv-SE" dirty="0"/>
          </a:p>
          <a:p>
            <a:r>
              <a:rPr lang="en-US" b="1" dirty="0"/>
              <a:t>Target group: </a:t>
            </a:r>
          </a:p>
          <a:p>
            <a:r>
              <a:rPr lang="en-US" dirty="0"/>
              <a:t>Patients aged 18–60 with a primary diagnosis of anxiety disorders, personality disorders, and/or PTSD.</a:t>
            </a:r>
            <a:br>
              <a:rPr lang="en-US" dirty="0"/>
            </a:br>
            <a:r>
              <a:rPr lang="en-US" dirty="0"/>
              <a:t>Patients often have comorbid neurodevelopmental disorders</a:t>
            </a:r>
            <a:endParaRPr lang="sv-SE" dirty="0"/>
          </a:p>
          <a:p>
            <a:endParaRPr lang="sv-SE" dirty="0"/>
          </a:p>
          <a:p>
            <a:endParaRPr lang="sv-SE" dirty="0"/>
          </a:p>
        </p:txBody>
      </p:sp>
      <p:sp>
        <p:nvSpPr>
          <p:cNvPr id="4" name="Platshållare för bildnummer 3"/>
          <p:cNvSpPr>
            <a:spLocks noGrp="1"/>
          </p:cNvSpPr>
          <p:nvPr>
            <p:ph type="sldNum" sz="quarter" idx="5"/>
          </p:nvPr>
        </p:nvSpPr>
        <p:spPr/>
        <p:txBody>
          <a:bodyPr/>
          <a:lstStyle/>
          <a:p>
            <a:fld id="{7E900B1D-881F-4FC3-8993-246E7B78E8EC}" type="slidenum">
              <a:rPr lang="sv-SE" smtClean="0"/>
              <a:t>2</a:t>
            </a:fld>
            <a:endParaRPr lang="sv-SE"/>
          </a:p>
        </p:txBody>
      </p:sp>
    </p:spTree>
    <p:extLst>
      <p:ext uri="{BB962C8B-B14F-4D97-AF65-F5344CB8AC3E}">
        <p14:creationId xmlns:p14="http://schemas.microsoft.com/office/powerpoint/2010/main" val="14728891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dirty="0"/>
          </a:p>
        </p:txBody>
      </p:sp>
      <p:sp>
        <p:nvSpPr>
          <p:cNvPr id="4" name="Platshållare för bildnummer 3"/>
          <p:cNvSpPr>
            <a:spLocks noGrp="1"/>
          </p:cNvSpPr>
          <p:nvPr>
            <p:ph type="sldNum" sz="quarter" idx="5"/>
          </p:nvPr>
        </p:nvSpPr>
        <p:spPr/>
        <p:txBody>
          <a:bodyPr/>
          <a:lstStyle/>
          <a:p>
            <a:fld id="{7E900B1D-881F-4FC3-8993-246E7B78E8EC}" type="slidenum">
              <a:rPr lang="sv-SE" smtClean="0"/>
              <a:t>20</a:t>
            </a:fld>
            <a:endParaRPr lang="sv-SE"/>
          </a:p>
        </p:txBody>
      </p:sp>
    </p:spTree>
    <p:extLst>
      <p:ext uri="{BB962C8B-B14F-4D97-AF65-F5344CB8AC3E}">
        <p14:creationId xmlns:p14="http://schemas.microsoft.com/office/powerpoint/2010/main" val="328628848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tshållare för bildobjekt 1"/>
          <p:cNvSpPr>
            <a:spLocks noGrp="1" noRot="1" noChangeAspect="1"/>
          </p:cNvSpPr>
          <p:nvPr>
            <p:ph type="sldImg"/>
          </p:nvPr>
        </p:nvSpPr>
        <p:spPr/>
      </p:sp>
      <p:sp>
        <p:nvSpPr>
          <p:cNvPr id="3" name="Platshållare för anteckningar 2"/>
          <p:cNvSpPr>
            <a:spLocks noGrp="1"/>
          </p:cNvSpPr>
          <p:nvPr>
            <p:ph type="body" idx="1"/>
          </p:nvPr>
        </p:nvSpPr>
        <p:spPr/>
        <p:txBody>
          <a:bodyPr/>
          <a:lstStyle/>
          <a:p>
            <a:endParaRPr lang="sv-SE"/>
          </a:p>
        </p:txBody>
      </p:sp>
      <p:sp>
        <p:nvSpPr>
          <p:cNvPr id="4" name="Platshållare för bildnummer 3"/>
          <p:cNvSpPr>
            <a:spLocks noGrp="1"/>
          </p:cNvSpPr>
          <p:nvPr>
            <p:ph type="sldNum" sz="quarter" idx="5"/>
          </p:nvPr>
        </p:nvSpPr>
        <p:spPr/>
        <p:txBody>
          <a:bodyPr/>
          <a:lstStyle/>
          <a:p>
            <a:fld id="{7E900B1D-881F-4FC3-8993-246E7B78E8EC}" type="slidenum">
              <a:rPr lang="sv-SE" smtClean="0"/>
              <a:t>21</a:t>
            </a:fld>
            <a:endParaRPr lang="sv-SE"/>
          </a:p>
        </p:txBody>
      </p:sp>
    </p:spTree>
    <p:extLst>
      <p:ext uri="{BB962C8B-B14F-4D97-AF65-F5344CB8AC3E}">
        <p14:creationId xmlns:p14="http://schemas.microsoft.com/office/powerpoint/2010/main" val="219382263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D1D0E2-D908-EE21-C04D-79247E0596E9}"/>
            </a:ext>
          </a:extLst>
        </p:cNvPr>
        <p:cNvGrpSpPr/>
        <p:nvPr/>
      </p:nvGrpSpPr>
      <p:grpSpPr>
        <a:xfrm>
          <a:off x="0" y="0"/>
          <a:ext cx="0" cy="0"/>
          <a:chOff x="0" y="0"/>
          <a:chExt cx="0" cy="0"/>
        </a:xfrm>
      </p:grpSpPr>
      <p:sp>
        <p:nvSpPr>
          <p:cNvPr id="2" name="Platshållare för bildobjekt 1">
            <a:extLst>
              <a:ext uri="{FF2B5EF4-FFF2-40B4-BE49-F238E27FC236}">
                <a16:creationId xmlns:a16="http://schemas.microsoft.com/office/drawing/2014/main" id="{5176A169-196C-6661-CACF-DE2DFE9500B0}"/>
              </a:ext>
            </a:extLst>
          </p:cNvPr>
          <p:cNvSpPr>
            <a:spLocks noGrp="1" noRot="1" noChangeAspect="1"/>
          </p:cNvSpPr>
          <p:nvPr>
            <p:ph type="sldImg"/>
          </p:nvPr>
        </p:nvSpPr>
        <p:spPr/>
      </p:sp>
      <p:sp>
        <p:nvSpPr>
          <p:cNvPr id="3" name="Platshållare för anteckningar 2">
            <a:extLst>
              <a:ext uri="{FF2B5EF4-FFF2-40B4-BE49-F238E27FC236}">
                <a16:creationId xmlns:a16="http://schemas.microsoft.com/office/drawing/2014/main" id="{BB58EFC9-4AD6-2366-D643-9AA6F53F1C5B}"/>
              </a:ext>
            </a:extLst>
          </p:cNvPr>
          <p:cNvSpPr>
            <a:spLocks noGrp="1"/>
          </p:cNvSpPr>
          <p:nvPr>
            <p:ph type="body" idx="1"/>
          </p:nvPr>
        </p:nvSpPr>
        <p:spPr/>
        <p:txBody>
          <a:bodyPr/>
          <a:lstStyle/>
          <a:p>
            <a:endParaRPr lang="sv-SE" dirty="0"/>
          </a:p>
          <a:p>
            <a:r>
              <a:rPr lang="en-US" b="1" dirty="0"/>
              <a:t>Background</a:t>
            </a:r>
          </a:p>
          <a:p>
            <a:r>
              <a:rPr lang="en-US" b="0" dirty="0"/>
              <a:t>A few years ago we came to the conclusion that we have a n</a:t>
            </a:r>
            <a:r>
              <a:rPr lang="en-US" dirty="0"/>
              <a:t>eed for effective treatment for patients with personality disorders. </a:t>
            </a:r>
          </a:p>
          <a:p>
            <a:endParaRPr lang="en-US" dirty="0"/>
          </a:p>
          <a:p>
            <a:r>
              <a:rPr lang="en-US" dirty="0"/>
              <a:t>Patients with long-term difficulties who have often received multiple treatments, both pharmacological and psychological, without sufficient results. </a:t>
            </a:r>
          </a:p>
          <a:p>
            <a:endParaRPr lang="en-US" dirty="0"/>
          </a:p>
          <a:p>
            <a:r>
              <a:rPr lang="en-US" dirty="0"/>
              <a:t>This is a patient group that can be challenging to work with due to long-standing difficulties, limited or absent improvement, and crisis-generating behaviors.</a:t>
            </a:r>
          </a:p>
          <a:p>
            <a:endParaRPr lang="en-US" dirty="0"/>
          </a:p>
          <a:p>
            <a:r>
              <a:rPr lang="en-US" b="1" dirty="0"/>
              <a:t>The purpose of the project</a:t>
            </a:r>
            <a:r>
              <a:rPr lang="en-US" dirty="0"/>
              <a:t> was multifaceted: to highlight the patient group and its needs, to increase access to appropriate treatment, and to strengthen patient involvement in care. </a:t>
            </a:r>
          </a:p>
          <a:p>
            <a:r>
              <a:rPr lang="en-US" dirty="0"/>
              <a:t>At the organizational level, the project also aims to facilitate care pathways, raise the level of knowledge, promote shared understanding and collaboration within the team, and improve the psychosocial work environment for the staff.</a:t>
            </a:r>
          </a:p>
          <a:p>
            <a:endParaRPr lang="sv-SE" dirty="0"/>
          </a:p>
          <a:p>
            <a:endParaRPr lang="sv-SE"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This means they cannot be terminated and remain at the clinic in follow-up care. They experience recurring crises, worsening symptoms, and self-destructive and/or suicidal behaviors. They often have low level of functioning in terms of employment and a stable social network. </a:t>
            </a:r>
          </a:p>
          <a:p>
            <a:endParaRPr lang="en-US" dirty="0"/>
          </a:p>
          <a:p>
            <a:r>
              <a:rPr lang="en-US" dirty="0"/>
              <a:t>How can we help these patients achieve better well-being and higher levels of functioning?</a:t>
            </a:r>
            <a:br>
              <a:rPr lang="en-US" dirty="0"/>
            </a:br>
            <a:r>
              <a:rPr lang="en-US" dirty="0"/>
              <a:t>What should we offer to enable these patients to complete treatment and be terminated from the clinic?</a:t>
            </a:r>
            <a:br>
              <a:rPr lang="en-US" dirty="0"/>
            </a:br>
            <a:r>
              <a:rPr lang="en-US" dirty="0"/>
              <a:t>How can we improve the working environment for staff? </a:t>
            </a:r>
          </a:p>
          <a:p>
            <a:endParaRPr lang="sv-SE" dirty="0"/>
          </a:p>
        </p:txBody>
      </p:sp>
      <p:sp>
        <p:nvSpPr>
          <p:cNvPr id="4" name="Platshållare för bildnummer 3">
            <a:extLst>
              <a:ext uri="{FF2B5EF4-FFF2-40B4-BE49-F238E27FC236}">
                <a16:creationId xmlns:a16="http://schemas.microsoft.com/office/drawing/2014/main" id="{31E35776-6934-F308-88FE-B97BB13612AB}"/>
              </a:ext>
            </a:extLst>
          </p:cNvPr>
          <p:cNvSpPr>
            <a:spLocks noGrp="1"/>
          </p:cNvSpPr>
          <p:nvPr>
            <p:ph type="sldNum" sz="quarter" idx="5"/>
          </p:nvPr>
        </p:nvSpPr>
        <p:spPr/>
        <p:txBody>
          <a:bodyPr/>
          <a:lstStyle/>
          <a:p>
            <a:fld id="{7E900B1D-881F-4FC3-8993-246E7B78E8EC}" type="slidenum">
              <a:rPr lang="sv-SE" smtClean="0"/>
              <a:t>3</a:t>
            </a:fld>
            <a:endParaRPr lang="sv-SE"/>
          </a:p>
        </p:txBody>
      </p:sp>
    </p:spTree>
    <p:extLst>
      <p:ext uri="{BB962C8B-B14F-4D97-AF65-F5344CB8AC3E}">
        <p14:creationId xmlns:p14="http://schemas.microsoft.com/office/powerpoint/2010/main" val="73849504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D1D0E2-D908-EE21-C04D-79247E0596E9}"/>
            </a:ext>
          </a:extLst>
        </p:cNvPr>
        <p:cNvGrpSpPr/>
        <p:nvPr/>
      </p:nvGrpSpPr>
      <p:grpSpPr>
        <a:xfrm>
          <a:off x="0" y="0"/>
          <a:ext cx="0" cy="0"/>
          <a:chOff x="0" y="0"/>
          <a:chExt cx="0" cy="0"/>
        </a:xfrm>
      </p:grpSpPr>
      <p:sp>
        <p:nvSpPr>
          <p:cNvPr id="2" name="Platshållare för bildobjekt 1">
            <a:extLst>
              <a:ext uri="{FF2B5EF4-FFF2-40B4-BE49-F238E27FC236}">
                <a16:creationId xmlns:a16="http://schemas.microsoft.com/office/drawing/2014/main" id="{5176A169-196C-6661-CACF-DE2DFE9500B0}"/>
              </a:ext>
            </a:extLst>
          </p:cNvPr>
          <p:cNvSpPr>
            <a:spLocks noGrp="1" noRot="1" noChangeAspect="1"/>
          </p:cNvSpPr>
          <p:nvPr>
            <p:ph type="sldImg"/>
          </p:nvPr>
        </p:nvSpPr>
        <p:spPr/>
      </p:sp>
      <p:sp>
        <p:nvSpPr>
          <p:cNvPr id="3" name="Platshållare för anteckningar 2">
            <a:extLst>
              <a:ext uri="{FF2B5EF4-FFF2-40B4-BE49-F238E27FC236}">
                <a16:creationId xmlns:a16="http://schemas.microsoft.com/office/drawing/2014/main" id="{BB58EFC9-4AD6-2366-D643-9AA6F53F1C5B}"/>
              </a:ext>
            </a:extLst>
          </p:cNvPr>
          <p:cNvSpPr>
            <a:spLocks noGrp="1"/>
          </p:cNvSpPr>
          <p:nvPr>
            <p:ph type="body" idx="1"/>
          </p:nvPr>
        </p:nvSpPr>
        <p:spPr/>
        <p:txBody>
          <a:bodyPr/>
          <a:lstStyle/>
          <a:p>
            <a:endParaRPr lang="en-US" dirty="0"/>
          </a:p>
          <a:p>
            <a:r>
              <a:rPr lang="en-US" b="1" dirty="0"/>
              <a:t>Project plan</a:t>
            </a:r>
          </a:p>
          <a:p>
            <a:r>
              <a:rPr lang="en-US" dirty="0"/>
              <a:t>We wrote a project plan in 2022 about the purpose of starting GPM, the need for training, and the need to allocate time for implementing GPM.</a:t>
            </a:r>
          </a:p>
          <a:p>
            <a:endParaRPr lang="en-US" dirty="0"/>
          </a:p>
          <a:p>
            <a:r>
              <a:rPr lang="en-US" b="1" dirty="0"/>
              <a:t>Internal training</a:t>
            </a:r>
          </a:p>
          <a:p>
            <a:r>
              <a:rPr lang="en-US" dirty="0"/>
              <a:t>Then we initiated internal training on the diagnosis of personality disorders as well as treatment for personality disorders. </a:t>
            </a:r>
          </a:p>
          <a:p>
            <a:endParaRPr lang="en-US" dirty="0"/>
          </a:p>
          <a:p>
            <a:r>
              <a:rPr lang="en-US" dirty="0"/>
              <a:t>We invited experienced professionals from Stockholm, Psychiatry Southwest, to deliver lectures and training days. </a:t>
            </a:r>
          </a:p>
          <a:p>
            <a:endParaRPr lang="en-US" dirty="0"/>
          </a:p>
          <a:p>
            <a:r>
              <a:rPr lang="en-US" dirty="0"/>
              <a:t>We also organized a study circle on relevant literature and participated in the Swedish Congress about Personality disorder.</a:t>
            </a:r>
          </a:p>
          <a:p>
            <a:endParaRPr lang="en-US" dirty="0"/>
          </a:p>
          <a:p>
            <a:endParaRPr lang="sv-SE" sz="1200" dirty="0"/>
          </a:p>
          <a:p>
            <a:r>
              <a:rPr lang="sv-SE" sz="1200" dirty="0"/>
              <a:t>Richard Ahlberg, Dan Bengtsson, Niki Sundström, Johan Eriksson, </a:t>
            </a:r>
            <a:endParaRPr lang="en-US" dirty="0"/>
          </a:p>
          <a:p>
            <a:endParaRPr lang="sv-SE" dirty="0"/>
          </a:p>
        </p:txBody>
      </p:sp>
      <p:sp>
        <p:nvSpPr>
          <p:cNvPr id="4" name="Platshållare för bildnummer 3">
            <a:extLst>
              <a:ext uri="{FF2B5EF4-FFF2-40B4-BE49-F238E27FC236}">
                <a16:creationId xmlns:a16="http://schemas.microsoft.com/office/drawing/2014/main" id="{31E35776-6934-F308-88FE-B97BB13612AB}"/>
              </a:ext>
            </a:extLst>
          </p:cNvPr>
          <p:cNvSpPr>
            <a:spLocks noGrp="1"/>
          </p:cNvSpPr>
          <p:nvPr>
            <p:ph type="sldNum" sz="quarter" idx="5"/>
          </p:nvPr>
        </p:nvSpPr>
        <p:spPr/>
        <p:txBody>
          <a:bodyPr/>
          <a:lstStyle/>
          <a:p>
            <a:fld id="{7E900B1D-881F-4FC3-8993-246E7B78E8EC}" type="slidenum">
              <a:rPr lang="sv-SE" smtClean="0"/>
              <a:t>4</a:t>
            </a:fld>
            <a:endParaRPr lang="sv-SE"/>
          </a:p>
        </p:txBody>
      </p:sp>
    </p:spTree>
    <p:extLst>
      <p:ext uri="{BB962C8B-B14F-4D97-AF65-F5344CB8AC3E}">
        <p14:creationId xmlns:p14="http://schemas.microsoft.com/office/powerpoint/2010/main" val="397133903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D1D0E2-D908-EE21-C04D-79247E0596E9}"/>
            </a:ext>
          </a:extLst>
        </p:cNvPr>
        <p:cNvGrpSpPr/>
        <p:nvPr/>
      </p:nvGrpSpPr>
      <p:grpSpPr>
        <a:xfrm>
          <a:off x="0" y="0"/>
          <a:ext cx="0" cy="0"/>
          <a:chOff x="0" y="0"/>
          <a:chExt cx="0" cy="0"/>
        </a:xfrm>
      </p:grpSpPr>
      <p:sp>
        <p:nvSpPr>
          <p:cNvPr id="2" name="Platshållare för bildobjekt 1">
            <a:extLst>
              <a:ext uri="{FF2B5EF4-FFF2-40B4-BE49-F238E27FC236}">
                <a16:creationId xmlns:a16="http://schemas.microsoft.com/office/drawing/2014/main" id="{5176A169-196C-6661-CACF-DE2DFE9500B0}"/>
              </a:ext>
            </a:extLst>
          </p:cNvPr>
          <p:cNvSpPr>
            <a:spLocks noGrp="1" noRot="1" noChangeAspect="1"/>
          </p:cNvSpPr>
          <p:nvPr>
            <p:ph type="sldImg"/>
          </p:nvPr>
        </p:nvSpPr>
        <p:spPr/>
      </p:sp>
      <p:sp>
        <p:nvSpPr>
          <p:cNvPr id="3" name="Platshållare för anteckningar 2">
            <a:extLst>
              <a:ext uri="{FF2B5EF4-FFF2-40B4-BE49-F238E27FC236}">
                <a16:creationId xmlns:a16="http://schemas.microsoft.com/office/drawing/2014/main" id="{BB58EFC9-4AD6-2366-D643-9AA6F53F1C5B}"/>
              </a:ext>
            </a:extLst>
          </p:cNvPr>
          <p:cNvSpPr>
            <a:spLocks noGrp="1"/>
          </p:cNvSpPr>
          <p:nvPr>
            <p:ph type="body" idx="1"/>
          </p:nvPr>
        </p:nvSpPr>
        <p:spPr/>
        <p:txBody>
          <a:bodyPr/>
          <a:lstStyle/>
          <a:p>
            <a:pPr marL="171450" indent="-171450">
              <a:buFontTx/>
              <a:buChar char="-"/>
            </a:pPr>
            <a:endParaRPr lang="sv-SE" dirty="0"/>
          </a:p>
          <a:p>
            <a:pPr marL="0" indent="0">
              <a:buFontTx/>
              <a:buNone/>
            </a:pPr>
            <a:r>
              <a:rPr lang="sv-SE" b="1" dirty="0" err="1"/>
              <a:t>Adapting</a:t>
            </a:r>
            <a:r>
              <a:rPr lang="sv-SE" b="1" dirty="0"/>
              <a:t> GPM to </a:t>
            </a:r>
            <a:r>
              <a:rPr lang="sv-SE" b="1" dirty="0" err="1"/>
              <a:t>our</a:t>
            </a:r>
            <a:r>
              <a:rPr lang="sv-SE" b="1" dirty="0"/>
              <a:t> </a:t>
            </a:r>
            <a:r>
              <a:rPr lang="sv-SE" b="1" dirty="0" err="1"/>
              <a:t>unit</a:t>
            </a:r>
            <a:endParaRPr lang="sv-SE" b="1" dirty="0"/>
          </a:p>
          <a:p>
            <a:pPr marL="171450" indent="-171450">
              <a:buFontTx/>
              <a:buChar char="-"/>
            </a:pPr>
            <a:endParaRPr lang="sv-SE" dirty="0"/>
          </a:p>
          <a:p>
            <a:r>
              <a:rPr lang="en-US" dirty="0"/>
              <a:t>We decided what the assessment procedure would include:</a:t>
            </a:r>
          </a:p>
          <a:p>
            <a:endParaRPr lang="en-US" dirty="0"/>
          </a:p>
          <a:p>
            <a:r>
              <a:rPr lang="en-US" dirty="0"/>
              <a:t>AND </a:t>
            </a:r>
          </a:p>
          <a:p>
            <a:endParaRPr lang="en-US" dirty="0"/>
          </a:p>
          <a:p>
            <a:r>
              <a:rPr lang="en-US" dirty="0"/>
              <a:t>Agreed on an approach for diagnosing and making treatment decisions.</a:t>
            </a:r>
          </a:p>
          <a:p>
            <a:endParaRPr lang="en-US" dirty="0"/>
          </a:p>
          <a:p>
            <a:r>
              <a:rPr lang="en-US" dirty="0"/>
              <a:t>We created content of Psychoeducation, GPM group and GPM10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(based on the material used in Psychiatry Southwest, and based on literature)</a:t>
            </a:r>
          </a:p>
          <a:p>
            <a:endParaRPr lang="en-US" dirty="0"/>
          </a:p>
          <a:p>
            <a:r>
              <a:rPr lang="en-US" dirty="0"/>
              <a:t>We mapped existing competencies and identified who wanted to work with what; group leaders and individual therapists were appointed.</a:t>
            </a:r>
          </a:p>
          <a:p>
            <a:r>
              <a:rPr lang="en-US" dirty="0"/>
              <a:t>Planning of the annual cycle.</a:t>
            </a:r>
          </a:p>
          <a:p>
            <a:endParaRPr lang="en-US" dirty="0"/>
          </a:p>
          <a:p>
            <a:endParaRPr lang="en-US" dirty="0"/>
          </a:p>
          <a:p>
            <a:endParaRPr lang="en-US" dirty="0"/>
          </a:p>
          <a:p>
            <a:r>
              <a:rPr lang="en-US" dirty="0"/>
              <a:t>Interview </a:t>
            </a:r>
          </a:p>
          <a:p>
            <a:r>
              <a:rPr lang="en-US" dirty="0"/>
              <a:t>Rating scales/questionnaires </a:t>
            </a:r>
          </a:p>
          <a:p>
            <a:endParaRPr lang="en-US" dirty="0"/>
          </a:p>
          <a:p>
            <a:r>
              <a:rPr lang="en-US" dirty="0"/>
              <a:t>Case discussion at multidisciplinary rounds for decisions regarding diagnosis and treatment </a:t>
            </a:r>
          </a:p>
        </p:txBody>
      </p:sp>
      <p:sp>
        <p:nvSpPr>
          <p:cNvPr id="4" name="Platshållare för bildnummer 3">
            <a:extLst>
              <a:ext uri="{FF2B5EF4-FFF2-40B4-BE49-F238E27FC236}">
                <a16:creationId xmlns:a16="http://schemas.microsoft.com/office/drawing/2014/main" id="{31E35776-6934-F308-88FE-B97BB13612AB}"/>
              </a:ext>
            </a:extLst>
          </p:cNvPr>
          <p:cNvSpPr>
            <a:spLocks noGrp="1"/>
          </p:cNvSpPr>
          <p:nvPr>
            <p:ph type="sldNum" sz="quarter" idx="5"/>
          </p:nvPr>
        </p:nvSpPr>
        <p:spPr/>
        <p:txBody>
          <a:bodyPr/>
          <a:lstStyle/>
          <a:p>
            <a:fld id="{7E900B1D-881F-4FC3-8993-246E7B78E8EC}" type="slidenum">
              <a:rPr lang="sv-SE" smtClean="0"/>
              <a:t>5</a:t>
            </a:fld>
            <a:endParaRPr lang="sv-SE"/>
          </a:p>
        </p:txBody>
      </p:sp>
    </p:spTree>
    <p:extLst>
      <p:ext uri="{BB962C8B-B14F-4D97-AF65-F5344CB8AC3E}">
        <p14:creationId xmlns:p14="http://schemas.microsoft.com/office/powerpoint/2010/main" val="223070102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D1D0E2-D908-EE21-C04D-79247E0596E9}"/>
            </a:ext>
          </a:extLst>
        </p:cNvPr>
        <p:cNvGrpSpPr/>
        <p:nvPr/>
      </p:nvGrpSpPr>
      <p:grpSpPr>
        <a:xfrm>
          <a:off x="0" y="0"/>
          <a:ext cx="0" cy="0"/>
          <a:chOff x="0" y="0"/>
          <a:chExt cx="0" cy="0"/>
        </a:xfrm>
      </p:grpSpPr>
      <p:sp>
        <p:nvSpPr>
          <p:cNvPr id="2" name="Platshållare för bildobjekt 1">
            <a:extLst>
              <a:ext uri="{FF2B5EF4-FFF2-40B4-BE49-F238E27FC236}">
                <a16:creationId xmlns:a16="http://schemas.microsoft.com/office/drawing/2014/main" id="{5176A169-196C-6661-CACF-DE2DFE9500B0}"/>
              </a:ext>
            </a:extLst>
          </p:cNvPr>
          <p:cNvSpPr>
            <a:spLocks noGrp="1" noRot="1" noChangeAspect="1"/>
          </p:cNvSpPr>
          <p:nvPr>
            <p:ph type="sldImg"/>
          </p:nvPr>
        </p:nvSpPr>
        <p:spPr/>
      </p:sp>
      <p:sp>
        <p:nvSpPr>
          <p:cNvPr id="3" name="Platshållare för anteckningar 2">
            <a:extLst>
              <a:ext uri="{FF2B5EF4-FFF2-40B4-BE49-F238E27FC236}">
                <a16:creationId xmlns:a16="http://schemas.microsoft.com/office/drawing/2014/main" id="{BB58EFC9-4AD6-2366-D643-9AA6F53F1C5B}"/>
              </a:ext>
            </a:extLst>
          </p:cNvPr>
          <p:cNvSpPr>
            <a:spLocks noGrp="1"/>
          </p:cNvSpPr>
          <p:nvPr>
            <p:ph type="body" idx="1"/>
          </p:nvPr>
        </p:nvSpPr>
        <p:spPr/>
        <p:txBody>
          <a:bodyPr/>
          <a:lstStyle/>
          <a:p>
            <a:endParaRPr lang="sv-SE" dirty="0"/>
          </a:p>
          <a:p>
            <a:r>
              <a:rPr lang="sv-SE" dirty="0" err="1"/>
              <a:t>This</a:t>
            </a:r>
            <a:r>
              <a:rPr lang="sv-SE" dirty="0"/>
              <a:t> i s just </a:t>
            </a:r>
            <a:r>
              <a:rPr lang="sv-SE" dirty="0" err="1"/>
              <a:t>one</a:t>
            </a:r>
            <a:r>
              <a:rPr lang="sv-SE" dirty="0"/>
              <a:t> </a:t>
            </a:r>
            <a:r>
              <a:rPr lang="sv-SE" dirty="0" err="1"/>
              <a:t>of</a:t>
            </a:r>
            <a:r>
              <a:rPr lang="sv-SE" dirty="0"/>
              <a:t> the patient </a:t>
            </a:r>
            <a:r>
              <a:rPr lang="sv-SE" dirty="0" err="1"/>
              <a:t>groups</a:t>
            </a:r>
            <a:r>
              <a:rPr lang="sv-SE" dirty="0"/>
              <a:t> the </a:t>
            </a:r>
            <a:r>
              <a:rPr lang="sv-SE" dirty="0" err="1"/>
              <a:t>unit</a:t>
            </a:r>
            <a:r>
              <a:rPr lang="sv-SE" dirty="0"/>
              <a:t> is </a:t>
            </a:r>
            <a:r>
              <a:rPr lang="sv-SE" dirty="0" err="1"/>
              <a:t>responsible</a:t>
            </a:r>
            <a:r>
              <a:rPr lang="sv-SE" dirty="0"/>
              <a:t> for</a:t>
            </a:r>
          </a:p>
          <a:p>
            <a:r>
              <a:rPr lang="sv-SE" dirty="0"/>
              <a:t>So </a:t>
            </a:r>
            <a:r>
              <a:rPr lang="sv-SE" dirty="0" err="1"/>
              <a:t>complete</a:t>
            </a:r>
            <a:r>
              <a:rPr lang="sv-SE" dirty="0"/>
              <a:t> </a:t>
            </a:r>
            <a:r>
              <a:rPr lang="sv-SE" dirty="0" err="1"/>
              <a:t>specialisation</a:t>
            </a:r>
            <a:r>
              <a:rPr lang="sv-SE" dirty="0"/>
              <a:t> </a:t>
            </a:r>
            <a:r>
              <a:rPr lang="sv-SE" dirty="0" err="1"/>
              <a:t>of</a:t>
            </a:r>
            <a:r>
              <a:rPr lang="sv-SE" dirty="0"/>
              <a:t> </a:t>
            </a:r>
            <a:r>
              <a:rPr lang="sv-SE" dirty="0" err="1"/>
              <a:t>work</a:t>
            </a:r>
            <a:r>
              <a:rPr lang="sv-SE" dirty="0"/>
              <a:t> </a:t>
            </a:r>
            <a:r>
              <a:rPr lang="sv-SE" dirty="0" err="1"/>
              <a:t>method</a:t>
            </a:r>
            <a:r>
              <a:rPr lang="sv-SE" dirty="0"/>
              <a:t> is not </a:t>
            </a:r>
            <a:r>
              <a:rPr lang="sv-SE" dirty="0" err="1"/>
              <a:t>possible</a:t>
            </a:r>
            <a:endParaRPr lang="sv-SE" dirty="0"/>
          </a:p>
          <a:p>
            <a:pPr marL="0" indent="0">
              <a:buNone/>
            </a:pPr>
            <a:endParaRPr lang="sv-SE" dirty="0"/>
          </a:p>
          <a:p>
            <a:r>
              <a:rPr lang="sv-SE" dirty="0"/>
              <a:t>No </a:t>
            </a:r>
            <a:r>
              <a:rPr lang="sv-SE" dirty="0" err="1"/>
              <a:t>standing</a:t>
            </a:r>
            <a:r>
              <a:rPr lang="sv-SE" dirty="0"/>
              <a:t> </a:t>
            </a:r>
            <a:r>
              <a:rPr lang="sv-SE" dirty="0" err="1"/>
              <a:t>psychiatrist</a:t>
            </a:r>
            <a:r>
              <a:rPr lang="sv-SE" dirty="0"/>
              <a:t> as part </a:t>
            </a:r>
            <a:r>
              <a:rPr lang="sv-SE" dirty="0" err="1"/>
              <a:t>of</a:t>
            </a:r>
            <a:r>
              <a:rPr lang="sv-SE" dirty="0"/>
              <a:t> team.</a:t>
            </a:r>
          </a:p>
          <a:p>
            <a:endParaRPr lang="sv-SE" dirty="0"/>
          </a:p>
          <a:p>
            <a:r>
              <a:rPr lang="sv-SE" dirty="0"/>
              <a:t>The </a:t>
            </a:r>
            <a:r>
              <a:rPr lang="sv-SE" dirty="0" err="1"/>
              <a:t>group</a:t>
            </a:r>
            <a:r>
              <a:rPr lang="sv-SE" dirty="0"/>
              <a:t> </a:t>
            </a:r>
            <a:r>
              <a:rPr lang="sv-SE" dirty="0" err="1"/>
              <a:t>leaders</a:t>
            </a:r>
            <a:r>
              <a:rPr lang="sv-SE" dirty="0"/>
              <a:t> </a:t>
            </a:r>
            <a:r>
              <a:rPr lang="sv-SE" dirty="0" err="1"/>
              <a:t>also</a:t>
            </a:r>
            <a:r>
              <a:rPr lang="sv-SE" dirty="0"/>
              <a:t> </a:t>
            </a:r>
            <a:r>
              <a:rPr lang="sv-SE" dirty="0" err="1"/>
              <a:t>have</a:t>
            </a:r>
            <a:r>
              <a:rPr lang="sv-SE" dirty="0"/>
              <a:t> </a:t>
            </a:r>
            <a:r>
              <a:rPr lang="sv-SE" dirty="0" err="1"/>
              <a:t>individual</a:t>
            </a:r>
            <a:r>
              <a:rPr lang="sv-SE" dirty="0"/>
              <a:t> </a:t>
            </a:r>
            <a:r>
              <a:rPr lang="sv-SE" dirty="0" err="1"/>
              <a:t>treatments</a:t>
            </a:r>
            <a:endParaRPr lang="sv-SE" dirty="0"/>
          </a:p>
          <a:p>
            <a:endParaRPr lang="sv-SE" dirty="0"/>
          </a:p>
          <a:p>
            <a:r>
              <a:rPr lang="sv-SE" dirty="0" err="1"/>
              <a:t>Time</a:t>
            </a:r>
            <a:r>
              <a:rPr lang="sv-SE" dirty="0"/>
              <a:t> </a:t>
            </a:r>
            <a:r>
              <a:rPr lang="sv-SE" dirty="0" err="1"/>
              <a:t>managment</a:t>
            </a:r>
            <a:r>
              <a:rPr lang="sv-SE" dirty="0"/>
              <a:t> – 48 </a:t>
            </a:r>
            <a:r>
              <a:rPr lang="sv-SE" dirty="0" err="1"/>
              <a:t>weeks</a:t>
            </a:r>
            <a:r>
              <a:rPr lang="sv-SE" dirty="0"/>
              <a:t> </a:t>
            </a:r>
            <a:r>
              <a:rPr lang="sv-SE" dirty="0" err="1"/>
              <a:t>of</a:t>
            </a:r>
            <a:r>
              <a:rPr lang="sv-SE" dirty="0"/>
              <a:t> </a:t>
            </a:r>
            <a:r>
              <a:rPr lang="sv-SE" dirty="0" err="1"/>
              <a:t>treatment</a:t>
            </a:r>
            <a:r>
              <a:rPr lang="sv-SE" dirty="0"/>
              <a:t> </a:t>
            </a:r>
            <a:r>
              <a:rPr lang="sv-SE" dirty="0" err="1"/>
              <a:t>but</a:t>
            </a:r>
            <a:r>
              <a:rPr lang="sv-SE" dirty="0"/>
              <a:t> </a:t>
            </a:r>
            <a:r>
              <a:rPr lang="en-US" dirty="0"/>
              <a:t> distributed over slightly more than a year, considering Christmas and summer when staff are on leave.</a:t>
            </a:r>
            <a:endParaRPr lang="sv-SE" dirty="0"/>
          </a:p>
          <a:p>
            <a:endParaRPr lang="sv-SE" dirty="0"/>
          </a:p>
        </p:txBody>
      </p:sp>
      <p:sp>
        <p:nvSpPr>
          <p:cNvPr id="4" name="Platshållare för bildnummer 3">
            <a:extLst>
              <a:ext uri="{FF2B5EF4-FFF2-40B4-BE49-F238E27FC236}">
                <a16:creationId xmlns:a16="http://schemas.microsoft.com/office/drawing/2014/main" id="{31E35776-6934-F308-88FE-B97BB13612AB}"/>
              </a:ext>
            </a:extLst>
          </p:cNvPr>
          <p:cNvSpPr>
            <a:spLocks noGrp="1"/>
          </p:cNvSpPr>
          <p:nvPr>
            <p:ph type="sldNum" sz="quarter" idx="5"/>
          </p:nvPr>
        </p:nvSpPr>
        <p:spPr/>
        <p:txBody>
          <a:bodyPr/>
          <a:lstStyle/>
          <a:p>
            <a:fld id="{7E900B1D-881F-4FC3-8993-246E7B78E8EC}" type="slidenum">
              <a:rPr lang="sv-SE" smtClean="0"/>
              <a:t>6</a:t>
            </a:fld>
            <a:endParaRPr lang="sv-SE"/>
          </a:p>
        </p:txBody>
      </p:sp>
    </p:spTree>
    <p:extLst>
      <p:ext uri="{BB962C8B-B14F-4D97-AF65-F5344CB8AC3E}">
        <p14:creationId xmlns:p14="http://schemas.microsoft.com/office/powerpoint/2010/main" val="169569580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D1D0E2-D908-EE21-C04D-79247E0596E9}"/>
            </a:ext>
          </a:extLst>
        </p:cNvPr>
        <p:cNvGrpSpPr/>
        <p:nvPr/>
      </p:nvGrpSpPr>
      <p:grpSpPr>
        <a:xfrm>
          <a:off x="0" y="0"/>
          <a:ext cx="0" cy="0"/>
          <a:chOff x="0" y="0"/>
          <a:chExt cx="0" cy="0"/>
        </a:xfrm>
      </p:grpSpPr>
      <p:sp>
        <p:nvSpPr>
          <p:cNvPr id="2" name="Platshållare för bildobjekt 1">
            <a:extLst>
              <a:ext uri="{FF2B5EF4-FFF2-40B4-BE49-F238E27FC236}">
                <a16:creationId xmlns:a16="http://schemas.microsoft.com/office/drawing/2014/main" id="{5176A169-196C-6661-CACF-DE2DFE9500B0}"/>
              </a:ext>
            </a:extLst>
          </p:cNvPr>
          <p:cNvSpPr>
            <a:spLocks noGrp="1" noRot="1" noChangeAspect="1"/>
          </p:cNvSpPr>
          <p:nvPr>
            <p:ph type="sldImg"/>
          </p:nvPr>
        </p:nvSpPr>
        <p:spPr/>
      </p:sp>
      <p:sp>
        <p:nvSpPr>
          <p:cNvPr id="3" name="Platshållare för anteckningar 2">
            <a:extLst>
              <a:ext uri="{FF2B5EF4-FFF2-40B4-BE49-F238E27FC236}">
                <a16:creationId xmlns:a16="http://schemas.microsoft.com/office/drawing/2014/main" id="{BB58EFC9-4AD6-2366-D643-9AA6F53F1C5B}"/>
              </a:ext>
            </a:extLst>
          </p:cNvPr>
          <p:cNvSpPr>
            <a:spLocks noGrp="1"/>
          </p:cNvSpPr>
          <p:nvPr>
            <p:ph type="body" idx="1"/>
          </p:nvPr>
        </p:nvSpPr>
        <p:spPr/>
        <p:txBody>
          <a:bodyPr/>
          <a:lstStyle/>
          <a:p>
            <a:r>
              <a:rPr lang="sv-SE" b="1" dirty="0"/>
              <a:t>TEAM</a:t>
            </a:r>
          </a:p>
          <a:p>
            <a:endParaRPr lang="sv-SE" dirty="0"/>
          </a:p>
          <a:p>
            <a:r>
              <a:rPr lang="sv-SE" b="1" dirty="0" err="1"/>
              <a:t>Current</a:t>
            </a:r>
            <a:r>
              <a:rPr lang="sv-SE" b="1" dirty="0"/>
              <a:t> team </a:t>
            </a:r>
            <a:r>
              <a:rPr lang="sv-SE" b="1" dirty="0" err="1"/>
              <a:t>composition</a:t>
            </a:r>
            <a:r>
              <a:rPr lang="sv-SE" b="1" dirty="0"/>
              <a:t>; </a:t>
            </a:r>
          </a:p>
          <a:p>
            <a:pPr>
              <a:buFontTx/>
              <a:buChar char="-"/>
            </a:pPr>
            <a:r>
              <a:rPr lang="sv-SE" dirty="0" err="1"/>
              <a:t>Four</a:t>
            </a:r>
            <a:r>
              <a:rPr lang="sv-SE" dirty="0"/>
              <a:t> </a:t>
            </a:r>
            <a:r>
              <a:rPr lang="sv-SE" dirty="0" err="1"/>
              <a:t>psychologist</a:t>
            </a:r>
            <a:r>
              <a:rPr lang="sv-SE" dirty="0"/>
              <a:t>, </a:t>
            </a:r>
            <a:r>
              <a:rPr lang="sv-SE" dirty="0" err="1"/>
              <a:t>of</a:t>
            </a:r>
            <a:r>
              <a:rPr lang="sv-SE" dirty="0"/>
              <a:t> </a:t>
            </a:r>
            <a:r>
              <a:rPr lang="sv-SE" dirty="0" err="1"/>
              <a:t>which</a:t>
            </a:r>
            <a:r>
              <a:rPr lang="sv-SE" dirty="0"/>
              <a:t> </a:t>
            </a:r>
            <a:r>
              <a:rPr lang="sv-SE" dirty="0" err="1"/>
              <a:t>two</a:t>
            </a:r>
            <a:r>
              <a:rPr lang="sv-SE" dirty="0"/>
              <a:t> </a:t>
            </a:r>
            <a:r>
              <a:rPr lang="sv-SE" dirty="0" err="1"/>
              <a:t>are</a:t>
            </a:r>
            <a:r>
              <a:rPr lang="sv-SE" dirty="0"/>
              <a:t> </a:t>
            </a:r>
            <a:r>
              <a:rPr lang="sv-SE" dirty="0" err="1"/>
              <a:t>psychotherapists</a:t>
            </a:r>
            <a:endParaRPr lang="sv-SE" dirty="0"/>
          </a:p>
          <a:p>
            <a:pPr>
              <a:buFontTx/>
              <a:buChar char="-"/>
            </a:pPr>
            <a:r>
              <a:rPr lang="sv-SE" dirty="0" err="1"/>
              <a:t>One</a:t>
            </a:r>
            <a:r>
              <a:rPr lang="sv-SE" dirty="0"/>
              <a:t> </a:t>
            </a:r>
            <a:r>
              <a:rPr lang="en-US" dirty="0"/>
              <a:t>clinical social worker, also licensed psychotherapist</a:t>
            </a:r>
          </a:p>
          <a:p>
            <a:pPr marL="0" indent="0">
              <a:buNone/>
            </a:pPr>
            <a:endParaRPr lang="sv-SE" dirty="0"/>
          </a:p>
          <a:p>
            <a:pPr marL="0" indent="0">
              <a:buNone/>
            </a:pPr>
            <a:r>
              <a:rPr lang="sv-SE" dirty="0"/>
              <a:t>- Access to </a:t>
            </a:r>
            <a:r>
              <a:rPr lang="sv-SE" dirty="0" err="1"/>
              <a:t>nurse</a:t>
            </a:r>
            <a:r>
              <a:rPr lang="sv-SE" dirty="0"/>
              <a:t>, </a:t>
            </a:r>
            <a:r>
              <a:rPr lang="sv-SE" dirty="0" err="1"/>
              <a:t>psychiatrist</a:t>
            </a:r>
            <a:r>
              <a:rPr lang="sv-SE" dirty="0"/>
              <a:t>, social </a:t>
            </a:r>
            <a:r>
              <a:rPr lang="sv-SE" dirty="0" err="1"/>
              <a:t>worker</a:t>
            </a:r>
            <a:endParaRPr lang="sv-SE" dirty="0"/>
          </a:p>
          <a:p>
            <a:endParaRPr lang="sv-SE" dirty="0"/>
          </a:p>
        </p:txBody>
      </p:sp>
      <p:sp>
        <p:nvSpPr>
          <p:cNvPr id="4" name="Platshållare för bildnummer 3">
            <a:extLst>
              <a:ext uri="{FF2B5EF4-FFF2-40B4-BE49-F238E27FC236}">
                <a16:creationId xmlns:a16="http://schemas.microsoft.com/office/drawing/2014/main" id="{31E35776-6934-F308-88FE-B97BB13612AB}"/>
              </a:ext>
            </a:extLst>
          </p:cNvPr>
          <p:cNvSpPr>
            <a:spLocks noGrp="1"/>
          </p:cNvSpPr>
          <p:nvPr>
            <p:ph type="sldNum" sz="quarter" idx="5"/>
          </p:nvPr>
        </p:nvSpPr>
        <p:spPr/>
        <p:txBody>
          <a:bodyPr/>
          <a:lstStyle/>
          <a:p>
            <a:fld id="{7E900B1D-881F-4FC3-8993-246E7B78E8EC}" type="slidenum">
              <a:rPr lang="sv-SE" smtClean="0"/>
              <a:t>7</a:t>
            </a:fld>
            <a:endParaRPr lang="sv-SE"/>
          </a:p>
        </p:txBody>
      </p:sp>
    </p:spTree>
    <p:extLst>
      <p:ext uri="{BB962C8B-B14F-4D97-AF65-F5344CB8AC3E}">
        <p14:creationId xmlns:p14="http://schemas.microsoft.com/office/powerpoint/2010/main" val="47619161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0580AE-9A42-358F-69F2-6985005E7611}"/>
            </a:ext>
          </a:extLst>
        </p:cNvPr>
        <p:cNvGrpSpPr/>
        <p:nvPr/>
      </p:nvGrpSpPr>
      <p:grpSpPr>
        <a:xfrm>
          <a:off x="0" y="0"/>
          <a:ext cx="0" cy="0"/>
          <a:chOff x="0" y="0"/>
          <a:chExt cx="0" cy="0"/>
        </a:xfrm>
      </p:grpSpPr>
      <p:sp>
        <p:nvSpPr>
          <p:cNvPr id="2" name="Platshållare för bildobjekt 1">
            <a:extLst>
              <a:ext uri="{FF2B5EF4-FFF2-40B4-BE49-F238E27FC236}">
                <a16:creationId xmlns:a16="http://schemas.microsoft.com/office/drawing/2014/main" id="{1EC15176-1213-F2CF-C9EF-4C44E3B91BA0}"/>
              </a:ext>
            </a:extLst>
          </p:cNvPr>
          <p:cNvSpPr>
            <a:spLocks noGrp="1" noRot="1" noChangeAspect="1"/>
          </p:cNvSpPr>
          <p:nvPr>
            <p:ph type="sldImg"/>
          </p:nvPr>
        </p:nvSpPr>
        <p:spPr/>
      </p:sp>
      <p:sp>
        <p:nvSpPr>
          <p:cNvPr id="3" name="Platshållare för anteckningar 2">
            <a:extLst>
              <a:ext uri="{FF2B5EF4-FFF2-40B4-BE49-F238E27FC236}">
                <a16:creationId xmlns:a16="http://schemas.microsoft.com/office/drawing/2014/main" id="{683C0050-6A00-723D-2801-F438695DEB3D}"/>
              </a:ext>
            </a:extLst>
          </p:cNvPr>
          <p:cNvSpPr>
            <a:spLocks noGrp="1"/>
          </p:cNvSpPr>
          <p:nvPr>
            <p:ph type="body" idx="1"/>
          </p:nvPr>
        </p:nvSpPr>
        <p:spPr/>
        <p:txBody>
          <a:bodyPr/>
          <a:lstStyle/>
          <a:p>
            <a:endParaRPr lang="sv-SE" dirty="0"/>
          </a:p>
        </p:txBody>
      </p:sp>
      <p:sp>
        <p:nvSpPr>
          <p:cNvPr id="4" name="Platshållare för bildnummer 3">
            <a:extLst>
              <a:ext uri="{FF2B5EF4-FFF2-40B4-BE49-F238E27FC236}">
                <a16:creationId xmlns:a16="http://schemas.microsoft.com/office/drawing/2014/main" id="{5C68EB60-CCED-8312-C268-04454B1A22C5}"/>
              </a:ext>
            </a:extLst>
          </p:cNvPr>
          <p:cNvSpPr>
            <a:spLocks noGrp="1"/>
          </p:cNvSpPr>
          <p:nvPr>
            <p:ph type="sldNum" sz="quarter" idx="5"/>
          </p:nvPr>
        </p:nvSpPr>
        <p:spPr/>
        <p:txBody>
          <a:bodyPr/>
          <a:lstStyle/>
          <a:p>
            <a:fld id="{7E900B1D-881F-4FC3-8993-246E7B78E8EC}" type="slidenum">
              <a:rPr lang="sv-SE" smtClean="0"/>
              <a:t>8</a:t>
            </a:fld>
            <a:endParaRPr lang="sv-SE"/>
          </a:p>
        </p:txBody>
      </p:sp>
    </p:spTree>
    <p:extLst>
      <p:ext uri="{BB962C8B-B14F-4D97-AF65-F5344CB8AC3E}">
        <p14:creationId xmlns:p14="http://schemas.microsoft.com/office/powerpoint/2010/main" val="427222027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EB1A4B-12FF-24D7-1B66-76842816B9E5}"/>
            </a:ext>
          </a:extLst>
        </p:cNvPr>
        <p:cNvGrpSpPr/>
        <p:nvPr/>
      </p:nvGrpSpPr>
      <p:grpSpPr>
        <a:xfrm>
          <a:off x="0" y="0"/>
          <a:ext cx="0" cy="0"/>
          <a:chOff x="0" y="0"/>
          <a:chExt cx="0" cy="0"/>
        </a:xfrm>
      </p:grpSpPr>
      <p:sp>
        <p:nvSpPr>
          <p:cNvPr id="2" name="Platshållare för bildobjekt 1">
            <a:extLst>
              <a:ext uri="{FF2B5EF4-FFF2-40B4-BE49-F238E27FC236}">
                <a16:creationId xmlns:a16="http://schemas.microsoft.com/office/drawing/2014/main" id="{239F973F-D455-59AC-D0F1-7A90020BF09A}"/>
              </a:ext>
            </a:extLst>
          </p:cNvPr>
          <p:cNvSpPr>
            <a:spLocks noGrp="1" noRot="1" noChangeAspect="1"/>
          </p:cNvSpPr>
          <p:nvPr>
            <p:ph type="sldImg"/>
          </p:nvPr>
        </p:nvSpPr>
        <p:spPr/>
      </p:sp>
      <p:sp>
        <p:nvSpPr>
          <p:cNvPr id="3" name="Platshållare för anteckningar 2">
            <a:extLst>
              <a:ext uri="{FF2B5EF4-FFF2-40B4-BE49-F238E27FC236}">
                <a16:creationId xmlns:a16="http://schemas.microsoft.com/office/drawing/2014/main" id="{985A14C2-E489-024A-F65A-2E925914EAEF}"/>
              </a:ext>
            </a:extLst>
          </p:cNvPr>
          <p:cNvSpPr>
            <a:spLocks noGrp="1"/>
          </p:cNvSpPr>
          <p:nvPr>
            <p:ph type="body" idx="1"/>
          </p:nvPr>
        </p:nvSpPr>
        <p:spPr/>
        <p:txBody>
          <a:bodyPr/>
          <a:lstStyle/>
          <a:p>
            <a:r>
              <a:rPr lang="sv-SE" b="1" dirty="0" err="1"/>
              <a:t>Complexity</a:t>
            </a:r>
            <a:endParaRPr lang="sv-SE" b="1" dirty="0"/>
          </a:p>
          <a:p>
            <a:r>
              <a:rPr lang="sv-SE" b="0" dirty="0"/>
              <a:t>The </a:t>
            </a:r>
            <a:r>
              <a:rPr lang="sv-SE" b="0" dirty="0" err="1"/>
              <a:t>associated</a:t>
            </a:r>
            <a:r>
              <a:rPr lang="sv-SE" b="0" dirty="0"/>
              <a:t> </a:t>
            </a:r>
            <a:r>
              <a:rPr lang="sv-SE" b="0" dirty="0" err="1"/>
              <a:t>phenomena</a:t>
            </a:r>
            <a:r>
              <a:rPr lang="sv-SE" b="0" dirty="0"/>
              <a:t> </a:t>
            </a:r>
            <a:r>
              <a:rPr lang="sv-SE" b="0" dirty="0" err="1"/>
              <a:t>are</a:t>
            </a:r>
            <a:r>
              <a:rPr lang="sv-SE" b="0" dirty="0"/>
              <a:t> </a:t>
            </a:r>
            <a:r>
              <a:rPr lang="sv-SE" b="0" dirty="0" err="1"/>
              <a:t>polythetic</a:t>
            </a:r>
            <a:r>
              <a:rPr lang="sv-SE" b="0" dirty="0"/>
              <a:t> (mm använd precis de orden det blir lagom och lättförståeligt)</a:t>
            </a:r>
          </a:p>
        </p:txBody>
      </p:sp>
      <p:sp>
        <p:nvSpPr>
          <p:cNvPr id="4" name="Platshållare för bildnummer 3">
            <a:extLst>
              <a:ext uri="{FF2B5EF4-FFF2-40B4-BE49-F238E27FC236}">
                <a16:creationId xmlns:a16="http://schemas.microsoft.com/office/drawing/2014/main" id="{7E672A8D-5A63-09C0-CFAC-C6BBE39905CB}"/>
              </a:ext>
            </a:extLst>
          </p:cNvPr>
          <p:cNvSpPr>
            <a:spLocks noGrp="1"/>
          </p:cNvSpPr>
          <p:nvPr>
            <p:ph type="sldNum" sz="quarter" idx="5"/>
          </p:nvPr>
        </p:nvSpPr>
        <p:spPr/>
        <p:txBody>
          <a:bodyPr/>
          <a:lstStyle/>
          <a:p>
            <a:fld id="{7E900B1D-881F-4FC3-8993-246E7B78E8EC}" type="slidenum">
              <a:rPr lang="sv-SE" smtClean="0"/>
              <a:t>9</a:t>
            </a:fld>
            <a:endParaRPr lang="sv-SE"/>
          </a:p>
        </p:txBody>
      </p:sp>
    </p:spTree>
    <p:extLst>
      <p:ext uri="{BB962C8B-B14F-4D97-AF65-F5344CB8AC3E}">
        <p14:creationId xmlns:p14="http://schemas.microsoft.com/office/powerpoint/2010/main" val="84436425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Rubrikbild">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84E9D8CC-E9F2-704D-724D-D4D8ACD696B9}"/>
              </a:ext>
            </a:extLst>
          </p:cNvPr>
          <p:cNvSpPr>
            <a:spLocks noGrp="1"/>
          </p:cNvSpPr>
          <p:nvPr>
            <p:ph type="ctrTitle"/>
          </p:nvPr>
        </p:nvSpPr>
        <p:spPr>
          <a:xfrm>
            <a:off x="1524000" y="1122363"/>
            <a:ext cx="9144000" cy="2387600"/>
          </a:xfrm>
        </p:spPr>
        <p:txBody>
          <a:bodyPr anchor="b"/>
          <a:lstStyle>
            <a:lvl1pPr algn="ctr">
              <a:defRPr sz="6000"/>
            </a:lvl1pPr>
          </a:lstStyle>
          <a:p>
            <a:r>
              <a:rPr lang="sv-SE"/>
              <a:t>Klicka här för att ändra mall för rubrikformat</a:t>
            </a:r>
          </a:p>
        </p:txBody>
      </p:sp>
      <p:sp>
        <p:nvSpPr>
          <p:cNvPr id="3" name="Underrubrik 2">
            <a:extLst>
              <a:ext uri="{FF2B5EF4-FFF2-40B4-BE49-F238E27FC236}">
                <a16:creationId xmlns:a16="http://schemas.microsoft.com/office/drawing/2014/main" id="{B1409299-3846-D92F-342D-94D5D079ACB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sv-SE"/>
              <a:t>Klicka här för att ändra mall för underrubrikformat</a:t>
            </a:r>
          </a:p>
        </p:txBody>
      </p:sp>
      <p:sp>
        <p:nvSpPr>
          <p:cNvPr id="4" name="Platshållare för datum 3">
            <a:extLst>
              <a:ext uri="{FF2B5EF4-FFF2-40B4-BE49-F238E27FC236}">
                <a16:creationId xmlns:a16="http://schemas.microsoft.com/office/drawing/2014/main" id="{D753D47A-0FF5-E23B-C9DF-903378436A36}"/>
              </a:ext>
            </a:extLst>
          </p:cNvPr>
          <p:cNvSpPr>
            <a:spLocks noGrp="1"/>
          </p:cNvSpPr>
          <p:nvPr>
            <p:ph type="dt" sz="half" idx="10"/>
          </p:nvPr>
        </p:nvSpPr>
        <p:spPr/>
        <p:txBody>
          <a:bodyPr/>
          <a:lstStyle/>
          <a:p>
            <a:fld id="{B56D3872-8491-4C3E-A37B-9A07F598027B}" type="datetimeFigureOut">
              <a:rPr lang="sv-SE" smtClean="0"/>
              <a:t>2026-04-30</a:t>
            </a:fld>
            <a:endParaRPr lang="sv-SE"/>
          </a:p>
        </p:txBody>
      </p:sp>
      <p:sp>
        <p:nvSpPr>
          <p:cNvPr id="5" name="Platshållare för sidfot 4">
            <a:extLst>
              <a:ext uri="{FF2B5EF4-FFF2-40B4-BE49-F238E27FC236}">
                <a16:creationId xmlns:a16="http://schemas.microsoft.com/office/drawing/2014/main" id="{F3DD443E-8AF3-431D-EAD6-7FF0F0F493EE}"/>
              </a:ext>
            </a:extLst>
          </p:cNvPr>
          <p:cNvSpPr>
            <a:spLocks noGrp="1"/>
          </p:cNvSpPr>
          <p:nvPr>
            <p:ph type="ftr" sz="quarter" idx="11"/>
          </p:nvPr>
        </p:nvSpPr>
        <p:spPr/>
        <p:txBody>
          <a:bodyPr/>
          <a:lstStyle/>
          <a:p>
            <a:endParaRPr lang="sv-SE"/>
          </a:p>
        </p:txBody>
      </p:sp>
      <p:sp>
        <p:nvSpPr>
          <p:cNvPr id="6" name="Platshållare för bildnummer 5">
            <a:extLst>
              <a:ext uri="{FF2B5EF4-FFF2-40B4-BE49-F238E27FC236}">
                <a16:creationId xmlns:a16="http://schemas.microsoft.com/office/drawing/2014/main" id="{B1E92721-186C-0C27-86C4-3092D5054F5B}"/>
              </a:ext>
            </a:extLst>
          </p:cNvPr>
          <p:cNvSpPr>
            <a:spLocks noGrp="1"/>
          </p:cNvSpPr>
          <p:nvPr>
            <p:ph type="sldNum" sz="quarter" idx="12"/>
          </p:nvPr>
        </p:nvSpPr>
        <p:spPr/>
        <p:txBody>
          <a:bodyPr/>
          <a:lstStyle/>
          <a:p>
            <a:fld id="{29DC6EE6-FA19-4FAD-830B-767779BB0894}" type="slidenum">
              <a:rPr lang="sv-SE" smtClean="0"/>
              <a:t>‹#›</a:t>
            </a:fld>
            <a:endParaRPr lang="sv-SE"/>
          </a:p>
        </p:txBody>
      </p:sp>
    </p:spTree>
    <p:extLst>
      <p:ext uri="{BB962C8B-B14F-4D97-AF65-F5344CB8AC3E}">
        <p14:creationId xmlns:p14="http://schemas.microsoft.com/office/powerpoint/2010/main" val="142602790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Rubrik och lodrät text">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2A6B23AE-DA85-0571-8C52-FDED2B4991E2}"/>
              </a:ext>
            </a:extLst>
          </p:cNvPr>
          <p:cNvSpPr>
            <a:spLocks noGrp="1"/>
          </p:cNvSpPr>
          <p:nvPr>
            <p:ph type="title"/>
          </p:nvPr>
        </p:nvSpPr>
        <p:spPr/>
        <p:txBody>
          <a:bodyPr/>
          <a:lstStyle/>
          <a:p>
            <a:r>
              <a:rPr lang="sv-SE"/>
              <a:t>Klicka här för att ändra mall för rubrikformat</a:t>
            </a:r>
          </a:p>
        </p:txBody>
      </p:sp>
      <p:sp>
        <p:nvSpPr>
          <p:cNvPr id="3" name="Platshållare för lodrät text 2">
            <a:extLst>
              <a:ext uri="{FF2B5EF4-FFF2-40B4-BE49-F238E27FC236}">
                <a16:creationId xmlns:a16="http://schemas.microsoft.com/office/drawing/2014/main" id="{1CDCAA27-327B-95A8-E83D-7823C2E81012}"/>
              </a:ext>
            </a:extLst>
          </p:cNvPr>
          <p:cNvSpPr>
            <a:spLocks noGrp="1"/>
          </p:cNvSpPr>
          <p:nvPr>
            <p:ph type="body" orient="vert" idx="1"/>
          </p:nvPr>
        </p:nvSpPr>
        <p:spPr/>
        <p:txBody>
          <a:bodyPr vert="eaVert"/>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2A6C942A-1313-AF49-5DCA-3F5D5DC583F1}"/>
              </a:ext>
            </a:extLst>
          </p:cNvPr>
          <p:cNvSpPr>
            <a:spLocks noGrp="1"/>
          </p:cNvSpPr>
          <p:nvPr>
            <p:ph type="dt" sz="half" idx="10"/>
          </p:nvPr>
        </p:nvSpPr>
        <p:spPr/>
        <p:txBody>
          <a:bodyPr/>
          <a:lstStyle/>
          <a:p>
            <a:fld id="{B56D3872-8491-4C3E-A37B-9A07F598027B}" type="datetimeFigureOut">
              <a:rPr lang="sv-SE" smtClean="0"/>
              <a:t>2026-04-30</a:t>
            </a:fld>
            <a:endParaRPr lang="sv-SE"/>
          </a:p>
        </p:txBody>
      </p:sp>
      <p:sp>
        <p:nvSpPr>
          <p:cNvPr id="5" name="Platshållare för sidfot 4">
            <a:extLst>
              <a:ext uri="{FF2B5EF4-FFF2-40B4-BE49-F238E27FC236}">
                <a16:creationId xmlns:a16="http://schemas.microsoft.com/office/drawing/2014/main" id="{FEE9AB7F-78B6-694A-F5A7-01329252DD34}"/>
              </a:ext>
            </a:extLst>
          </p:cNvPr>
          <p:cNvSpPr>
            <a:spLocks noGrp="1"/>
          </p:cNvSpPr>
          <p:nvPr>
            <p:ph type="ftr" sz="quarter" idx="11"/>
          </p:nvPr>
        </p:nvSpPr>
        <p:spPr/>
        <p:txBody>
          <a:bodyPr/>
          <a:lstStyle/>
          <a:p>
            <a:endParaRPr lang="sv-SE"/>
          </a:p>
        </p:txBody>
      </p:sp>
      <p:sp>
        <p:nvSpPr>
          <p:cNvPr id="6" name="Platshållare för bildnummer 5">
            <a:extLst>
              <a:ext uri="{FF2B5EF4-FFF2-40B4-BE49-F238E27FC236}">
                <a16:creationId xmlns:a16="http://schemas.microsoft.com/office/drawing/2014/main" id="{D08A0029-73D8-4029-FAC1-11AFFE6FB65C}"/>
              </a:ext>
            </a:extLst>
          </p:cNvPr>
          <p:cNvSpPr>
            <a:spLocks noGrp="1"/>
          </p:cNvSpPr>
          <p:nvPr>
            <p:ph type="sldNum" sz="quarter" idx="12"/>
          </p:nvPr>
        </p:nvSpPr>
        <p:spPr/>
        <p:txBody>
          <a:bodyPr/>
          <a:lstStyle/>
          <a:p>
            <a:fld id="{29DC6EE6-FA19-4FAD-830B-767779BB0894}" type="slidenum">
              <a:rPr lang="sv-SE" smtClean="0"/>
              <a:t>‹#›</a:t>
            </a:fld>
            <a:endParaRPr lang="sv-SE"/>
          </a:p>
        </p:txBody>
      </p:sp>
    </p:spTree>
    <p:extLst>
      <p:ext uri="{BB962C8B-B14F-4D97-AF65-F5344CB8AC3E}">
        <p14:creationId xmlns:p14="http://schemas.microsoft.com/office/powerpoint/2010/main" val="41463584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Lodrät rubrik och text">
    <p:spTree>
      <p:nvGrpSpPr>
        <p:cNvPr id="1" name=""/>
        <p:cNvGrpSpPr/>
        <p:nvPr/>
      </p:nvGrpSpPr>
      <p:grpSpPr>
        <a:xfrm>
          <a:off x="0" y="0"/>
          <a:ext cx="0" cy="0"/>
          <a:chOff x="0" y="0"/>
          <a:chExt cx="0" cy="0"/>
        </a:xfrm>
      </p:grpSpPr>
      <p:sp>
        <p:nvSpPr>
          <p:cNvPr id="2" name="Lodrät rubrik 1">
            <a:extLst>
              <a:ext uri="{FF2B5EF4-FFF2-40B4-BE49-F238E27FC236}">
                <a16:creationId xmlns:a16="http://schemas.microsoft.com/office/drawing/2014/main" id="{CF2F7C35-EEB9-7128-065F-E306D3B87BD9}"/>
              </a:ext>
            </a:extLst>
          </p:cNvPr>
          <p:cNvSpPr>
            <a:spLocks noGrp="1"/>
          </p:cNvSpPr>
          <p:nvPr>
            <p:ph type="title" orient="vert"/>
          </p:nvPr>
        </p:nvSpPr>
        <p:spPr>
          <a:xfrm>
            <a:off x="8724900" y="365125"/>
            <a:ext cx="2628900" cy="5811838"/>
          </a:xfrm>
        </p:spPr>
        <p:txBody>
          <a:bodyPr vert="eaVert"/>
          <a:lstStyle/>
          <a:p>
            <a:r>
              <a:rPr lang="sv-SE"/>
              <a:t>Klicka här för att ändra mall för rubrikformat</a:t>
            </a:r>
          </a:p>
        </p:txBody>
      </p:sp>
      <p:sp>
        <p:nvSpPr>
          <p:cNvPr id="3" name="Platshållare för lodrät text 2">
            <a:extLst>
              <a:ext uri="{FF2B5EF4-FFF2-40B4-BE49-F238E27FC236}">
                <a16:creationId xmlns:a16="http://schemas.microsoft.com/office/drawing/2014/main" id="{F8E54CD8-7E78-0621-DB50-134F5DAF9F99}"/>
              </a:ext>
            </a:extLst>
          </p:cNvPr>
          <p:cNvSpPr>
            <a:spLocks noGrp="1"/>
          </p:cNvSpPr>
          <p:nvPr>
            <p:ph type="body" orient="vert" idx="1"/>
          </p:nvPr>
        </p:nvSpPr>
        <p:spPr>
          <a:xfrm>
            <a:off x="838200" y="365125"/>
            <a:ext cx="7734300" cy="5811838"/>
          </a:xfrm>
        </p:spPr>
        <p:txBody>
          <a:bodyPr vert="eaVert"/>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BA856C7B-40E0-EEAB-7C3D-827C33FA0131}"/>
              </a:ext>
            </a:extLst>
          </p:cNvPr>
          <p:cNvSpPr>
            <a:spLocks noGrp="1"/>
          </p:cNvSpPr>
          <p:nvPr>
            <p:ph type="dt" sz="half" idx="10"/>
          </p:nvPr>
        </p:nvSpPr>
        <p:spPr/>
        <p:txBody>
          <a:bodyPr/>
          <a:lstStyle/>
          <a:p>
            <a:fld id="{B56D3872-8491-4C3E-A37B-9A07F598027B}" type="datetimeFigureOut">
              <a:rPr lang="sv-SE" smtClean="0"/>
              <a:t>2026-04-30</a:t>
            </a:fld>
            <a:endParaRPr lang="sv-SE"/>
          </a:p>
        </p:txBody>
      </p:sp>
      <p:sp>
        <p:nvSpPr>
          <p:cNvPr id="5" name="Platshållare för sidfot 4">
            <a:extLst>
              <a:ext uri="{FF2B5EF4-FFF2-40B4-BE49-F238E27FC236}">
                <a16:creationId xmlns:a16="http://schemas.microsoft.com/office/drawing/2014/main" id="{6EF77241-4E32-1B2F-5FD4-2A908F2F03E4}"/>
              </a:ext>
            </a:extLst>
          </p:cNvPr>
          <p:cNvSpPr>
            <a:spLocks noGrp="1"/>
          </p:cNvSpPr>
          <p:nvPr>
            <p:ph type="ftr" sz="quarter" idx="11"/>
          </p:nvPr>
        </p:nvSpPr>
        <p:spPr/>
        <p:txBody>
          <a:bodyPr/>
          <a:lstStyle/>
          <a:p>
            <a:endParaRPr lang="sv-SE"/>
          </a:p>
        </p:txBody>
      </p:sp>
      <p:sp>
        <p:nvSpPr>
          <p:cNvPr id="6" name="Platshållare för bildnummer 5">
            <a:extLst>
              <a:ext uri="{FF2B5EF4-FFF2-40B4-BE49-F238E27FC236}">
                <a16:creationId xmlns:a16="http://schemas.microsoft.com/office/drawing/2014/main" id="{5E2A70C4-A422-35C0-6525-0A0FF9C977D5}"/>
              </a:ext>
            </a:extLst>
          </p:cNvPr>
          <p:cNvSpPr>
            <a:spLocks noGrp="1"/>
          </p:cNvSpPr>
          <p:nvPr>
            <p:ph type="sldNum" sz="quarter" idx="12"/>
          </p:nvPr>
        </p:nvSpPr>
        <p:spPr/>
        <p:txBody>
          <a:bodyPr/>
          <a:lstStyle/>
          <a:p>
            <a:fld id="{29DC6EE6-FA19-4FAD-830B-767779BB0894}" type="slidenum">
              <a:rPr lang="sv-SE" smtClean="0"/>
              <a:t>‹#›</a:t>
            </a:fld>
            <a:endParaRPr lang="sv-SE"/>
          </a:p>
        </p:txBody>
      </p:sp>
    </p:spTree>
    <p:extLst>
      <p:ext uri="{BB962C8B-B14F-4D97-AF65-F5344CB8AC3E}">
        <p14:creationId xmlns:p14="http://schemas.microsoft.com/office/powerpoint/2010/main" val="30767209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Rubrik och innehåll">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02C6D7D0-47FA-7A03-8DA0-901BA07B60F4}"/>
              </a:ext>
            </a:extLst>
          </p:cNvPr>
          <p:cNvSpPr>
            <a:spLocks noGrp="1"/>
          </p:cNvSpPr>
          <p:nvPr>
            <p:ph type="title"/>
          </p:nvPr>
        </p:nvSpPr>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E5384556-7972-F16A-A48F-C4873B8D7A4A}"/>
              </a:ext>
            </a:extLst>
          </p:cNvPr>
          <p:cNvSpPr>
            <a:spLocks noGrp="1"/>
          </p:cNvSpPr>
          <p:nvPr>
            <p:ph idx="1"/>
          </p:nvPr>
        </p:nvSpPr>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16B532FE-550D-093E-0A43-4B097AE1B3AE}"/>
              </a:ext>
            </a:extLst>
          </p:cNvPr>
          <p:cNvSpPr>
            <a:spLocks noGrp="1"/>
          </p:cNvSpPr>
          <p:nvPr>
            <p:ph type="dt" sz="half" idx="10"/>
          </p:nvPr>
        </p:nvSpPr>
        <p:spPr/>
        <p:txBody>
          <a:bodyPr/>
          <a:lstStyle/>
          <a:p>
            <a:fld id="{B56D3872-8491-4C3E-A37B-9A07F598027B}" type="datetimeFigureOut">
              <a:rPr lang="sv-SE" smtClean="0"/>
              <a:t>2026-04-30</a:t>
            </a:fld>
            <a:endParaRPr lang="sv-SE"/>
          </a:p>
        </p:txBody>
      </p:sp>
      <p:sp>
        <p:nvSpPr>
          <p:cNvPr id="5" name="Platshållare för sidfot 4">
            <a:extLst>
              <a:ext uri="{FF2B5EF4-FFF2-40B4-BE49-F238E27FC236}">
                <a16:creationId xmlns:a16="http://schemas.microsoft.com/office/drawing/2014/main" id="{8B963174-5202-B49E-0A5B-336B160713D0}"/>
              </a:ext>
            </a:extLst>
          </p:cNvPr>
          <p:cNvSpPr>
            <a:spLocks noGrp="1"/>
          </p:cNvSpPr>
          <p:nvPr>
            <p:ph type="ftr" sz="quarter" idx="11"/>
          </p:nvPr>
        </p:nvSpPr>
        <p:spPr/>
        <p:txBody>
          <a:bodyPr/>
          <a:lstStyle/>
          <a:p>
            <a:endParaRPr lang="sv-SE"/>
          </a:p>
        </p:txBody>
      </p:sp>
      <p:sp>
        <p:nvSpPr>
          <p:cNvPr id="6" name="Platshållare för bildnummer 5">
            <a:extLst>
              <a:ext uri="{FF2B5EF4-FFF2-40B4-BE49-F238E27FC236}">
                <a16:creationId xmlns:a16="http://schemas.microsoft.com/office/drawing/2014/main" id="{FEF022A0-DCB5-5D8F-C555-69184E530D41}"/>
              </a:ext>
            </a:extLst>
          </p:cNvPr>
          <p:cNvSpPr>
            <a:spLocks noGrp="1"/>
          </p:cNvSpPr>
          <p:nvPr>
            <p:ph type="sldNum" sz="quarter" idx="12"/>
          </p:nvPr>
        </p:nvSpPr>
        <p:spPr/>
        <p:txBody>
          <a:bodyPr/>
          <a:lstStyle/>
          <a:p>
            <a:fld id="{29DC6EE6-FA19-4FAD-830B-767779BB0894}" type="slidenum">
              <a:rPr lang="sv-SE" smtClean="0"/>
              <a:t>‹#›</a:t>
            </a:fld>
            <a:endParaRPr lang="sv-SE"/>
          </a:p>
        </p:txBody>
      </p:sp>
    </p:spTree>
    <p:extLst>
      <p:ext uri="{BB962C8B-B14F-4D97-AF65-F5344CB8AC3E}">
        <p14:creationId xmlns:p14="http://schemas.microsoft.com/office/powerpoint/2010/main" val="25527792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vsnittsrubrik">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903D57E5-ECB2-B870-E710-427D5C26A8AE}"/>
              </a:ext>
            </a:extLst>
          </p:cNvPr>
          <p:cNvSpPr>
            <a:spLocks noGrp="1"/>
          </p:cNvSpPr>
          <p:nvPr>
            <p:ph type="title"/>
          </p:nvPr>
        </p:nvSpPr>
        <p:spPr>
          <a:xfrm>
            <a:off x="831850" y="1709738"/>
            <a:ext cx="10515600" cy="2852737"/>
          </a:xfrm>
        </p:spPr>
        <p:txBody>
          <a:bodyPr anchor="b"/>
          <a:lstStyle>
            <a:lvl1pPr>
              <a:defRPr sz="6000"/>
            </a:lvl1pPr>
          </a:lstStyle>
          <a:p>
            <a:r>
              <a:rPr lang="sv-SE"/>
              <a:t>Klicka här för att ändra mall för rubrikformat</a:t>
            </a:r>
          </a:p>
        </p:txBody>
      </p:sp>
      <p:sp>
        <p:nvSpPr>
          <p:cNvPr id="3" name="Platshållare för text 2">
            <a:extLst>
              <a:ext uri="{FF2B5EF4-FFF2-40B4-BE49-F238E27FC236}">
                <a16:creationId xmlns:a16="http://schemas.microsoft.com/office/drawing/2014/main" id="{ACE175A1-3FFF-6C88-0BD6-46D4D0EC2404}"/>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sv-SE"/>
              <a:t>Klicka här för att ändra format på bakgrundstexten</a:t>
            </a:r>
          </a:p>
        </p:txBody>
      </p:sp>
      <p:sp>
        <p:nvSpPr>
          <p:cNvPr id="4" name="Platshållare för datum 3">
            <a:extLst>
              <a:ext uri="{FF2B5EF4-FFF2-40B4-BE49-F238E27FC236}">
                <a16:creationId xmlns:a16="http://schemas.microsoft.com/office/drawing/2014/main" id="{9031F265-A995-16F9-583A-E90B281C9447}"/>
              </a:ext>
            </a:extLst>
          </p:cNvPr>
          <p:cNvSpPr>
            <a:spLocks noGrp="1"/>
          </p:cNvSpPr>
          <p:nvPr>
            <p:ph type="dt" sz="half" idx="10"/>
          </p:nvPr>
        </p:nvSpPr>
        <p:spPr/>
        <p:txBody>
          <a:bodyPr/>
          <a:lstStyle/>
          <a:p>
            <a:fld id="{B56D3872-8491-4C3E-A37B-9A07F598027B}" type="datetimeFigureOut">
              <a:rPr lang="sv-SE" smtClean="0"/>
              <a:t>2026-04-30</a:t>
            </a:fld>
            <a:endParaRPr lang="sv-SE"/>
          </a:p>
        </p:txBody>
      </p:sp>
      <p:sp>
        <p:nvSpPr>
          <p:cNvPr id="5" name="Platshållare för sidfot 4">
            <a:extLst>
              <a:ext uri="{FF2B5EF4-FFF2-40B4-BE49-F238E27FC236}">
                <a16:creationId xmlns:a16="http://schemas.microsoft.com/office/drawing/2014/main" id="{C9142379-ADCA-95CF-3F4A-82D369A44C3B}"/>
              </a:ext>
            </a:extLst>
          </p:cNvPr>
          <p:cNvSpPr>
            <a:spLocks noGrp="1"/>
          </p:cNvSpPr>
          <p:nvPr>
            <p:ph type="ftr" sz="quarter" idx="11"/>
          </p:nvPr>
        </p:nvSpPr>
        <p:spPr/>
        <p:txBody>
          <a:bodyPr/>
          <a:lstStyle/>
          <a:p>
            <a:endParaRPr lang="sv-SE"/>
          </a:p>
        </p:txBody>
      </p:sp>
      <p:sp>
        <p:nvSpPr>
          <p:cNvPr id="6" name="Platshållare för bildnummer 5">
            <a:extLst>
              <a:ext uri="{FF2B5EF4-FFF2-40B4-BE49-F238E27FC236}">
                <a16:creationId xmlns:a16="http://schemas.microsoft.com/office/drawing/2014/main" id="{F21EF8CA-6F9D-96D5-1751-8B5A13E97365}"/>
              </a:ext>
            </a:extLst>
          </p:cNvPr>
          <p:cNvSpPr>
            <a:spLocks noGrp="1"/>
          </p:cNvSpPr>
          <p:nvPr>
            <p:ph type="sldNum" sz="quarter" idx="12"/>
          </p:nvPr>
        </p:nvSpPr>
        <p:spPr/>
        <p:txBody>
          <a:bodyPr/>
          <a:lstStyle/>
          <a:p>
            <a:fld id="{29DC6EE6-FA19-4FAD-830B-767779BB0894}" type="slidenum">
              <a:rPr lang="sv-SE" smtClean="0"/>
              <a:t>‹#›</a:t>
            </a:fld>
            <a:endParaRPr lang="sv-SE"/>
          </a:p>
        </p:txBody>
      </p:sp>
    </p:spTree>
    <p:extLst>
      <p:ext uri="{BB962C8B-B14F-4D97-AF65-F5344CB8AC3E}">
        <p14:creationId xmlns:p14="http://schemas.microsoft.com/office/powerpoint/2010/main" val="21122121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vå delar">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0C3C8855-7A85-1940-F3EE-B722371C614D}"/>
              </a:ext>
            </a:extLst>
          </p:cNvPr>
          <p:cNvSpPr>
            <a:spLocks noGrp="1"/>
          </p:cNvSpPr>
          <p:nvPr>
            <p:ph type="title"/>
          </p:nvPr>
        </p:nvSpPr>
        <p:spPr/>
        <p:txBody>
          <a:body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30482C57-F8C4-DA60-C4FB-83C77AFD9BA0}"/>
              </a:ext>
            </a:extLst>
          </p:cNvPr>
          <p:cNvSpPr>
            <a:spLocks noGrp="1"/>
          </p:cNvSpPr>
          <p:nvPr>
            <p:ph sz="half" idx="1"/>
          </p:nvPr>
        </p:nvSpPr>
        <p:spPr>
          <a:xfrm>
            <a:off x="838200" y="1825625"/>
            <a:ext cx="5181600"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innehåll 3">
            <a:extLst>
              <a:ext uri="{FF2B5EF4-FFF2-40B4-BE49-F238E27FC236}">
                <a16:creationId xmlns:a16="http://schemas.microsoft.com/office/drawing/2014/main" id="{603253D5-7351-9C20-263E-EE96D5B9547E}"/>
              </a:ext>
            </a:extLst>
          </p:cNvPr>
          <p:cNvSpPr>
            <a:spLocks noGrp="1"/>
          </p:cNvSpPr>
          <p:nvPr>
            <p:ph sz="half" idx="2"/>
          </p:nvPr>
        </p:nvSpPr>
        <p:spPr>
          <a:xfrm>
            <a:off x="6172200" y="1825625"/>
            <a:ext cx="5181600" cy="435133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5" name="Platshållare för datum 4">
            <a:extLst>
              <a:ext uri="{FF2B5EF4-FFF2-40B4-BE49-F238E27FC236}">
                <a16:creationId xmlns:a16="http://schemas.microsoft.com/office/drawing/2014/main" id="{0D186DA5-FDDB-E301-05FA-7BE72815A282}"/>
              </a:ext>
            </a:extLst>
          </p:cNvPr>
          <p:cNvSpPr>
            <a:spLocks noGrp="1"/>
          </p:cNvSpPr>
          <p:nvPr>
            <p:ph type="dt" sz="half" idx="10"/>
          </p:nvPr>
        </p:nvSpPr>
        <p:spPr/>
        <p:txBody>
          <a:bodyPr/>
          <a:lstStyle/>
          <a:p>
            <a:fld id="{B56D3872-8491-4C3E-A37B-9A07F598027B}" type="datetimeFigureOut">
              <a:rPr lang="sv-SE" smtClean="0"/>
              <a:t>2026-04-30</a:t>
            </a:fld>
            <a:endParaRPr lang="sv-SE"/>
          </a:p>
        </p:txBody>
      </p:sp>
      <p:sp>
        <p:nvSpPr>
          <p:cNvPr id="6" name="Platshållare för sidfot 5">
            <a:extLst>
              <a:ext uri="{FF2B5EF4-FFF2-40B4-BE49-F238E27FC236}">
                <a16:creationId xmlns:a16="http://schemas.microsoft.com/office/drawing/2014/main" id="{0E1127FA-6088-D862-573D-99FB82F51881}"/>
              </a:ext>
            </a:extLst>
          </p:cNvPr>
          <p:cNvSpPr>
            <a:spLocks noGrp="1"/>
          </p:cNvSpPr>
          <p:nvPr>
            <p:ph type="ftr" sz="quarter" idx="11"/>
          </p:nvPr>
        </p:nvSpPr>
        <p:spPr/>
        <p:txBody>
          <a:bodyPr/>
          <a:lstStyle/>
          <a:p>
            <a:endParaRPr lang="sv-SE"/>
          </a:p>
        </p:txBody>
      </p:sp>
      <p:sp>
        <p:nvSpPr>
          <p:cNvPr id="7" name="Platshållare för bildnummer 6">
            <a:extLst>
              <a:ext uri="{FF2B5EF4-FFF2-40B4-BE49-F238E27FC236}">
                <a16:creationId xmlns:a16="http://schemas.microsoft.com/office/drawing/2014/main" id="{DAC5B4C9-D882-369D-48FF-DB3137D2C6EB}"/>
              </a:ext>
            </a:extLst>
          </p:cNvPr>
          <p:cNvSpPr>
            <a:spLocks noGrp="1"/>
          </p:cNvSpPr>
          <p:nvPr>
            <p:ph type="sldNum" sz="quarter" idx="12"/>
          </p:nvPr>
        </p:nvSpPr>
        <p:spPr/>
        <p:txBody>
          <a:bodyPr/>
          <a:lstStyle/>
          <a:p>
            <a:fld id="{29DC6EE6-FA19-4FAD-830B-767779BB0894}" type="slidenum">
              <a:rPr lang="sv-SE" smtClean="0"/>
              <a:t>‹#›</a:t>
            </a:fld>
            <a:endParaRPr lang="sv-SE"/>
          </a:p>
        </p:txBody>
      </p:sp>
    </p:spTree>
    <p:extLst>
      <p:ext uri="{BB962C8B-B14F-4D97-AF65-F5344CB8AC3E}">
        <p14:creationId xmlns:p14="http://schemas.microsoft.com/office/powerpoint/2010/main" val="111214943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Jämförelse">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CB178C25-B548-1CF4-E5F9-2285B812AB46}"/>
              </a:ext>
            </a:extLst>
          </p:cNvPr>
          <p:cNvSpPr>
            <a:spLocks noGrp="1"/>
          </p:cNvSpPr>
          <p:nvPr>
            <p:ph type="title"/>
          </p:nvPr>
        </p:nvSpPr>
        <p:spPr>
          <a:xfrm>
            <a:off x="839788" y="365125"/>
            <a:ext cx="10515600" cy="1325563"/>
          </a:xfrm>
        </p:spPr>
        <p:txBody>
          <a:bodyPr/>
          <a:lstStyle/>
          <a:p>
            <a:r>
              <a:rPr lang="sv-SE"/>
              <a:t>Klicka här för att ändra mall för rubrikformat</a:t>
            </a:r>
          </a:p>
        </p:txBody>
      </p:sp>
      <p:sp>
        <p:nvSpPr>
          <p:cNvPr id="3" name="Platshållare för text 2">
            <a:extLst>
              <a:ext uri="{FF2B5EF4-FFF2-40B4-BE49-F238E27FC236}">
                <a16:creationId xmlns:a16="http://schemas.microsoft.com/office/drawing/2014/main" id="{476261B0-F730-5BD3-EE02-9482B16548D8}"/>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sv-SE"/>
              <a:t>Klicka här för att ändra format på bakgrundstexten</a:t>
            </a:r>
          </a:p>
        </p:txBody>
      </p:sp>
      <p:sp>
        <p:nvSpPr>
          <p:cNvPr id="4" name="Platshållare för innehåll 3">
            <a:extLst>
              <a:ext uri="{FF2B5EF4-FFF2-40B4-BE49-F238E27FC236}">
                <a16:creationId xmlns:a16="http://schemas.microsoft.com/office/drawing/2014/main" id="{864E7843-0A0C-3308-505D-7F96888ED056}"/>
              </a:ext>
            </a:extLst>
          </p:cNvPr>
          <p:cNvSpPr>
            <a:spLocks noGrp="1"/>
          </p:cNvSpPr>
          <p:nvPr>
            <p:ph sz="half" idx="2"/>
          </p:nvPr>
        </p:nvSpPr>
        <p:spPr>
          <a:xfrm>
            <a:off x="839788" y="2505075"/>
            <a:ext cx="5157787" cy="368458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5" name="Platshållare för text 4">
            <a:extLst>
              <a:ext uri="{FF2B5EF4-FFF2-40B4-BE49-F238E27FC236}">
                <a16:creationId xmlns:a16="http://schemas.microsoft.com/office/drawing/2014/main" id="{3BB6DB17-4B5C-C148-EDD8-9BFFFFFD670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sv-SE"/>
              <a:t>Klicka här för att ändra format på bakgrundstexten</a:t>
            </a:r>
          </a:p>
        </p:txBody>
      </p:sp>
      <p:sp>
        <p:nvSpPr>
          <p:cNvPr id="6" name="Platshållare för innehåll 5">
            <a:extLst>
              <a:ext uri="{FF2B5EF4-FFF2-40B4-BE49-F238E27FC236}">
                <a16:creationId xmlns:a16="http://schemas.microsoft.com/office/drawing/2014/main" id="{9657AA67-4893-EF47-A169-D6F2C5FC3F11}"/>
              </a:ext>
            </a:extLst>
          </p:cNvPr>
          <p:cNvSpPr>
            <a:spLocks noGrp="1"/>
          </p:cNvSpPr>
          <p:nvPr>
            <p:ph sz="quarter" idx="4"/>
          </p:nvPr>
        </p:nvSpPr>
        <p:spPr>
          <a:xfrm>
            <a:off x="6172200" y="2505075"/>
            <a:ext cx="5183188" cy="3684588"/>
          </a:xfrm>
        </p:spPr>
        <p:txBody>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7" name="Platshållare för datum 6">
            <a:extLst>
              <a:ext uri="{FF2B5EF4-FFF2-40B4-BE49-F238E27FC236}">
                <a16:creationId xmlns:a16="http://schemas.microsoft.com/office/drawing/2014/main" id="{0EDC658C-20DD-07A8-A32A-36139B2BF3A9}"/>
              </a:ext>
            </a:extLst>
          </p:cNvPr>
          <p:cNvSpPr>
            <a:spLocks noGrp="1"/>
          </p:cNvSpPr>
          <p:nvPr>
            <p:ph type="dt" sz="half" idx="10"/>
          </p:nvPr>
        </p:nvSpPr>
        <p:spPr/>
        <p:txBody>
          <a:bodyPr/>
          <a:lstStyle/>
          <a:p>
            <a:fld id="{B56D3872-8491-4C3E-A37B-9A07F598027B}" type="datetimeFigureOut">
              <a:rPr lang="sv-SE" smtClean="0"/>
              <a:t>2026-04-30</a:t>
            </a:fld>
            <a:endParaRPr lang="sv-SE"/>
          </a:p>
        </p:txBody>
      </p:sp>
      <p:sp>
        <p:nvSpPr>
          <p:cNvPr id="8" name="Platshållare för sidfot 7">
            <a:extLst>
              <a:ext uri="{FF2B5EF4-FFF2-40B4-BE49-F238E27FC236}">
                <a16:creationId xmlns:a16="http://schemas.microsoft.com/office/drawing/2014/main" id="{EDF7802E-6D19-3A13-E22C-0B832D479922}"/>
              </a:ext>
            </a:extLst>
          </p:cNvPr>
          <p:cNvSpPr>
            <a:spLocks noGrp="1"/>
          </p:cNvSpPr>
          <p:nvPr>
            <p:ph type="ftr" sz="quarter" idx="11"/>
          </p:nvPr>
        </p:nvSpPr>
        <p:spPr/>
        <p:txBody>
          <a:bodyPr/>
          <a:lstStyle/>
          <a:p>
            <a:endParaRPr lang="sv-SE"/>
          </a:p>
        </p:txBody>
      </p:sp>
      <p:sp>
        <p:nvSpPr>
          <p:cNvPr id="9" name="Platshållare för bildnummer 8">
            <a:extLst>
              <a:ext uri="{FF2B5EF4-FFF2-40B4-BE49-F238E27FC236}">
                <a16:creationId xmlns:a16="http://schemas.microsoft.com/office/drawing/2014/main" id="{6D16CBE4-8D86-589A-DA7E-D997BA5A73EF}"/>
              </a:ext>
            </a:extLst>
          </p:cNvPr>
          <p:cNvSpPr>
            <a:spLocks noGrp="1"/>
          </p:cNvSpPr>
          <p:nvPr>
            <p:ph type="sldNum" sz="quarter" idx="12"/>
          </p:nvPr>
        </p:nvSpPr>
        <p:spPr/>
        <p:txBody>
          <a:bodyPr/>
          <a:lstStyle/>
          <a:p>
            <a:fld id="{29DC6EE6-FA19-4FAD-830B-767779BB0894}" type="slidenum">
              <a:rPr lang="sv-SE" smtClean="0"/>
              <a:t>‹#›</a:t>
            </a:fld>
            <a:endParaRPr lang="sv-SE"/>
          </a:p>
        </p:txBody>
      </p:sp>
    </p:spTree>
    <p:extLst>
      <p:ext uri="{BB962C8B-B14F-4D97-AF65-F5344CB8AC3E}">
        <p14:creationId xmlns:p14="http://schemas.microsoft.com/office/powerpoint/2010/main" val="193238226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Endast rubrik">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ECD4DC4B-C2AA-4E8E-B16D-A78D433D2E60}"/>
              </a:ext>
            </a:extLst>
          </p:cNvPr>
          <p:cNvSpPr>
            <a:spLocks noGrp="1"/>
          </p:cNvSpPr>
          <p:nvPr>
            <p:ph type="title"/>
          </p:nvPr>
        </p:nvSpPr>
        <p:spPr/>
        <p:txBody>
          <a:bodyPr/>
          <a:lstStyle/>
          <a:p>
            <a:r>
              <a:rPr lang="sv-SE"/>
              <a:t>Klicka här för att ändra mall för rubrikformat</a:t>
            </a:r>
          </a:p>
        </p:txBody>
      </p:sp>
      <p:sp>
        <p:nvSpPr>
          <p:cNvPr id="3" name="Platshållare för datum 2">
            <a:extLst>
              <a:ext uri="{FF2B5EF4-FFF2-40B4-BE49-F238E27FC236}">
                <a16:creationId xmlns:a16="http://schemas.microsoft.com/office/drawing/2014/main" id="{7F6CCC5E-81C8-7A15-717A-699B95A27940}"/>
              </a:ext>
            </a:extLst>
          </p:cNvPr>
          <p:cNvSpPr>
            <a:spLocks noGrp="1"/>
          </p:cNvSpPr>
          <p:nvPr>
            <p:ph type="dt" sz="half" idx="10"/>
          </p:nvPr>
        </p:nvSpPr>
        <p:spPr/>
        <p:txBody>
          <a:bodyPr/>
          <a:lstStyle/>
          <a:p>
            <a:fld id="{B56D3872-8491-4C3E-A37B-9A07F598027B}" type="datetimeFigureOut">
              <a:rPr lang="sv-SE" smtClean="0"/>
              <a:t>2026-04-30</a:t>
            </a:fld>
            <a:endParaRPr lang="sv-SE"/>
          </a:p>
        </p:txBody>
      </p:sp>
      <p:sp>
        <p:nvSpPr>
          <p:cNvPr id="4" name="Platshållare för sidfot 3">
            <a:extLst>
              <a:ext uri="{FF2B5EF4-FFF2-40B4-BE49-F238E27FC236}">
                <a16:creationId xmlns:a16="http://schemas.microsoft.com/office/drawing/2014/main" id="{59156EB6-A318-F3FF-80D8-DE1EF4AD66E7}"/>
              </a:ext>
            </a:extLst>
          </p:cNvPr>
          <p:cNvSpPr>
            <a:spLocks noGrp="1"/>
          </p:cNvSpPr>
          <p:nvPr>
            <p:ph type="ftr" sz="quarter" idx="11"/>
          </p:nvPr>
        </p:nvSpPr>
        <p:spPr/>
        <p:txBody>
          <a:bodyPr/>
          <a:lstStyle/>
          <a:p>
            <a:endParaRPr lang="sv-SE"/>
          </a:p>
        </p:txBody>
      </p:sp>
      <p:sp>
        <p:nvSpPr>
          <p:cNvPr id="5" name="Platshållare för bildnummer 4">
            <a:extLst>
              <a:ext uri="{FF2B5EF4-FFF2-40B4-BE49-F238E27FC236}">
                <a16:creationId xmlns:a16="http://schemas.microsoft.com/office/drawing/2014/main" id="{A20DB74F-141D-6BBD-7122-800052344062}"/>
              </a:ext>
            </a:extLst>
          </p:cNvPr>
          <p:cNvSpPr>
            <a:spLocks noGrp="1"/>
          </p:cNvSpPr>
          <p:nvPr>
            <p:ph type="sldNum" sz="quarter" idx="12"/>
          </p:nvPr>
        </p:nvSpPr>
        <p:spPr/>
        <p:txBody>
          <a:bodyPr/>
          <a:lstStyle/>
          <a:p>
            <a:fld id="{29DC6EE6-FA19-4FAD-830B-767779BB0894}" type="slidenum">
              <a:rPr lang="sv-SE" smtClean="0"/>
              <a:t>‹#›</a:t>
            </a:fld>
            <a:endParaRPr lang="sv-SE"/>
          </a:p>
        </p:txBody>
      </p:sp>
    </p:spTree>
    <p:extLst>
      <p:ext uri="{BB962C8B-B14F-4D97-AF65-F5344CB8AC3E}">
        <p14:creationId xmlns:p14="http://schemas.microsoft.com/office/powerpoint/2010/main" val="412726547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Tom">
    <p:spTree>
      <p:nvGrpSpPr>
        <p:cNvPr id="1" name=""/>
        <p:cNvGrpSpPr/>
        <p:nvPr/>
      </p:nvGrpSpPr>
      <p:grpSpPr>
        <a:xfrm>
          <a:off x="0" y="0"/>
          <a:ext cx="0" cy="0"/>
          <a:chOff x="0" y="0"/>
          <a:chExt cx="0" cy="0"/>
        </a:xfrm>
      </p:grpSpPr>
      <p:sp>
        <p:nvSpPr>
          <p:cNvPr id="2" name="Platshållare för datum 1">
            <a:extLst>
              <a:ext uri="{FF2B5EF4-FFF2-40B4-BE49-F238E27FC236}">
                <a16:creationId xmlns:a16="http://schemas.microsoft.com/office/drawing/2014/main" id="{FF8FBCE6-E3EF-9FC9-D76A-01D80F2A508C}"/>
              </a:ext>
            </a:extLst>
          </p:cNvPr>
          <p:cNvSpPr>
            <a:spLocks noGrp="1"/>
          </p:cNvSpPr>
          <p:nvPr>
            <p:ph type="dt" sz="half" idx="10"/>
          </p:nvPr>
        </p:nvSpPr>
        <p:spPr/>
        <p:txBody>
          <a:bodyPr/>
          <a:lstStyle/>
          <a:p>
            <a:fld id="{B56D3872-8491-4C3E-A37B-9A07F598027B}" type="datetimeFigureOut">
              <a:rPr lang="sv-SE" smtClean="0"/>
              <a:t>2026-04-30</a:t>
            </a:fld>
            <a:endParaRPr lang="sv-SE"/>
          </a:p>
        </p:txBody>
      </p:sp>
      <p:sp>
        <p:nvSpPr>
          <p:cNvPr id="3" name="Platshållare för sidfot 2">
            <a:extLst>
              <a:ext uri="{FF2B5EF4-FFF2-40B4-BE49-F238E27FC236}">
                <a16:creationId xmlns:a16="http://schemas.microsoft.com/office/drawing/2014/main" id="{CA5F661F-BC38-DDBC-337F-7EDF1C4FF3ED}"/>
              </a:ext>
            </a:extLst>
          </p:cNvPr>
          <p:cNvSpPr>
            <a:spLocks noGrp="1"/>
          </p:cNvSpPr>
          <p:nvPr>
            <p:ph type="ftr" sz="quarter" idx="11"/>
          </p:nvPr>
        </p:nvSpPr>
        <p:spPr/>
        <p:txBody>
          <a:bodyPr/>
          <a:lstStyle/>
          <a:p>
            <a:endParaRPr lang="sv-SE"/>
          </a:p>
        </p:txBody>
      </p:sp>
      <p:sp>
        <p:nvSpPr>
          <p:cNvPr id="4" name="Platshållare för bildnummer 3">
            <a:extLst>
              <a:ext uri="{FF2B5EF4-FFF2-40B4-BE49-F238E27FC236}">
                <a16:creationId xmlns:a16="http://schemas.microsoft.com/office/drawing/2014/main" id="{3C43F9B0-809B-88C0-4CBF-CFA2A5C74587}"/>
              </a:ext>
            </a:extLst>
          </p:cNvPr>
          <p:cNvSpPr>
            <a:spLocks noGrp="1"/>
          </p:cNvSpPr>
          <p:nvPr>
            <p:ph type="sldNum" sz="quarter" idx="12"/>
          </p:nvPr>
        </p:nvSpPr>
        <p:spPr/>
        <p:txBody>
          <a:bodyPr/>
          <a:lstStyle/>
          <a:p>
            <a:fld id="{29DC6EE6-FA19-4FAD-830B-767779BB0894}" type="slidenum">
              <a:rPr lang="sv-SE" smtClean="0"/>
              <a:t>‹#›</a:t>
            </a:fld>
            <a:endParaRPr lang="sv-SE"/>
          </a:p>
        </p:txBody>
      </p:sp>
    </p:spTree>
    <p:extLst>
      <p:ext uri="{BB962C8B-B14F-4D97-AF65-F5344CB8AC3E}">
        <p14:creationId xmlns:p14="http://schemas.microsoft.com/office/powerpoint/2010/main" val="243680805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Text med bildtext">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406EE522-96BE-DF8D-CB1D-7B15374FE209}"/>
              </a:ext>
            </a:extLst>
          </p:cNvPr>
          <p:cNvSpPr>
            <a:spLocks noGrp="1"/>
          </p:cNvSpPr>
          <p:nvPr>
            <p:ph type="title"/>
          </p:nvPr>
        </p:nvSpPr>
        <p:spPr>
          <a:xfrm>
            <a:off x="839788" y="457200"/>
            <a:ext cx="3932237" cy="1600200"/>
          </a:xfrm>
        </p:spPr>
        <p:txBody>
          <a:bodyPr anchor="b"/>
          <a:lstStyle>
            <a:lvl1pPr>
              <a:defRPr sz="3200"/>
            </a:lvl1pPr>
          </a:lstStyle>
          <a:p>
            <a:r>
              <a:rPr lang="sv-SE"/>
              <a:t>Klicka här för att ändra mall för rubrikformat</a:t>
            </a:r>
          </a:p>
        </p:txBody>
      </p:sp>
      <p:sp>
        <p:nvSpPr>
          <p:cNvPr id="3" name="Platshållare för innehåll 2">
            <a:extLst>
              <a:ext uri="{FF2B5EF4-FFF2-40B4-BE49-F238E27FC236}">
                <a16:creationId xmlns:a16="http://schemas.microsoft.com/office/drawing/2014/main" id="{38A72B75-8B49-7535-F6B6-FAA6CFD738C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text 3">
            <a:extLst>
              <a:ext uri="{FF2B5EF4-FFF2-40B4-BE49-F238E27FC236}">
                <a16:creationId xmlns:a16="http://schemas.microsoft.com/office/drawing/2014/main" id="{4DFE2041-08E5-274A-D601-A397DF5ABB0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sv-SE"/>
              <a:t>Klicka här för att ändra format på bakgrundstexten</a:t>
            </a:r>
          </a:p>
        </p:txBody>
      </p:sp>
      <p:sp>
        <p:nvSpPr>
          <p:cNvPr id="5" name="Platshållare för datum 4">
            <a:extLst>
              <a:ext uri="{FF2B5EF4-FFF2-40B4-BE49-F238E27FC236}">
                <a16:creationId xmlns:a16="http://schemas.microsoft.com/office/drawing/2014/main" id="{B141D2B1-2847-A21F-8AEF-F4D4B7B5E6FE}"/>
              </a:ext>
            </a:extLst>
          </p:cNvPr>
          <p:cNvSpPr>
            <a:spLocks noGrp="1"/>
          </p:cNvSpPr>
          <p:nvPr>
            <p:ph type="dt" sz="half" idx="10"/>
          </p:nvPr>
        </p:nvSpPr>
        <p:spPr/>
        <p:txBody>
          <a:bodyPr/>
          <a:lstStyle/>
          <a:p>
            <a:fld id="{B56D3872-8491-4C3E-A37B-9A07F598027B}" type="datetimeFigureOut">
              <a:rPr lang="sv-SE" smtClean="0"/>
              <a:t>2026-04-30</a:t>
            </a:fld>
            <a:endParaRPr lang="sv-SE"/>
          </a:p>
        </p:txBody>
      </p:sp>
      <p:sp>
        <p:nvSpPr>
          <p:cNvPr id="6" name="Platshållare för sidfot 5">
            <a:extLst>
              <a:ext uri="{FF2B5EF4-FFF2-40B4-BE49-F238E27FC236}">
                <a16:creationId xmlns:a16="http://schemas.microsoft.com/office/drawing/2014/main" id="{499E84D9-2A29-1B6F-DE08-B7B71468D817}"/>
              </a:ext>
            </a:extLst>
          </p:cNvPr>
          <p:cNvSpPr>
            <a:spLocks noGrp="1"/>
          </p:cNvSpPr>
          <p:nvPr>
            <p:ph type="ftr" sz="quarter" idx="11"/>
          </p:nvPr>
        </p:nvSpPr>
        <p:spPr/>
        <p:txBody>
          <a:bodyPr/>
          <a:lstStyle/>
          <a:p>
            <a:endParaRPr lang="sv-SE"/>
          </a:p>
        </p:txBody>
      </p:sp>
      <p:sp>
        <p:nvSpPr>
          <p:cNvPr id="7" name="Platshållare för bildnummer 6">
            <a:extLst>
              <a:ext uri="{FF2B5EF4-FFF2-40B4-BE49-F238E27FC236}">
                <a16:creationId xmlns:a16="http://schemas.microsoft.com/office/drawing/2014/main" id="{938BDDC0-BDFF-8931-EF1F-22D597A480D7}"/>
              </a:ext>
            </a:extLst>
          </p:cNvPr>
          <p:cNvSpPr>
            <a:spLocks noGrp="1"/>
          </p:cNvSpPr>
          <p:nvPr>
            <p:ph type="sldNum" sz="quarter" idx="12"/>
          </p:nvPr>
        </p:nvSpPr>
        <p:spPr/>
        <p:txBody>
          <a:bodyPr/>
          <a:lstStyle/>
          <a:p>
            <a:fld id="{29DC6EE6-FA19-4FAD-830B-767779BB0894}" type="slidenum">
              <a:rPr lang="sv-SE" smtClean="0"/>
              <a:t>‹#›</a:t>
            </a:fld>
            <a:endParaRPr lang="sv-SE"/>
          </a:p>
        </p:txBody>
      </p:sp>
    </p:spTree>
    <p:extLst>
      <p:ext uri="{BB962C8B-B14F-4D97-AF65-F5344CB8AC3E}">
        <p14:creationId xmlns:p14="http://schemas.microsoft.com/office/powerpoint/2010/main" val="288712315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d med bildtext">
    <p:spTree>
      <p:nvGrpSpPr>
        <p:cNvPr id="1" name=""/>
        <p:cNvGrpSpPr/>
        <p:nvPr/>
      </p:nvGrpSpPr>
      <p:grpSpPr>
        <a:xfrm>
          <a:off x="0" y="0"/>
          <a:ext cx="0" cy="0"/>
          <a:chOff x="0" y="0"/>
          <a:chExt cx="0" cy="0"/>
        </a:xfrm>
      </p:grpSpPr>
      <p:sp>
        <p:nvSpPr>
          <p:cNvPr id="2" name="Rubrik 1">
            <a:extLst>
              <a:ext uri="{FF2B5EF4-FFF2-40B4-BE49-F238E27FC236}">
                <a16:creationId xmlns:a16="http://schemas.microsoft.com/office/drawing/2014/main" id="{D14B98FE-86EC-3F59-C42F-6BB88D4386AB}"/>
              </a:ext>
            </a:extLst>
          </p:cNvPr>
          <p:cNvSpPr>
            <a:spLocks noGrp="1"/>
          </p:cNvSpPr>
          <p:nvPr>
            <p:ph type="title"/>
          </p:nvPr>
        </p:nvSpPr>
        <p:spPr>
          <a:xfrm>
            <a:off x="839788" y="457200"/>
            <a:ext cx="3932237" cy="1600200"/>
          </a:xfrm>
        </p:spPr>
        <p:txBody>
          <a:bodyPr anchor="b"/>
          <a:lstStyle>
            <a:lvl1pPr>
              <a:defRPr sz="3200"/>
            </a:lvl1pPr>
          </a:lstStyle>
          <a:p>
            <a:r>
              <a:rPr lang="sv-SE"/>
              <a:t>Klicka här för att ändra mall för rubrikformat</a:t>
            </a:r>
          </a:p>
        </p:txBody>
      </p:sp>
      <p:sp>
        <p:nvSpPr>
          <p:cNvPr id="3" name="Platshållare för bild 2">
            <a:extLst>
              <a:ext uri="{FF2B5EF4-FFF2-40B4-BE49-F238E27FC236}">
                <a16:creationId xmlns:a16="http://schemas.microsoft.com/office/drawing/2014/main" id="{515AAB90-3362-CEBB-783D-8EA36C4C1EAA}"/>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sv-SE"/>
              <a:t>Klicka på ikonen för att lägga till en bild</a:t>
            </a:r>
          </a:p>
        </p:txBody>
      </p:sp>
      <p:sp>
        <p:nvSpPr>
          <p:cNvPr id="4" name="Platshållare för text 3">
            <a:extLst>
              <a:ext uri="{FF2B5EF4-FFF2-40B4-BE49-F238E27FC236}">
                <a16:creationId xmlns:a16="http://schemas.microsoft.com/office/drawing/2014/main" id="{B9A17B94-D6C3-6537-9DA9-7654F08BA2E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sv-SE"/>
              <a:t>Klicka här för att ändra format på bakgrundstexten</a:t>
            </a:r>
          </a:p>
        </p:txBody>
      </p:sp>
      <p:sp>
        <p:nvSpPr>
          <p:cNvPr id="5" name="Platshållare för datum 4">
            <a:extLst>
              <a:ext uri="{FF2B5EF4-FFF2-40B4-BE49-F238E27FC236}">
                <a16:creationId xmlns:a16="http://schemas.microsoft.com/office/drawing/2014/main" id="{8DBCDA0C-0613-0E3F-35E9-96A6D15A5E40}"/>
              </a:ext>
            </a:extLst>
          </p:cNvPr>
          <p:cNvSpPr>
            <a:spLocks noGrp="1"/>
          </p:cNvSpPr>
          <p:nvPr>
            <p:ph type="dt" sz="half" idx="10"/>
          </p:nvPr>
        </p:nvSpPr>
        <p:spPr/>
        <p:txBody>
          <a:bodyPr/>
          <a:lstStyle/>
          <a:p>
            <a:fld id="{B56D3872-8491-4C3E-A37B-9A07F598027B}" type="datetimeFigureOut">
              <a:rPr lang="sv-SE" smtClean="0"/>
              <a:t>2026-04-30</a:t>
            </a:fld>
            <a:endParaRPr lang="sv-SE"/>
          </a:p>
        </p:txBody>
      </p:sp>
      <p:sp>
        <p:nvSpPr>
          <p:cNvPr id="6" name="Platshållare för sidfot 5">
            <a:extLst>
              <a:ext uri="{FF2B5EF4-FFF2-40B4-BE49-F238E27FC236}">
                <a16:creationId xmlns:a16="http://schemas.microsoft.com/office/drawing/2014/main" id="{12CF78B4-BBD0-18A1-55F7-2DA965E21B13}"/>
              </a:ext>
            </a:extLst>
          </p:cNvPr>
          <p:cNvSpPr>
            <a:spLocks noGrp="1"/>
          </p:cNvSpPr>
          <p:nvPr>
            <p:ph type="ftr" sz="quarter" idx="11"/>
          </p:nvPr>
        </p:nvSpPr>
        <p:spPr/>
        <p:txBody>
          <a:bodyPr/>
          <a:lstStyle/>
          <a:p>
            <a:endParaRPr lang="sv-SE"/>
          </a:p>
        </p:txBody>
      </p:sp>
      <p:sp>
        <p:nvSpPr>
          <p:cNvPr id="7" name="Platshållare för bildnummer 6">
            <a:extLst>
              <a:ext uri="{FF2B5EF4-FFF2-40B4-BE49-F238E27FC236}">
                <a16:creationId xmlns:a16="http://schemas.microsoft.com/office/drawing/2014/main" id="{EC9DC457-B4D6-90D2-4E0C-28BD31A593B3}"/>
              </a:ext>
            </a:extLst>
          </p:cNvPr>
          <p:cNvSpPr>
            <a:spLocks noGrp="1"/>
          </p:cNvSpPr>
          <p:nvPr>
            <p:ph type="sldNum" sz="quarter" idx="12"/>
          </p:nvPr>
        </p:nvSpPr>
        <p:spPr/>
        <p:txBody>
          <a:bodyPr/>
          <a:lstStyle/>
          <a:p>
            <a:fld id="{29DC6EE6-FA19-4FAD-830B-767779BB0894}" type="slidenum">
              <a:rPr lang="sv-SE" smtClean="0"/>
              <a:t>‹#›</a:t>
            </a:fld>
            <a:endParaRPr lang="sv-SE"/>
          </a:p>
        </p:txBody>
      </p:sp>
    </p:spTree>
    <p:extLst>
      <p:ext uri="{BB962C8B-B14F-4D97-AF65-F5344CB8AC3E}">
        <p14:creationId xmlns:p14="http://schemas.microsoft.com/office/powerpoint/2010/main" val="27105354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tshållare för rubrik 1">
            <a:extLst>
              <a:ext uri="{FF2B5EF4-FFF2-40B4-BE49-F238E27FC236}">
                <a16:creationId xmlns:a16="http://schemas.microsoft.com/office/drawing/2014/main" id="{9A001904-1A6D-63E6-F0D6-2BC7B03483E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sv-SE"/>
              <a:t>Klicka här för att ändra mall för rubrikformat</a:t>
            </a:r>
          </a:p>
        </p:txBody>
      </p:sp>
      <p:sp>
        <p:nvSpPr>
          <p:cNvPr id="3" name="Platshållare för text 2">
            <a:extLst>
              <a:ext uri="{FF2B5EF4-FFF2-40B4-BE49-F238E27FC236}">
                <a16:creationId xmlns:a16="http://schemas.microsoft.com/office/drawing/2014/main" id="{30E638B1-FF5F-0EE8-0F78-B18EF499E6A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sv-SE"/>
              <a:t>Klicka här för att ändra format på bakgrundstexten</a:t>
            </a:r>
          </a:p>
          <a:p>
            <a:pPr lvl="1"/>
            <a:r>
              <a:rPr lang="sv-SE"/>
              <a:t>Nivå två</a:t>
            </a:r>
          </a:p>
          <a:p>
            <a:pPr lvl="2"/>
            <a:r>
              <a:rPr lang="sv-SE"/>
              <a:t>Nivå tre</a:t>
            </a:r>
          </a:p>
          <a:p>
            <a:pPr lvl="3"/>
            <a:r>
              <a:rPr lang="sv-SE"/>
              <a:t>Nivå fyra</a:t>
            </a:r>
          </a:p>
          <a:p>
            <a:pPr lvl="4"/>
            <a:r>
              <a:rPr lang="sv-SE"/>
              <a:t>Nivå fem</a:t>
            </a:r>
          </a:p>
        </p:txBody>
      </p:sp>
      <p:sp>
        <p:nvSpPr>
          <p:cNvPr id="4" name="Platshållare för datum 3">
            <a:extLst>
              <a:ext uri="{FF2B5EF4-FFF2-40B4-BE49-F238E27FC236}">
                <a16:creationId xmlns:a16="http://schemas.microsoft.com/office/drawing/2014/main" id="{80604071-5C5C-574E-33B5-BEDF4893AC8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B56D3872-8491-4C3E-A37B-9A07F598027B}" type="datetimeFigureOut">
              <a:rPr lang="sv-SE" smtClean="0"/>
              <a:t>2026-04-30</a:t>
            </a:fld>
            <a:endParaRPr lang="sv-SE"/>
          </a:p>
        </p:txBody>
      </p:sp>
      <p:sp>
        <p:nvSpPr>
          <p:cNvPr id="5" name="Platshållare för sidfot 4">
            <a:extLst>
              <a:ext uri="{FF2B5EF4-FFF2-40B4-BE49-F238E27FC236}">
                <a16:creationId xmlns:a16="http://schemas.microsoft.com/office/drawing/2014/main" id="{D5DF7D17-8778-9920-4436-35198AFC03BC}"/>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sv-SE"/>
          </a:p>
        </p:txBody>
      </p:sp>
      <p:sp>
        <p:nvSpPr>
          <p:cNvPr id="6" name="Platshållare för bildnummer 5">
            <a:extLst>
              <a:ext uri="{FF2B5EF4-FFF2-40B4-BE49-F238E27FC236}">
                <a16:creationId xmlns:a16="http://schemas.microsoft.com/office/drawing/2014/main" id="{EAD7044C-7619-4C6A-EFF1-078DAD6AA9F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29DC6EE6-FA19-4FAD-830B-767779BB0894}" type="slidenum">
              <a:rPr lang="sv-SE" smtClean="0"/>
              <a:t>‹#›</a:t>
            </a:fld>
            <a:endParaRPr lang="sv-SE"/>
          </a:p>
        </p:txBody>
      </p:sp>
    </p:spTree>
    <p:extLst>
      <p:ext uri="{BB962C8B-B14F-4D97-AF65-F5344CB8AC3E}">
        <p14:creationId xmlns:p14="http://schemas.microsoft.com/office/powerpoint/2010/main" val="31818716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sv-S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gif"/><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1.gif"/></Relationships>
</file>

<file path=ppt/slides/_rels/slide1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gif"/><Relationship Id="rId2" Type="http://schemas.openxmlformats.org/officeDocument/2006/relationships/notesSlide" Target="../notesSlides/notesSlide12.xml"/><Relationship Id="rId1" Type="http://schemas.openxmlformats.org/officeDocument/2006/relationships/slideLayout" Target="../slideLayouts/slideLayout2.xml"/><Relationship Id="rId5" Type="http://schemas.openxmlformats.org/officeDocument/2006/relationships/image" Target="../media/image12.jpeg"/><Relationship Id="rId4" Type="http://schemas.openxmlformats.org/officeDocument/2006/relationships/image" Target="../media/image11.jpeg"/></Relationships>
</file>

<file path=ppt/slides/_rels/slide13.xml.rels><?xml version="1.0" encoding="UTF-8" standalone="yes"?>
<Relationships xmlns="http://schemas.openxmlformats.org/package/2006/relationships"><Relationship Id="rId3" Type="http://schemas.openxmlformats.org/officeDocument/2006/relationships/image" Target="../media/image1.gif"/><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gif"/><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13.jpeg"/></Relationships>
</file>

<file path=ppt/slides/_rels/slide15.xml.rels><?xml version="1.0" encoding="UTF-8" standalone="yes"?>
<Relationships xmlns="http://schemas.openxmlformats.org/package/2006/relationships"><Relationship Id="rId3" Type="http://schemas.openxmlformats.org/officeDocument/2006/relationships/image" Target="../media/image1.gif"/><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14.jpeg"/></Relationships>
</file>

<file path=ppt/slides/_rels/slide16.xml.rels><?xml version="1.0" encoding="UTF-8" standalone="yes"?>
<Relationships xmlns="http://schemas.openxmlformats.org/package/2006/relationships"><Relationship Id="rId3" Type="http://schemas.openxmlformats.org/officeDocument/2006/relationships/chart" Target="../charts/chart1.xml"/><Relationship Id="rId7" Type="http://schemas.openxmlformats.org/officeDocument/2006/relationships/image" Target="../media/image1.gif"/><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17.xml.rels><?xml version="1.0" encoding="UTF-8" standalone="yes"?>
<Relationships xmlns="http://schemas.openxmlformats.org/package/2006/relationships"><Relationship Id="rId3" Type="http://schemas.openxmlformats.org/officeDocument/2006/relationships/image" Target="../media/image1.gif"/><Relationship Id="rId2" Type="http://schemas.openxmlformats.org/officeDocument/2006/relationships/notesSlide" Target="../notesSlides/notesSlide17.xml"/><Relationship Id="rId1" Type="http://schemas.openxmlformats.org/officeDocument/2006/relationships/slideLayout" Target="../slideLayouts/slideLayout2.xml"/><Relationship Id="rId4" Type="http://schemas.openxmlformats.org/officeDocument/2006/relationships/image" Target="../media/image15.jpeg"/></Relationships>
</file>

<file path=ppt/slides/_rels/slide18.xml.rels><?xml version="1.0" encoding="UTF-8" standalone="yes"?>
<Relationships xmlns="http://schemas.openxmlformats.org/package/2006/relationships"><Relationship Id="rId3" Type="http://schemas.openxmlformats.org/officeDocument/2006/relationships/image" Target="../media/image1.gif"/><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image" Target="../media/image15.jpeg"/></Relationships>
</file>

<file path=ppt/slides/_rels/slide19.xml.rels><?xml version="1.0" encoding="UTF-8" standalone="yes"?>
<Relationships xmlns="http://schemas.openxmlformats.org/package/2006/relationships"><Relationship Id="rId3" Type="http://schemas.openxmlformats.org/officeDocument/2006/relationships/image" Target="../media/image1.gif"/><Relationship Id="rId2" Type="http://schemas.openxmlformats.org/officeDocument/2006/relationships/notesSlide" Target="../notesSlides/notesSlide19.xml"/><Relationship Id="rId1" Type="http://schemas.openxmlformats.org/officeDocument/2006/relationships/slideLayout" Target="../slideLayouts/slideLayout2.xml"/><Relationship Id="rId4" Type="http://schemas.openxmlformats.org/officeDocument/2006/relationships/image" Target="../media/image16.jpe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1.gif"/></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1.gif"/><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4.xml.rels><?xml version="1.0" encoding="UTF-8" standalone="yes"?>
<Relationships xmlns="http://schemas.openxmlformats.org/package/2006/relationships"><Relationship Id="rId8" Type="http://schemas.openxmlformats.org/officeDocument/2006/relationships/image" Target="../media/image1.gif"/><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1.gif"/><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6.xml.rels><?xml version="1.0" encoding="UTF-8" standalone="yes"?>
<Relationships xmlns="http://schemas.openxmlformats.org/package/2006/relationships"><Relationship Id="rId3" Type="http://schemas.openxmlformats.org/officeDocument/2006/relationships/image" Target="../media/image1.gif"/><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image" Target="../media/image5.jpeg"/></Relationships>
</file>

<file path=ppt/slides/_rels/slide7.xml.rels><?xml version="1.0" encoding="UTF-8" standalone="yes"?>
<Relationships xmlns="http://schemas.openxmlformats.org/package/2006/relationships"><Relationship Id="rId3" Type="http://schemas.openxmlformats.org/officeDocument/2006/relationships/image" Target="../media/image1.gif"/><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6.jpeg"/></Relationships>
</file>

<file path=ppt/slides/_rels/slide8.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1.gif"/></Relationships>
</file>

<file path=ppt/slides/_rels/slide9.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1.gif"/></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0" name="Color Cover">
            <a:extLst>
              <a:ext uri="{FF2B5EF4-FFF2-40B4-BE49-F238E27FC236}">
                <a16:creationId xmlns:a16="http://schemas.microsoft.com/office/drawing/2014/main" id="{6BE11944-ED05-4FE9-9927-06C110BB3A3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nvGrpSpPr>
          <p:cNvPr id="12" name="Group 11">
            <a:extLst>
              <a:ext uri="{FF2B5EF4-FFF2-40B4-BE49-F238E27FC236}">
                <a16:creationId xmlns:a16="http://schemas.microsoft.com/office/drawing/2014/main" id="{A2812508-238C-4BCD-BDD3-25C99C5CA23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3" name="Color">
              <a:extLst>
                <a:ext uri="{FF2B5EF4-FFF2-40B4-BE49-F238E27FC236}">
                  <a16:creationId xmlns:a16="http://schemas.microsoft.com/office/drawing/2014/main" id="{EA98B5EE-6906-45B1-8691-D06F06B6C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Color">
              <a:extLst>
                <a:ext uri="{FF2B5EF4-FFF2-40B4-BE49-F238E27FC236}">
                  <a16:creationId xmlns:a16="http://schemas.microsoft.com/office/drawing/2014/main" id="{3CB4D77E-DA74-4797-88E4-C7D817D315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grpSp>
      <p:sp>
        <p:nvSpPr>
          <p:cNvPr id="2" name="Rubrik 1">
            <a:extLst>
              <a:ext uri="{FF2B5EF4-FFF2-40B4-BE49-F238E27FC236}">
                <a16:creationId xmlns:a16="http://schemas.microsoft.com/office/drawing/2014/main" id="{EDD73812-7154-5CA0-DBD9-85DF57A28CAD}"/>
              </a:ext>
            </a:extLst>
          </p:cNvPr>
          <p:cNvSpPr>
            <a:spLocks noGrp="1"/>
          </p:cNvSpPr>
          <p:nvPr>
            <p:ph type="ctrTitle"/>
          </p:nvPr>
        </p:nvSpPr>
        <p:spPr>
          <a:xfrm>
            <a:off x="789708" y="1014574"/>
            <a:ext cx="9725730" cy="2226769"/>
          </a:xfrm>
        </p:spPr>
        <p:txBody>
          <a:bodyPr anchor="ctr">
            <a:normAutofit/>
          </a:bodyPr>
          <a:lstStyle/>
          <a:p>
            <a:r>
              <a:rPr lang="en-US" sz="4800" noProof="0" dirty="0">
                <a:solidFill>
                  <a:schemeClr val="bg1"/>
                </a:solidFill>
              </a:rPr>
              <a:t>Implementation of GPM in a psychiatric clinic in northern Sweden</a:t>
            </a:r>
          </a:p>
        </p:txBody>
      </p:sp>
      <p:sp>
        <p:nvSpPr>
          <p:cNvPr id="3" name="Underrubrik 2">
            <a:extLst>
              <a:ext uri="{FF2B5EF4-FFF2-40B4-BE49-F238E27FC236}">
                <a16:creationId xmlns:a16="http://schemas.microsoft.com/office/drawing/2014/main" id="{7C612222-F78E-532B-3B59-B8054411CE0A}"/>
              </a:ext>
            </a:extLst>
          </p:cNvPr>
          <p:cNvSpPr>
            <a:spLocks noGrp="1"/>
          </p:cNvSpPr>
          <p:nvPr>
            <p:ph type="subTitle" idx="1"/>
          </p:nvPr>
        </p:nvSpPr>
        <p:spPr>
          <a:xfrm>
            <a:off x="789708" y="3640632"/>
            <a:ext cx="9725730" cy="2583897"/>
          </a:xfrm>
        </p:spPr>
        <p:txBody>
          <a:bodyPr anchor="ctr">
            <a:normAutofit lnSpcReduction="10000"/>
          </a:bodyPr>
          <a:lstStyle/>
          <a:p>
            <a:pPr>
              <a:lnSpc>
                <a:spcPct val="100000"/>
              </a:lnSpc>
            </a:pPr>
            <a:r>
              <a:rPr lang="en-US" sz="2800" b="1" noProof="0" dirty="0">
                <a:solidFill>
                  <a:schemeClr val="tx2"/>
                </a:solidFill>
              </a:rPr>
              <a:t>David Singmo</a:t>
            </a:r>
          </a:p>
          <a:p>
            <a:pPr>
              <a:lnSpc>
                <a:spcPct val="100000"/>
              </a:lnSpc>
            </a:pPr>
            <a:r>
              <a:rPr lang="en-US" noProof="0" dirty="0">
                <a:solidFill>
                  <a:schemeClr val="tx2"/>
                </a:solidFill>
              </a:rPr>
              <a:t> </a:t>
            </a:r>
            <a:r>
              <a:rPr lang="en-US" sz="1600" noProof="0" dirty="0">
                <a:solidFill>
                  <a:schemeClr val="tx2"/>
                </a:solidFill>
              </a:rPr>
              <a:t>Licensed psychologist</a:t>
            </a:r>
          </a:p>
          <a:p>
            <a:pPr>
              <a:lnSpc>
                <a:spcPct val="100000"/>
              </a:lnSpc>
            </a:pPr>
            <a:r>
              <a:rPr lang="en-US" sz="2800" b="1" noProof="0" dirty="0">
                <a:solidFill>
                  <a:schemeClr val="tx2"/>
                </a:solidFill>
              </a:rPr>
              <a:t>Lina Olsson</a:t>
            </a:r>
          </a:p>
          <a:p>
            <a:pPr>
              <a:lnSpc>
                <a:spcPct val="100000"/>
              </a:lnSpc>
            </a:pPr>
            <a:r>
              <a:rPr lang="en-US" sz="1600" noProof="0" dirty="0">
                <a:solidFill>
                  <a:schemeClr val="tx2"/>
                </a:solidFill>
              </a:rPr>
              <a:t>Licensed clinical social worker, licensed psychotherapist</a:t>
            </a:r>
          </a:p>
          <a:p>
            <a:pPr>
              <a:lnSpc>
                <a:spcPct val="100000"/>
              </a:lnSpc>
            </a:pPr>
            <a:endParaRPr lang="en-US" sz="1600" noProof="0" dirty="0">
              <a:solidFill>
                <a:schemeClr val="tx2"/>
              </a:solidFill>
            </a:endParaRPr>
          </a:p>
          <a:p>
            <a:pPr>
              <a:lnSpc>
                <a:spcPct val="100000"/>
              </a:lnSpc>
            </a:pPr>
            <a:r>
              <a:rPr lang="en-US" sz="1400" noProof="0" dirty="0">
                <a:solidFill>
                  <a:schemeClr val="tx2"/>
                </a:solidFill>
              </a:rPr>
              <a:t>Stockholm 260504</a:t>
            </a:r>
          </a:p>
        </p:txBody>
      </p:sp>
      <p:pic>
        <p:nvPicPr>
          <p:cNvPr id="4" name="Picture 2">
            <a:extLst>
              <a:ext uri="{FF2B5EF4-FFF2-40B4-BE49-F238E27FC236}">
                <a16:creationId xmlns:a16="http://schemas.microsoft.com/office/drawing/2014/main" id="{CD65A210-14AC-4E62-5EF3-A09FE8A589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04335" y="6252199"/>
            <a:ext cx="2124528" cy="4846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3362211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C892CF-772E-335F-A80F-BB693ABF2108}"/>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D76F929B-0201-7CB0-5219-FE9EEE4A21C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nvGrpSpPr>
          <p:cNvPr id="10" name="Group 9">
            <a:extLst>
              <a:ext uri="{FF2B5EF4-FFF2-40B4-BE49-F238E27FC236}">
                <a16:creationId xmlns:a16="http://schemas.microsoft.com/office/drawing/2014/main" id="{2C1467F0-1AB8-6850-160A-0F0E5E9DCC2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0DF2A462-9E1F-0146-24DF-6FE89879030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lor Cover">
              <a:extLst>
                <a:ext uri="{FF2B5EF4-FFF2-40B4-BE49-F238E27FC236}">
                  <a16:creationId xmlns:a16="http://schemas.microsoft.com/office/drawing/2014/main" id="{C183AF05-3DFF-0AA8-1FC2-05F1A6CE0C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4" name="Group 13">
            <a:extLst>
              <a:ext uri="{FF2B5EF4-FFF2-40B4-BE49-F238E27FC236}">
                <a16:creationId xmlns:a16="http://schemas.microsoft.com/office/drawing/2014/main" id="{71FDBDF9-2A2B-B8C8-317C-07D38864531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C36E65F6-DEC4-D2F4-97B6-035746EA7E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Color">
              <a:extLst>
                <a:ext uri="{FF2B5EF4-FFF2-40B4-BE49-F238E27FC236}">
                  <a16:creationId xmlns:a16="http://schemas.microsoft.com/office/drawing/2014/main" id="{EF6C8702-A771-FFB4-4057-1B33DB932F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8" name="Group 17">
            <a:extLst>
              <a:ext uri="{FF2B5EF4-FFF2-40B4-BE49-F238E27FC236}">
                <a16:creationId xmlns:a16="http://schemas.microsoft.com/office/drawing/2014/main" id="{93489597-39D9-F87C-07BF-682BD66006C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EFC497D4-427C-599D-73AE-05D7EA686BC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0" name="Freeform: Shape 19">
              <a:extLst>
                <a:ext uri="{FF2B5EF4-FFF2-40B4-BE49-F238E27FC236}">
                  <a16:creationId xmlns:a16="http://schemas.microsoft.com/office/drawing/2014/main" id="{0F710D65-4327-2262-881F-B605F3EBA5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1" name="Freeform: Shape 20">
              <a:extLst>
                <a:ext uri="{FF2B5EF4-FFF2-40B4-BE49-F238E27FC236}">
                  <a16:creationId xmlns:a16="http://schemas.microsoft.com/office/drawing/2014/main" id="{82F094E1-CAFC-FC64-4E97-E5934F1B886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2" name="Freeform: Shape 21">
              <a:extLst>
                <a:ext uri="{FF2B5EF4-FFF2-40B4-BE49-F238E27FC236}">
                  <a16:creationId xmlns:a16="http://schemas.microsoft.com/office/drawing/2014/main" id="{5D3D924E-7562-9667-6F7A-242F3655288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3" name="Freeform: Shape 22">
              <a:extLst>
                <a:ext uri="{FF2B5EF4-FFF2-40B4-BE49-F238E27FC236}">
                  <a16:creationId xmlns:a16="http://schemas.microsoft.com/office/drawing/2014/main" id="{61318BE6-103F-406E-2ACF-673031F14A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4" name="Freeform: Shape 23">
              <a:extLst>
                <a:ext uri="{FF2B5EF4-FFF2-40B4-BE49-F238E27FC236}">
                  <a16:creationId xmlns:a16="http://schemas.microsoft.com/office/drawing/2014/main" id="{696B1C57-878D-8149-2011-31BF571A17D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5" name="Freeform: Shape 24">
              <a:extLst>
                <a:ext uri="{FF2B5EF4-FFF2-40B4-BE49-F238E27FC236}">
                  <a16:creationId xmlns:a16="http://schemas.microsoft.com/office/drawing/2014/main" id="{08214A0A-90D3-9CF4-120E-DF6BA404B3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grpSp>
      <p:pic>
        <p:nvPicPr>
          <p:cNvPr id="1026" name="Picture 2" descr="DSM-5 PID-5 Vuxen, 220 itemversion – Pilgrim Press">
            <a:extLst>
              <a:ext uri="{FF2B5EF4-FFF2-40B4-BE49-F238E27FC236}">
                <a16:creationId xmlns:a16="http://schemas.microsoft.com/office/drawing/2014/main" id="{FECD6142-6313-4D8E-AEFC-0521EE86D5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43535" y="916228"/>
            <a:ext cx="3824581" cy="5099441"/>
          </a:xfrm>
          <a:prstGeom prst="rect">
            <a:avLst/>
          </a:prstGeom>
          <a:noFill/>
          <a:extLst>
            <a:ext uri="{909E8E84-426E-40DD-AFC4-6F175D3DCCD1}">
              <a14:hiddenFill xmlns:a14="http://schemas.microsoft.com/office/drawing/2010/main">
                <a:solidFill>
                  <a:srgbClr val="FFFFFF"/>
                </a:solidFill>
              </a14:hiddenFill>
            </a:ext>
          </a:extLst>
        </p:spPr>
      </p:pic>
      <p:sp>
        <p:nvSpPr>
          <p:cNvPr id="7" name="Platshållare för innehåll 2">
            <a:extLst>
              <a:ext uri="{FF2B5EF4-FFF2-40B4-BE49-F238E27FC236}">
                <a16:creationId xmlns:a16="http://schemas.microsoft.com/office/drawing/2014/main" id="{39C5BBFD-ED60-258C-4F29-2A11875D19F2}"/>
              </a:ext>
            </a:extLst>
          </p:cNvPr>
          <p:cNvSpPr>
            <a:spLocks noGrp="1"/>
          </p:cNvSpPr>
          <p:nvPr>
            <p:ph idx="1"/>
          </p:nvPr>
        </p:nvSpPr>
        <p:spPr>
          <a:xfrm>
            <a:off x="838200" y="1825625"/>
            <a:ext cx="10515600" cy="4351338"/>
          </a:xfrm>
        </p:spPr>
        <p:txBody>
          <a:bodyPr>
            <a:normAutofit/>
          </a:bodyPr>
          <a:lstStyle/>
          <a:p>
            <a:r>
              <a:rPr lang="en-US" noProof="0" dirty="0">
                <a:solidFill>
                  <a:schemeClr val="bg1"/>
                </a:solidFill>
              </a:rPr>
              <a:t>220 item personality difficulty </a:t>
            </a:r>
            <a:br>
              <a:rPr lang="en-US" noProof="0" dirty="0">
                <a:solidFill>
                  <a:schemeClr val="bg1"/>
                </a:solidFill>
              </a:rPr>
            </a:br>
            <a:r>
              <a:rPr lang="en-US" noProof="0" dirty="0">
                <a:solidFill>
                  <a:schemeClr val="bg1"/>
                </a:solidFill>
              </a:rPr>
              <a:t>questionnaire</a:t>
            </a:r>
          </a:p>
          <a:p>
            <a:r>
              <a:rPr lang="en-US" noProof="0" dirty="0">
                <a:solidFill>
                  <a:schemeClr val="bg1"/>
                </a:solidFill>
              </a:rPr>
              <a:t>Measures 25 personality traits related</a:t>
            </a:r>
            <a:br>
              <a:rPr lang="en-US" noProof="0" dirty="0">
                <a:solidFill>
                  <a:schemeClr val="bg1"/>
                </a:solidFill>
              </a:rPr>
            </a:br>
            <a:r>
              <a:rPr lang="en-US" noProof="0" dirty="0">
                <a:solidFill>
                  <a:schemeClr val="bg1"/>
                </a:solidFill>
              </a:rPr>
              <a:t>to PD:s</a:t>
            </a:r>
          </a:p>
          <a:p>
            <a:r>
              <a:rPr lang="en-US" noProof="0" dirty="0">
                <a:solidFill>
                  <a:schemeClr val="bg1"/>
                </a:solidFill>
              </a:rPr>
              <a:t>Great for treatment planning and </a:t>
            </a:r>
            <a:br>
              <a:rPr lang="en-US" noProof="0" dirty="0">
                <a:solidFill>
                  <a:schemeClr val="bg1"/>
                </a:solidFill>
              </a:rPr>
            </a:br>
            <a:r>
              <a:rPr lang="en-US" noProof="0" dirty="0">
                <a:solidFill>
                  <a:schemeClr val="bg1"/>
                </a:solidFill>
              </a:rPr>
              <a:t>psychoeducation</a:t>
            </a:r>
          </a:p>
          <a:p>
            <a:endParaRPr lang="en-US" noProof="0" dirty="0">
              <a:solidFill>
                <a:schemeClr val="bg1"/>
              </a:solidFill>
            </a:endParaRPr>
          </a:p>
          <a:p>
            <a:r>
              <a:rPr lang="en-US" b="1" noProof="0" dirty="0">
                <a:solidFill>
                  <a:schemeClr val="bg1"/>
                </a:solidFill>
              </a:rPr>
              <a:t>… but takes a while to calculate</a:t>
            </a:r>
          </a:p>
        </p:txBody>
      </p:sp>
      <p:sp>
        <p:nvSpPr>
          <p:cNvPr id="17" name="Rubrik 1">
            <a:extLst>
              <a:ext uri="{FF2B5EF4-FFF2-40B4-BE49-F238E27FC236}">
                <a16:creationId xmlns:a16="http://schemas.microsoft.com/office/drawing/2014/main" id="{89E632D5-0D0B-7ACA-9A08-E35E58B03A39}"/>
              </a:ext>
            </a:extLst>
          </p:cNvPr>
          <p:cNvSpPr>
            <a:spLocks noGrp="1"/>
          </p:cNvSpPr>
          <p:nvPr>
            <p:ph type="title"/>
          </p:nvPr>
        </p:nvSpPr>
        <p:spPr>
          <a:xfrm>
            <a:off x="1206613" y="549161"/>
            <a:ext cx="10515600" cy="1325563"/>
          </a:xfrm>
        </p:spPr>
        <p:txBody>
          <a:bodyPr>
            <a:normAutofit/>
          </a:bodyPr>
          <a:lstStyle/>
          <a:p>
            <a:r>
              <a:rPr lang="en-US" sz="4800" noProof="0" dirty="0">
                <a:solidFill>
                  <a:schemeClr val="bg1"/>
                </a:solidFill>
              </a:rPr>
              <a:t>PID-5 (2012)</a:t>
            </a:r>
          </a:p>
        </p:txBody>
      </p:sp>
      <p:pic>
        <p:nvPicPr>
          <p:cNvPr id="2" name="Picture 2">
            <a:extLst>
              <a:ext uri="{FF2B5EF4-FFF2-40B4-BE49-F238E27FC236}">
                <a16:creationId xmlns:a16="http://schemas.microsoft.com/office/drawing/2014/main" id="{3123215D-C81D-B393-D82D-2C1A38E709C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73265" y="6339216"/>
            <a:ext cx="2124528" cy="4846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7623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500"/>
                                        <p:tgtEl>
                                          <p:spTgt spid="7">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7">
                                            <p:txEl>
                                              <p:pRg st="1" end="1"/>
                                            </p:txEl>
                                          </p:spTgt>
                                        </p:tgtEl>
                                        <p:attrNameLst>
                                          <p:attrName>style.visibility</p:attrName>
                                        </p:attrNameLst>
                                      </p:cBhvr>
                                      <p:to>
                                        <p:strVal val="visible"/>
                                      </p:to>
                                    </p:set>
                                    <p:animEffect transition="in" filter="fade">
                                      <p:cBhvr>
                                        <p:cTn id="10" dur="500"/>
                                        <p:tgtEl>
                                          <p:spTgt spid="7">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Effect transition="in" filter="fade">
                                      <p:cBhvr>
                                        <p:cTn id="15" dur="500"/>
                                        <p:tgtEl>
                                          <p:spTgt spid="7">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7">
                                            <p:txEl>
                                              <p:pRg st="4" end="4"/>
                                            </p:txEl>
                                          </p:spTgt>
                                        </p:tgtEl>
                                        <p:attrNameLst>
                                          <p:attrName>style.visibility</p:attrName>
                                        </p:attrNameLst>
                                      </p:cBhvr>
                                      <p:to>
                                        <p:strVal val="visible"/>
                                      </p:to>
                                    </p:set>
                                    <p:animEffect transition="in" filter="fade">
                                      <p:cBhvr>
                                        <p:cTn id="20"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51EE28-968F-D25D-D233-247330492FA6}"/>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AF8C69C-F6B1-21D0-4D8F-2C5240E0BF4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nvGrpSpPr>
          <p:cNvPr id="10" name="Group 9">
            <a:extLst>
              <a:ext uri="{FF2B5EF4-FFF2-40B4-BE49-F238E27FC236}">
                <a16:creationId xmlns:a16="http://schemas.microsoft.com/office/drawing/2014/main" id="{3B666E92-F469-9484-DCFD-DBB40A7DF4D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30E1A344-46A1-5929-15E5-07697B30EF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lor Cover">
              <a:extLst>
                <a:ext uri="{FF2B5EF4-FFF2-40B4-BE49-F238E27FC236}">
                  <a16:creationId xmlns:a16="http://schemas.microsoft.com/office/drawing/2014/main" id="{58E30C63-4FC3-AB64-76A8-9C2CEBAD30C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4" name="Group 13">
            <a:extLst>
              <a:ext uri="{FF2B5EF4-FFF2-40B4-BE49-F238E27FC236}">
                <a16:creationId xmlns:a16="http://schemas.microsoft.com/office/drawing/2014/main" id="{789BDFC5-4E9F-77CF-8314-1D5BD28A060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24C039A4-1EBA-6AB6-266B-546FC82ADBC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Color">
              <a:extLst>
                <a:ext uri="{FF2B5EF4-FFF2-40B4-BE49-F238E27FC236}">
                  <a16:creationId xmlns:a16="http://schemas.microsoft.com/office/drawing/2014/main" id="{806C7AD8-38EB-D3EC-33BF-10D5F8A1A78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8" name="Group 17">
            <a:extLst>
              <a:ext uri="{FF2B5EF4-FFF2-40B4-BE49-F238E27FC236}">
                <a16:creationId xmlns:a16="http://schemas.microsoft.com/office/drawing/2014/main" id="{43A8A352-858B-3638-4CB3-91E66FBE08DF}"/>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F2D683CD-C50A-2881-916C-97F876E618E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0" name="Freeform: Shape 19">
              <a:extLst>
                <a:ext uri="{FF2B5EF4-FFF2-40B4-BE49-F238E27FC236}">
                  <a16:creationId xmlns:a16="http://schemas.microsoft.com/office/drawing/2014/main" id="{29CB88B4-5294-A36B-7774-38F13EB55CD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1" name="Freeform: Shape 20">
              <a:extLst>
                <a:ext uri="{FF2B5EF4-FFF2-40B4-BE49-F238E27FC236}">
                  <a16:creationId xmlns:a16="http://schemas.microsoft.com/office/drawing/2014/main" id="{A01D409E-5C64-83A4-3FE9-94F91FB3C0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2" name="Freeform: Shape 21">
              <a:extLst>
                <a:ext uri="{FF2B5EF4-FFF2-40B4-BE49-F238E27FC236}">
                  <a16:creationId xmlns:a16="http://schemas.microsoft.com/office/drawing/2014/main" id="{D0372750-5CC7-4F8E-DD72-81471E90B9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3" name="Freeform: Shape 22">
              <a:extLst>
                <a:ext uri="{FF2B5EF4-FFF2-40B4-BE49-F238E27FC236}">
                  <a16:creationId xmlns:a16="http://schemas.microsoft.com/office/drawing/2014/main" id="{C034C2C4-9CE5-CBAF-16E2-AD79843EA0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4" name="Freeform: Shape 23">
              <a:extLst>
                <a:ext uri="{FF2B5EF4-FFF2-40B4-BE49-F238E27FC236}">
                  <a16:creationId xmlns:a16="http://schemas.microsoft.com/office/drawing/2014/main" id="{73840FD5-8DB3-FC94-952B-6957A130D8B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5" name="Freeform: Shape 24">
              <a:extLst>
                <a:ext uri="{FF2B5EF4-FFF2-40B4-BE49-F238E27FC236}">
                  <a16:creationId xmlns:a16="http://schemas.microsoft.com/office/drawing/2014/main" id="{D91715A4-7414-6578-BC47-6B30329260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grpSp>
      <p:sp>
        <p:nvSpPr>
          <p:cNvPr id="9" name="Rubrik 1">
            <a:extLst>
              <a:ext uri="{FF2B5EF4-FFF2-40B4-BE49-F238E27FC236}">
                <a16:creationId xmlns:a16="http://schemas.microsoft.com/office/drawing/2014/main" id="{BE9310C5-E0E8-2F39-F858-1C03BEDE129B}"/>
              </a:ext>
            </a:extLst>
          </p:cNvPr>
          <p:cNvSpPr>
            <a:spLocks noGrp="1"/>
          </p:cNvSpPr>
          <p:nvPr>
            <p:ph type="title"/>
          </p:nvPr>
        </p:nvSpPr>
        <p:spPr>
          <a:xfrm>
            <a:off x="-365759" y="-168888"/>
            <a:ext cx="12674990" cy="979003"/>
          </a:xfrm>
          <a:solidFill>
            <a:srgbClr val="885075"/>
          </a:solidFill>
        </p:spPr>
        <p:txBody>
          <a:bodyPr>
            <a:normAutofit/>
          </a:bodyPr>
          <a:lstStyle/>
          <a:p>
            <a:pPr algn="ctr"/>
            <a:r>
              <a:rPr lang="en-US" sz="4800" noProof="0" dirty="0">
                <a:solidFill>
                  <a:schemeClr val="bg1"/>
                </a:solidFill>
              </a:rPr>
              <a:t>Automated PID-5 calculator</a:t>
            </a:r>
          </a:p>
        </p:txBody>
      </p:sp>
      <p:pic>
        <p:nvPicPr>
          <p:cNvPr id="6" name="Bildobjekt 5">
            <a:extLst>
              <a:ext uri="{FF2B5EF4-FFF2-40B4-BE49-F238E27FC236}">
                <a16:creationId xmlns:a16="http://schemas.microsoft.com/office/drawing/2014/main" id="{1FA967A4-2BBE-91EC-632C-FB360B432CC2}"/>
              </a:ext>
            </a:extLst>
          </p:cNvPr>
          <p:cNvPicPr>
            <a:picLocks noChangeAspect="1"/>
          </p:cNvPicPr>
          <p:nvPr/>
        </p:nvPicPr>
        <p:blipFill>
          <a:blip r:embed="rId3"/>
          <a:stretch>
            <a:fillRect/>
          </a:stretch>
        </p:blipFill>
        <p:spPr>
          <a:xfrm>
            <a:off x="-5697" y="576366"/>
            <a:ext cx="12166554" cy="6281634"/>
          </a:xfrm>
          <a:prstGeom prst="rect">
            <a:avLst/>
          </a:prstGeom>
        </p:spPr>
      </p:pic>
    </p:spTree>
    <p:extLst>
      <p:ext uri="{BB962C8B-B14F-4D97-AF65-F5344CB8AC3E}">
        <p14:creationId xmlns:p14="http://schemas.microsoft.com/office/powerpoint/2010/main" val="121218614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B1A792DC-1478-ACC2-DBC1-852710DC0E4C}"/>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604C90B2-9393-77D4-D913-7424268FD3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nvGrpSpPr>
          <p:cNvPr id="10" name="Group 9">
            <a:extLst>
              <a:ext uri="{FF2B5EF4-FFF2-40B4-BE49-F238E27FC236}">
                <a16:creationId xmlns:a16="http://schemas.microsoft.com/office/drawing/2014/main" id="{6DFE7379-6C4F-88FB-E5A0-2412126375B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95ECA39B-379A-F7C7-6C85-D2C9F105A9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lor Cover">
              <a:extLst>
                <a:ext uri="{FF2B5EF4-FFF2-40B4-BE49-F238E27FC236}">
                  <a16:creationId xmlns:a16="http://schemas.microsoft.com/office/drawing/2014/main" id="{F6812BEE-116A-99D3-6E8A-BAB43335000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4" name="Group 13">
            <a:extLst>
              <a:ext uri="{FF2B5EF4-FFF2-40B4-BE49-F238E27FC236}">
                <a16:creationId xmlns:a16="http://schemas.microsoft.com/office/drawing/2014/main" id="{9A1415E7-3D2E-5D62-914E-BBB33480625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78BB2B36-AF1C-DD5F-1CF8-16E3A1B16F0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Color">
              <a:extLst>
                <a:ext uri="{FF2B5EF4-FFF2-40B4-BE49-F238E27FC236}">
                  <a16:creationId xmlns:a16="http://schemas.microsoft.com/office/drawing/2014/main" id="{6F8CC5FC-D215-E498-C99C-9AE7E13824B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8" name="Group 17">
            <a:extLst>
              <a:ext uri="{FF2B5EF4-FFF2-40B4-BE49-F238E27FC236}">
                <a16:creationId xmlns:a16="http://schemas.microsoft.com/office/drawing/2014/main" id="{DB6FF4C1-6FCE-D342-1B63-A5801F5645E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1F0A94A7-5D59-936F-C21C-A64ED779BC9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0" name="Freeform: Shape 19">
              <a:extLst>
                <a:ext uri="{FF2B5EF4-FFF2-40B4-BE49-F238E27FC236}">
                  <a16:creationId xmlns:a16="http://schemas.microsoft.com/office/drawing/2014/main" id="{899AD96F-C555-BB2D-F695-38621D2F17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1" name="Freeform: Shape 20">
              <a:extLst>
                <a:ext uri="{FF2B5EF4-FFF2-40B4-BE49-F238E27FC236}">
                  <a16:creationId xmlns:a16="http://schemas.microsoft.com/office/drawing/2014/main" id="{8A125157-EE47-5D0A-118C-7A0E973CEE0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2" name="Freeform: Shape 21">
              <a:extLst>
                <a:ext uri="{FF2B5EF4-FFF2-40B4-BE49-F238E27FC236}">
                  <a16:creationId xmlns:a16="http://schemas.microsoft.com/office/drawing/2014/main" id="{A6E2654F-C9C1-D825-15FE-F3B57DF0328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3" name="Freeform: Shape 22">
              <a:extLst>
                <a:ext uri="{FF2B5EF4-FFF2-40B4-BE49-F238E27FC236}">
                  <a16:creationId xmlns:a16="http://schemas.microsoft.com/office/drawing/2014/main" id="{51234472-361F-460C-9906-16E25EF4BF3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4" name="Freeform: Shape 23">
              <a:extLst>
                <a:ext uri="{FF2B5EF4-FFF2-40B4-BE49-F238E27FC236}">
                  <a16:creationId xmlns:a16="http://schemas.microsoft.com/office/drawing/2014/main" id="{8C9AA02A-F3F0-5E55-6E45-5B74831A99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5" name="Freeform: Shape 24">
              <a:extLst>
                <a:ext uri="{FF2B5EF4-FFF2-40B4-BE49-F238E27FC236}">
                  <a16:creationId xmlns:a16="http://schemas.microsoft.com/office/drawing/2014/main" id="{78E8C4D6-D1A3-8C50-D9BF-AB83FE0EBA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grpSp>
      <p:sp>
        <p:nvSpPr>
          <p:cNvPr id="9" name="Rubrik 1">
            <a:extLst>
              <a:ext uri="{FF2B5EF4-FFF2-40B4-BE49-F238E27FC236}">
                <a16:creationId xmlns:a16="http://schemas.microsoft.com/office/drawing/2014/main" id="{AA2E1669-D35F-57D8-229D-4A228E2B02F7}"/>
              </a:ext>
            </a:extLst>
          </p:cNvPr>
          <p:cNvSpPr>
            <a:spLocks noGrp="1"/>
          </p:cNvSpPr>
          <p:nvPr>
            <p:ph type="title"/>
          </p:nvPr>
        </p:nvSpPr>
        <p:spPr>
          <a:xfrm>
            <a:off x="838200" y="365125"/>
            <a:ext cx="10515600" cy="1325563"/>
          </a:xfrm>
        </p:spPr>
        <p:txBody>
          <a:bodyPr>
            <a:normAutofit/>
          </a:bodyPr>
          <a:lstStyle/>
          <a:p>
            <a:r>
              <a:rPr lang="en-US" sz="4800" noProof="0" dirty="0">
                <a:solidFill>
                  <a:schemeClr val="bg1"/>
                </a:solidFill>
              </a:rPr>
              <a:t>GPM treatment content</a:t>
            </a:r>
          </a:p>
        </p:txBody>
      </p:sp>
      <p:sp>
        <p:nvSpPr>
          <p:cNvPr id="13" name="Platshållare för innehåll 2">
            <a:extLst>
              <a:ext uri="{FF2B5EF4-FFF2-40B4-BE49-F238E27FC236}">
                <a16:creationId xmlns:a16="http://schemas.microsoft.com/office/drawing/2014/main" id="{39C03CD6-FACE-5EBE-5502-878B08191B95}"/>
              </a:ext>
            </a:extLst>
          </p:cNvPr>
          <p:cNvSpPr>
            <a:spLocks noGrp="1"/>
          </p:cNvSpPr>
          <p:nvPr>
            <p:ph idx="1"/>
          </p:nvPr>
        </p:nvSpPr>
        <p:spPr>
          <a:xfrm>
            <a:off x="838200" y="1825625"/>
            <a:ext cx="10515600" cy="4351338"/>
          </a:xfrm>
        </p:spPr>
        <p:txBody>
          <a:bodyPr>
            <a:normAutofit fontScale="77500" lnSpcReduction="20000"/>
          </a:bodyPr>
          <a:lstStyle/>
          <a:p>
            <a:pPr>
              <a:lnSpc>
                <a:spcPct val="150000"/>
              </a:lnSpc>
            </a:pPr>
            <a:r>
              <a:rPr lang="en-US" noProof="0" dirty="0">
                <a:solidFill>
                  <a:schemeClr val="bg1"/>
                </a:solidFill>
              </a:rPr>
              <a:t>Psychoeducation (4 or 6 sessions)</a:t>
            </a:r>
          </a:p>
          <a:p>
            <a:pPr>
              <a:lnSpc>
                <a:spcPct val="150000"/>
              </a:lnSpc>
            </a:pPr>
            <a:r>
              <a:rPr lang="en-US" noProof="0" dirty="0">
                <a:solidFill>
                  <a:schemeClr val="bg1"/>
                </a:solidFill>
              </a:rPr>
              <a:t>GPM group + GPM individually, both weekly, 3 - 12 months. Take-home assignments</a:t>
            </a:r>
          </a:p>
          <a:p>
            <a:pPr>
              <a:lnSpc>
                <a:spcPct val="150000"/>
              </a:lnSpc>
            </a:pPr>
            <a:r>
              <a:rPr lang="en-US" noProof="0" dirty="0">
                <a:solidFill>
                  <a:schemeClr val="bg1"/>
                </a:solidFill>
              </a:rPr>
              <a:t>GPM10, weekly, 10 sessions with take-home assignments</a:t>
            </a:r>
          </a:p>
          <a:p>
            <a:pPr>
              <a:lnSpc>
                <a:spcPct val="150000"/>
              </a:lnSpc>
            </a:pPr>
            <a:r>
              <a:rPr lang="en-US" noProof="0" dirty="0">
                <a:solidFill>
                  <a:schemeClr val="bg1"/>
                </a:solidFill>
              </a:rPr>
              <a:t>Goals and crisis plans tailored for individual</a:t>
            </a:r>
          </a:p>
          <a:p>
            <a:pPr>
              <a:lnSpc>
                <a:spcPct val="150000"/>
              </a:lnSpc>
            </a:pPr>
            <a:r>
              <a:rPr lang="en-US" noProof="0" dirty="0">
                <a:solidFill>
                  <a:schemeClr val="bg1"/>
                </a:solidFill>
              </a:rPr>
              <a:t>”Get a life” – one-on-one contact with social worker, where needed</a:t>
            </a:r>
          </a:p>
          <a:p>
            <a:pPr>
              <a:lnSpc>
                <a:spcPct val="150000"/>
              </a:lnSpc>
            </a:pPr>
            <a:r>
              <a:rPr lang="en-US" noProof="0" dirty="0">
                <a:solidFill>
                  <a:schemeClr val="bg1"/>
                </a:solidFill>
              </a:rPr>
              <a:t>Two therapists lead GPM group</a:t>
            </a:r>
            <a:br>
              <a:rPr lang="en-US" noProof="0" dirty="0">
                <a:solidFill>
                  <a:schemeClr val="bg1"/>
                </a:solidFill>
              </a:rPr>
            </a:br>
            <a:r>
              <a:rPr lang="en-US" noProof="0" dirty="0">
                <a:solidFill>
                  <a:schemeClr val="bg1"/>
                </a:solidFill>
              </a:rPr>
              <a:t>Four therapists responsible for individual GPM treatment (sometimes a mixed role is needed)</a:t>
            </a:r>
          </a:p>
          <a:p>
            <a:pPr>
              <a:lnSpc>
                <a:spcPct val="150000"/>
              </a:lnSpc>
            </a:pPr>
            <a:endParaRPr lang="en-US" noProof="0" dirty="0">
              <a:solidFill>
                <a:schemeClr val="bg1"/>
              </a:solidFill>
            </a:endParaRPr>
          </a:p>
          <a:p>
            <a:pPr>
              <a:lnSpc>
                <a:spcPct val="150000"/>
              </a:lnSpc>
            </a:pPr>
            <a:endParaRPr lang="en-US" noProof="0" dirty="0">
              <a:solidFill>
                <a:schemeClr val="bg1"/>
              </a:solidFill>
            </a:endParaRPr>
          </a:p>
          <a:p>
            <a:pPr>
              <a:lnSpc>
                <a:spcPct val="150000"/>
              </a:lnSpc>
            </a:pPr>
            <a:endParaRPr lang="en-US" noProof="0" dirty="0">
              <a:solidFill>
                <a:schemeClr val="bg1"/>
              </a:solidFill>
            </a:endParaRPr>
          </a:p>
          <a:p>
            <a:pPr>
              <a:lnSpc>
                <a:spcPct val="150000"/>
              </a:lnSpc>
            </a:pPr>
            <a:endParaRPr lang="en-US" noProof="0" dirty="0">
              <a:solidFill>
                <a:schemeClr val="bg1"/>
              </a:solidFill>
            </a:endParaRPr>
          </a:p>
        </p:txBody>
      </p:sp>
      <p:pic>
        <p:nvPicPr>
          <p:cNvPr id="2" name="Picture 2">
            <a:extLst>
              <a:ext uri="{FF2B5EF4-FFF2-40B4-BE49-F238E27FC236}">
                <a16:creationId xmlns:a16="http://schemas.microsoft.com/office/drawing/2014/main" id="{B3819EC5-A085-E52A-D254-DB510B6EB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73265" y="6339216"/>
            <a:ext cx="2124528" cy="484683"/>
          </a:xfrm>
          <a:prstGeom prst="rect">
            <a:avLst/>
          </a:prstGeom>
          <a:noFill/>
          <a:extLst>
            <a:ext uri="{909E8E84-426E-40DD-AFC4-6F175D3DCCD1}">
              <a14:hiddenFill xmlns:a14="http://schemas.microsoft.com/office/drawing/2010/main">
                <a:solidFill>
                  <a:srgbClr val="FFFFFF"/>
                </a:solidFill>
              </a14:hiddenFill>
            </a:ext>
          </a:extLst>
        </p:spPr>
      </p:pic>
      <p:pic>
        <p:nvPicPr>
          <p:cNvPr id="9218" name="Picture 2" descr="Handbook of Good Psychiatric Management for Borderline Personality Disorder  - John G. Gunderson - Häftad | Bokus">
            <a:extLst>
              <a:ext uri="{FF2B5EF4-FFF2-40B4-BE49-F238E27FC236}">
                <a16:creationId xmlns:a16="http://schemas.microsoft.com/office/drawing/2014/main" id="{E623A18B-13DD-E60E-BF52-B9212A6EEED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16646" y="681037"/>
            <a:ext cx="1119216" cy="1683031"/>
          </a:xfrm>
          <a:prstGeom prst="rect">
            <a:avLst/>
          </a:prstGeom>
          <a:solidFill>
            <a:srgbClr val="885075"/>
          </a:solidFill>
          <a:effectLst>
            <a:outerShdw blurRad="63500" sx="102000" sy="102000" algn="ctr" rotWithShape="0">
              <a:prstClr val="black">
                <a:alpha val="40000"/>
              </a:prstClr>
            </a:outerShdw>
          </a:effectLst>
        </p:spPr>
      </p:pic>
      <p:pic>
        <p:nvPicPr>
          <p:cNvPr id="9220" name="Picture 4" descr="Structured Clinical Management (SCM) for Personality Disorder: An  Implementation Guide eBook : Mitchell, Stuart, Sampson, Mark, Bateman,  Anthony: Amazon.co.uk: Books">
            <a:extLst>
              <a:ext uri="{FF2B5EF4-FFF2-40B4-BE49-F238E27FC236}">
                <a16:creationId xmlns:a16="http://schemas.microsoft.com/office/drawing/2014/main" id="{4825DF12-6937-0BD8-E090-22234D1465B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517342" y="673503"/>
            <a:ext cx="1119216" cy="1690565"/>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11989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500"/>
                                        <p:tgtEl>
                                          <p:spTgt spid="1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13">
                                            <p:txEl>
                                              <p:pRg st="1" end="1"/>
                                            </p:txEl>
                                          </p:spTgt>
                                        </p:tgtEl>
                                        <p:attrNameLst>
                                          <p:attrName>style.visibility</p:attrName>
                                        </p:attrNameLst>
                                      </p:cBhvr>
                                      <p:to>
                                        <p:strVal val="visible"/>
                                      </p:to>
                                    </p:set>
                                    <p:animEffect transition="in" filter="fade">
                                      <p:cBhvr>
                                        <p:cTn id="10" dur="500"/>
                                        <p:tgtEl>
                                          <p:spTgt spid="1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3">
                                            <p:txEl>
                                              <p:pRg st="2" end="2"/>
                                            </p:txEl>
                                          </p:spTgt>
                                        </p:tgtEl>
                                        <p:attrNameLst>
                                          <p:attrName>style.visibility</p:attrName>
                                        </p:attrNameLst>
                                      </p:cBhvr>
                                      <p:to>
                                        <p:strVal val="visible"/>
                                      </p:to>
                                    </p:set>
                                    <p:animEffect transition="in" filter="fade">
                                      <p:cBhvr>
                                        <p:cTn id="15" dur="500"/>
                                        <p:tgtEl>
                                          <p:spTgt spid="13">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3">
                                            <p:txEl>
                                              <p:pRg st="3" end="3"/>
                                            </p:txEl>
                                          </p:spTgt>
                                        </p:tgtEl>
                                        <p:attrNameLst>
                                          <p:attrName>style.visibility</p:attrName>
                                        </p:attrNameLst>
                                      </p:cBhvr>
                                      <p:to>
                                        <p:strVal val="visible"/>
                                      </p:to>
                                    </p:set>
                                    <p:animEffect transition="in" filter="fade">
                                      <p:cBhvr>
                                        <p:cTn id="20" dur="500"/>
                                        <p:tgtEl>
                                          <p:spTgt spid="13">
                                            <p:txEl>
                                              <p:pRg st="3" end="3"/>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13">
                                            <p:txEl>
                                              <p:pRg st="4" end="4"/>
                                            </p:txEl>
                                          </p:spTgt>
                                        </p:tgtEl>
                                        <p:attrNameLst>
                                          <p:attrName>style.visibility</p:attrName>
                                        </p:attrNameLst>
                                      </p:cBhvr>
                                      <p:to>
                                        <p:strVal val="visible"/>
                                      </p:to>
                                    </p:set>
                                    <p:animEffect transition="in" filter="fade">
                                      <p:cBhvr>
                                        <p:cTn id="23" dur="500"/>
                                        <p:tgtEl>
                                          <p:spTgt spid="13">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3">
                                            <p:txEl>
                                              <p:pRg st="5" end="5"/>
                                            </p:txEl>
                                          </p:spTgt>
                                        </p:tgtEl>
                                        <p:attrNameLst>
                                          <p:attrName>style.visibility</p:attrName>
                                        </p:attrNameLst>
                                      </p:cBhvr>
                                      <p:to>
                                        <p:strVal val="visible"/>
                                      </p:to>
                                    </p:set>
                                    <p:animEffect transition="in" filter="fade">
                                      <p:cBhvr>
                                        <p:cTn id="28" dur="500"/>
                                        <p:tgtEl>
                                          <p:spTgt spid="1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B1A792DC-1478-ACC2-DBC1-852710DC0E4C}"/>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604C90B2-9393-77D4-D913-7424268FD3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nvGrpSpPr>
          <p:cNvPr id="10" name="Group 9">
            <a:extLst>
              <a:ext uri="{FF2B5EF4-FFF2-40B4-BE49-F238E27FC236}">
                <a16:creationId xmlns:a16="http://schemas.microsoft.com/office/drawing/2014/main" id="{6DFE7379-6C4F-88FB-E5A0-2412126375B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95ECA39B-379A-F7C7-6C85-D2C9F105A9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lor Cover">
              <a:extLst>
                <a:ext uri="{FF2B5EF4-FFF2-40B4-BE49-F238E27FC236}">
                  <a16:creationId xmlns:a16="http://schemas.microsoft.com/office/drawing/2014/main" id="{F6812BEE-116A-99D3-6E8A-BAB43335000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4" name="Group 13">
            <a:extLst>
              <a:ext uri="{FF2B5EF4-FFF2-40B4-BE49-F238E27FC236}">
                <a16:creationId xmlns:a16="http://schemas.microsoft.com/office/drawing/2014/main" id="{9A1415E7-3D2E-5D62-914E-BBB33480625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78BB2B36-AF1C-DD5F-1CF8-16E3A1B16F0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Color">
              <a:extLst>
                <a:ext uri="{FF2B5EF4-FFF2-40B4-BE49-F238E27FC236}">
                  <a16:creationId xmlns:a16="http://schemas.microsoft.com/office/drawing/2014/main" id="{6F8CC5FC-D215-E498-C99C-9AE7E13824B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8" name="Group 17">
            <a:extLst>
              <a:ext uri="{FF2B5EF4-FFF2-40B4-BE49-F238E27FC236}">
                <a16:creationId xmlns:a16="http://schemas.microsoft.com/office/drawing/2014/main" id="{DB6FF4C1-6FCE-D342-1B63-A5801F5645E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1F0A94A7-5D59-936F-C21C-A64ED779BC9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0" name="Freeform: Shape 19">
              <a:extLst>
                <a:ext uri="{FF2B5EF4-FFF2-40B4-BE49-F238E27FC236}">
                  <a16:creationId xmlns:a16="http://schemas.microsoft.com/office/drawing/2014/main" id="{899AD96F-C555-BB2D-F695-38621D2F17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1" name="Freeform: Shape 20">
              <a:extLst>
                <a:ext uri="{FF2B5EF4-FFF2-40B4-BE49-F238E27FC236}">
                  <a16:creationId xmlns:a16="http://schemas.microsoft.com/office/drawing/2014/main" id="{8A125157-EE47-5D0A-118C-7A0E973CEE0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2" name="Freeform: Shape 21">
              <a:extLst>
                <a:ext uri="{FF2B5EF4-FFF2-40B4-BE49-F238E27FC236}">
                  <a16:creationId xmlns:a16="http://schemas.microsoft.com/office/drawing/2014/main" id="{A6E2654F-C9C1-D825-15FE-F3B57DF0328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3" name="Freeform: Shape 22">
              <a:extLst>
                <a:ext uri="{FF2B5EF4-FFF2-40B4-BE49-F238E27FC236}">
                  <a16:creationId xmlns:a16="http://schemas.microsoft.com/office/drawing/2014/main" id="{51234472-361F-460C-9906-16E25EF4BF3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4" name="Freeform: Shape 23">
              <a:extLst>
                <a:ext uri="{FF2B5EF4-FFF2-40B4-BE49-F238E27FC236}">
                  <a16:creationId xmlns:a16="http://schemas.microsoft.com/office/drawing/2014/main" id="{8C9AA02A-F3F0-5E55-6E45-5B74831A99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5" name="Freeform: Shape 24">
              <a:extLst>
                <a:ext uri="{FF2B5EF4-FFF2-40B4-BE49-F238E27FC236}">
                  <a16:creationId xmlns:a16="http://schemas.microsoft.com/office/drawing/2014/main" id="{78E8C4D6-D1A3-8C50-D9BF-AB83FE0EBA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grpSp>
      <p:sp>
        <p:nvSpPr>
          <p:cNvPr id="27" name="textruta 26">
            <a:extLst>
              <a:ext uri="{FF2B5EF4-FFF2-40B4-BE49-F238E27FC236}">
                <a16:creationId xmlns:a16="http://schemas.microsoft.com/office/drawing/2014/main" id="{EEC09A5D-E4E4-0A18-747D-92BB8477E2AE}"/>
              </a:ext>
            </a:extLst>
          </p:cNvPr>
          <p:cNvSpPr txBox="1"/>
          <p:nvPr/>
        </p:nvSpPr>
        <p:spPr>
          <a:xfrm>
            <a:off x="294469" y="3434809"/>
            <a:ext cx="2282997" cy="1200329"/>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wrap="none" rtlCol="0">
            <a:spAutoFit/>
          </a:bodyPr>
          <a:lstStyle/>
          <a:p>
            <a:pPr defTabSz="914377">
              <a:defRPr/>
            </a:pPr>
            <a:endParaRPr lang="en-US" noProof="0" dirty="0">
              <a:solidFill>
                <a:prstClr val="white"/>
              </a:solidFill>
              <a:latin typeface="Calibri" panose="020F0502020204030204"/>
              <a:sym typeface="Arial"/>
            </a:endParaRPr>
          </a:p>
          <a:p>
            <a:pPr algn="ctr" defTabSz="914377">
              <a:defRPr/>
            </a:pPr>
            <a:r>
              <a:rPr lang="en-US" noProof="0" dirty="0">
                <a:solidFill>
                  <a:prstClr val="white"/>
                </a:solidFill>
                <a:latin typeface="Calibri" panose="020F0502020204030204"/>
                <a:sym typeface="Arial"/>
              </a:rPr>
              <a:t>In-depth assessment</a:t>
            </a:r>
          </a:p>
          <a:p>
            <a:pPr algn="ctr" defTabSz="914377">
              <a:defRPr/>
            </a:pPr>
            <a:r>
              <a:rPr lang="en-US" noProof="0" dirty="0">
                <a:solidFill>
                  <a:prstClr val="white"/>
                </a:solidFill>
                <a:latin typeface="Calibri" panose="020F0502020204030204"/>
                <a:sym typeface="Arial"/>
              </a:rPr>
              <a:t>- diagnosis?</a:t>
            </a:r>
          </a:p>
          <a:p>
            <a:pPr defTabSz="914377">
              <a:defRPr/>
            </a:pPr>
            <a:endParaRPr lang="en-US" noProof="0" dirty="0">
              <a:solidFill>
                <a:prstClr val="white"/>
              </a:solidFill>
              <a:latin typeface="Calibri" panose="020F0502020204030204"/>
              <a:sym typeface="Arial"/>
            </a:endParaRPr>
          </a:p>
        </p:txBody>
      </p:sp>
      <p:sp>
        <p:nvSpPr>
          <p:cNvPr id="28" name="textruta 27">
            <a:extLst>
              <a:ext uri="{FF2B5EF4-FFF2-40B4-BE49-F238E27FC236}">
                <a16:creationId xmlns:a16="http://schemas.microsoft.com/office/drawing/2014/main" id="{31D283AD-DBDF-9583-6A23-E4D3E7CBFA54}"/>
              </a:ext>
            </a:extLst>
          </p:cNvPr>
          <p:cNvSpPr txBox="1"/>
          <p:nvPr/>
        </p:nvSpPr>
        <p:spPr>
          <a:xfrm>
            <a:off x="3154438" y="3434810"/>
            <a:ext cx="2066108" cy="646331"/>
          </a:xfrm>
          <a:prstGeom prst="rect">
            <a:avLst/>
          </a:prstGeom>
          <a:solidFill>
            <a:schemeClr val="accent1">
              <a:lumMod val="60000"/>
              <a:lumOff val="40000"/>
            </a:schemeClr>
          </a:solidFill>
        </p:spPr>
        <p:style>
          <a:lnRef idx="2">
            <a:schemeClr val="accent6">
              <a:shade val="15000"/>
            </a:schemeClr>
          </a:lnRef>
          <a:fillRef idx="1">
            <a:schemeClr val="accent6"/>
          </a:fillRef>
          <a:effectRef idx="0">
            <a:schemeClr val="accent6"/>
          </a:effectRef>
          <a:fontRef idx="minor">
            <a:schemeClr val="lt1"/>
          </a:fontRef>
        </p:style>
        <p:txBody>
          <a:bodyPr wrap="square" rtlCol="0">
            <a:spAutoFit/>
          </a:bodyPr>
          <a:lstStyle/>
          <a:p>
            <a:pPr defTabSz="914377">
              <a:defRPr/>
            </a:pPr>
            <a:r>
              <a:rPr lang="en-US" noProof="0" dirty="0">
                <a:solidFill>
                  <a:prstClr val="white"/>
                </a:solidFill>
                <a:latin typeface="Calibri" panose="020F0502020204030204"/>
                <a:sym typeface="Arial"/>
              </a:rPr>
              <a:t>Feedback of assessment findings</a:t>
            </a:r>
          </a:p>
        </p:txBody>
      </p:sp>
      <p:sp>
        <p:nvSpPr>
          <p:cNvPr id="29" name="textruta 28">
            <a:extLst>
              <a:ext uri="{FF2B5EF4-FFF2-40B4-BE49-F238E27FC236}">
                <a16:creationId xmlns:a16="http://schemas.microsoft.com/office/drawing/2014/main" id="{27FE0A6E-BDBC-CA04-83ED-F816FA8FC289}"/>
              </a:ext>
            </a:extLst>
          </p:cNvPr>
          <p:cNvSpPr txBox="1"/>
          <p:nvPr/>
        </p:nvSpPr>
        <p:spPr>
          <a:xfrm>
            <a:off x="3210214" y="4200198"/>
            <a:ext cx="2148473" cy="646331"/>
          </a:xfrm>
          <a:prstGeom prst="rect">
            <a:avLst/>
          </a:prstGeom>
          <a:solidFill>
            <a:srgbClr val="FFC000"/>
          </a:solidFill>
        </p:spPr>
        <p:style>
          <a:lnRef idx="2">
            <a:schemeClr val="accent6">
              <a:shade val="15000"/>
            </a:schemeClr>
          </a:lnRef>
          <a:fillRef idx="1">
            <a:schemeClr val="accent6"/>
          </a:fillRef>
          <a:effectRef idx="0">
            <a:schemeClr val="accent6"/>
          </a:effectRef>
          <a:fontRef idx="minor">
            <a:schemeClr val="lt1"/>
          </a:fontRef>
        </p:style>
        <p:txBody>
          <a:bodyPr wrap="none" rtlCol="0">
            <a:spAutoFit/>
          </a:bodyPr>
          <a:lstStyle/>
          <a:p>
            <a:pPr algn="ctr" defTabSz="914377">
              <a:defRPr/>
            </a:pPr>
            <a:r>
              <a:rPr lang="en-US" noProof="0" dirty="0">
                <a:solidFill>
                  <a:prstClr val="white"/>
                </a:solidFill>
                <a:latin typeface="Calibri" panose="020F0502020204030204"/>
                <a:sym typeface="Arial"/>
              </a:rPr>
              <a:t>Psychoeducation</a:t>
            </a:r>
          </a:p>
          <a:p>
            <a:pPr algn="ctr" defTabSz="914377">
              <a:defRPr/>
            </a:pPr>
            <a:r>
              <a:rPr lang="en-US" noProof="0" dirty="0">
                <a:solidFill>
                  <a:prstClr val="white"/>
                </a:solidFill>
                <a:latin typeface="Calibri" panose="020F0502020204030204"/>
                <a:sym typeface="Arial"/>
              </a:rPr>
              <a:t>personality disorders</a:t>
            </a:r>
          </a:p>
        </p:txBody>
      </p:sp>
      <p:sp>
        <p:nvSpPr>
          <p:cNvPr id="30" name="textruta 29">
            <a:extLst>
              <a:ext uri="{FF2B5EF4-FFF2-40B4-BE49-F238E27FC236}">
                <a16:creationId xmlns:a16="http://schemas.microsoft.com/office/drawing/2014/main" id="{13280538-1CBA-5C62-D884-BF21AB3C0FFA}"/>
              </a:ext>
            </a:extLst>
          </p:cNvPr>
          <p:cNvSpPr txBox="1"/>
          <p:nvPr/>
        </p:nvSpPr>
        <p:spPr>
          <a:xfrm>
            <a:off x="5704675" y="3434808"/>
            <a:ext cx="2006462" cy="923330"/>
          </a:xfrm>
          <a:prstGeom prst="rect">
            <a:avLst/>
          </a:prstGeom>
          <a:solidFill>
            <a:schemeClr val="accent1">
              <a:lumMod val="60000"/>
              <a:lumOff val="40000"/>
            </a:schemeClr>
          </a:solidFill>
        </p:spPr>
        <p:style>
          <a:lnRef idx="2">
            <a:schemeClr val="accent6">
              <a:shade val="15000"/>
            </a:schemeClr>
          </a:lnRef>
          <a:fillRef idx="1">
            <a:schemeClr val="accent6"/>
          </a:fillRef>
          <a:effectRef idx="0">
            <a:schemeClr val="accent6"/>
          </a:effectRef>
          <a:fontRef idx="minor">
            <a:schemeClr val="lt1"/>
          </a:fontRef>
        </p:style>
        <p:txBody>
          <a:bodyPr wrap="square" rtlCol="0">
            <a:spAutoFit/>
          </a:bodyPr>
          <a:lstStyle/>
          <a:p>
            <a:pPr algn="ctr" defTabSz="914377">
              <a:defRPr/>
            </a:pPr>
            <a:endParaRPr lang="en-US" noProof="0" dirty="0">
              <a:solidFill>
                <a:prstClr val="white"/>
              </a:solidFill>
              <a:latin typeface="Calibri" panose="020F0502020204030204"/>
              <a:sym typeface="Arial"/>
            </a:endParaRPr>
          </a:p>
          <a:p>
            <a:pPr algn="ctr" defTabSz="914377">
              <a:defRPr/>
            </a:pPr>
            <a:r>
              <a:rPr lang="en-US" noProof="0" dirty="0">
                <a:solidFill>
                  <a:prstClr val="white"/>
                </a:solidFill>
                <a:latin typeface="Calibri" panose="020F0502020204030204"/>
                <a:sym typeface="Arial"/>
              </a:rPr>
              <a:t>Case formulation</a:t>
            </a:r>
          </a:p>
          <a:p>
            <a:pPr algn="ctr" defTabSz="914377">
              <a:defRPr/>
            </a:pPr>
            <a:endParaRPr lang="en-US" noProof="0" dirty="0">
              <a:solidFill>
                <a:prstClr val="white"/>
              </a:solidFill>
              <a:latin typeface="Calibri" panose="020F0502020204030204"/>
              <a:sym typeface="Arial"/>
            </a:endParaRPr>
          </a:p>
        </p:txBody>
      </p:sp>
      <p:sp>
        <p:nvSpPr>
          <p:cNvPr id="31" name="textruta 30">
            <a:extLst>
              <a:ext uri="{FF2B5EF4-FFF2-40B4-BE49-F238E27FC236}">
                <a16:creationId xmlns:a16="http://schemas.microsoft.com/office/drawing/2014/main" id="{D045A480-96A3-BF21-513A-A0601C95347F}"/>
              </a:ext>
            </a:extLst>
          </p:cNvPr>
          <p:cNvSpPr txBox="1"/>
          <p:nvPr/>
        </p:nvSpPr>
        <p:spPr>
          <a:xfrm>
            <a:off x="8020150" y="3464435"/>
            <a:ext cx="2239560" cy="369332"/>
          </a:xfrm>
          <a:prstGeom prst="rect">
            <a:avLst/>
          </a:prstGeom>
          <a:solidFill>
            <a:schemeClr val="accent1">
              <a:lumMod val="60000"/>
              <a:lumOff val="40000"/>
            </a:schemeClr>
          </a:solidFill>
        </p:spPr>
        <p:style>
          <a:lnRef idx="2">
            <a:schemeClr val="accent6">
              <a:shade val="15000"/>
            </a:schemeClr>
          </a:lnRef>
          <a:fillRef idx="1">
            <a:schemeClr val="accent6"/>
          </a:fillRef>
          <a:effectRef idx="0">
            <a:schemeClr val="accent6"/>
          </a:effectRef>
          <a:fontRef idx="minor">
            <a:schemeClr val="lt1"/>
          </a:fontRef>
        </p:style>
        <p:txBody>
          <a:bodyPr wrap="square" rtlCol="0">
            <a:spAutoFit/>
          </a:bodyPr>
          <a:lstStyle/>
          <a:p>
            <a:pPr algn="ctr" defTabSz="914377">
              <a:defRPr/>
            </a:pPr>
            <a:r>
              <a:rPr lang="en-US" noProof="0" dirty="0">
                <a:solidFill>
                  <a:prstClr val="white"/>
                </a:solidFill>
                <a:latin typeface="Calibri" panose="020F0502020204030204"/>
                <a:sym typeface="Arial"/>
              </a:rPr>
              <a:t>Individual treatment</a:t>
            </a:r>
          </a:p>
        </p:txBody>
      </p:sp>
      <p:sp>
        <p:nvSpPr>
          <p:cNvPr id="32" name="textruta 31">
            <a:extLst>
              <a:ext uri="{FF2B5EF4-FFF2-40B4-BE49-F238E27FC236}">
                <a16:creationId xmlns:a16="http://schemas.microsoft.com/office/drawing/2014/main" id="{86B09FC3-B643-9B24-26B2-5FE84FA6C1AC}"/>
              </a:ext>
            </a:extLst>
          </p:cNvPr>
          <p:cNvSpPr txBox="1"/>
          <p:nvPr/>
        </p:nvSpPr>
        <p:spPr>
          <a:xfrm>
            <a:off x="8028613" y="3988806"/>
            <a:ext cx="2231097" cy="369332"/>
          </a:xfrm>
          <a:prstGeom prst="rect">
            <a:avLst/>
          </a:prstGeom>
          <a:solidFill>
            <a:srgbClr val="FFC000"/>
          </a:solidFill>
        </p:spPr>
        <p:style>
          <a:lnRef idx="2">
            <a:schemeClr val="accent6">
              <a:shade val="15000"/>
            </a:schemeClr>
          </a:lnRef>
          <a:fillRef idx="1">
            <a:schemeClr val="accent6"/>
          </a:fillRef>
          <a:effectRef idx="0">
            <a:schemeClr val="accent6"/>
          </a:effectRef>
          <a:fontRef idx="minor">
            <a:schemeClr val="lt1"/>
          </a:fontRef>
        </p:style>
        <p:txBody>
          <a:bodyPr wrap="square" rtlCol="0">
            <a:spAutoFit/>
          </a:bodyPr>
          <a:lstStyle/>
          <a:p>
            <a:pPr algn="ctr" defTabSz="914377">
              <a:defRPr/>
            </a:pPr>
            <a:r>
              <a:rPr lang="en-US" noProof="0" dirty="0">
                <a:solidFill>
                  <a:prstClr val="white"/>
                </a:solidFill>
                <a:latin typeface="Calibri" panose="020F0502020204030204"/>
                <a:sym typeface="Arial"/>
              </a:rPr>
              <a:t>Group treatment</a:t>
            </a:r>
          </a:p>
        </p:txBody>
      </p:sp>
      <p:sp>
        <p:nvSpPr>
          <p:cNvPr id="33" name="textruta 32">
            <a:extLst>
              <a:ext uri="{FF2B5EF4-FFF2-40B4-BE49-F238E27FC236}">
                <a16:creationId xmlns:a16="http://schemas.microsoft.com/office/drawing/2014/main" id="{FA249D18-824F-28DA-A0AD-20DA6F07EB9C}"/>
              </a:ext>
            </a:extLst>
          </p:cNvPr>
          <p:cNvSpPr txBox="1"/>
          <p:nvPr/>
        </p:nvSpPr>
        <p:spPr>
          <a:xfrm>
            <a:off x="10760655" y="3573307"/>
            <a:ext cx="1173624" cy="646331"/>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wrap="square" rtlCol="0">
            <a:spAutoFit/>
          </a:bodyPr>
          <a:lstStyle/>
          <a:p>
            <a:pPr algn="ctr" defTabSz="914377">
              <a:defRPr/>
            </a:pPr>
            <a:r>
              <a:rPr lang="en-US" noProof="0" dirty="0">
                <a:solidFill>
                  <a:prstClr val="white"/>
                </a:solidFill>
                <a:latin typeface="Calibri" panose="020F0502020204030204"/>
                <a:sym typeface="Arial"/>
              </a:rPr>
              <a:t>Finalize treatment</a:t>
            </a:r>
          </a:p>
        </p:txBody>
      </p:sp>
      <p:sp>
        <p:nvSpPr>
          <p:cNvPr id="34" name="Pil: höger 33">
            <a:extLst>
              <a:ext uri="{FF2B5EF4-FFF2-40B4-BE49-F238E27FC236}">
                <a16:creationId xmlns:a16="http://schemas.microsoft.com/office/drawing/2014/main" id="{965ADD36-0640-3068-1766-481D49D1354E}"/>
              </a:ext>
            </a:extLst>
          </p:cNvPr>
          <p:cNvSpPr/>
          <p:nvPr/>
        </p:nvSpPr>
        <p:spPr>
          <a:xfrm>
            <a:off x="2610637" y="3658865"/>
            <a:ext cx="489921" cy="288001"/>
          </a:xfrm>
          <a:prstGeom prst="rightArrow">
            <a:avLst/>
          </a:prstGeom>
          <a:solidFill>
            <a:schemeClr val="accent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defRPr/>
            </a:pPr>
            <a:endParaRPr lang="en-US" noProof="0" dirty="0">
              <a:solidFill>
                <a:srgbClr val="00B050"/>
              </a:solidFill>
              <a:latin typeface="Calibri" panose="020F0502020204030204"/>
              <a:sym typeface="Arial"/>
            </a:endParaRPr>
          </a:p>
        </p:txBody>
      </p:sp>
      <p:sp>
        <p:nvSpPr>
          <p:cNvPr id="35" name="Pil: höger 34">
            <a:extLst>
              <a:ext uri="{FF2B5EF4-FFF2-40B4-BE49-F238E27FC236}">
                <a16:creationId xmlns:a16="http://schemas.microsoft.com/office/drawing/2014/main" id="{E08480B6-71F8-AFBF-A850-2055D899188E}"/>
              </a:ext>
            </a:extLst>
          </p:cNvPr>
          <p:cNvSpPr/>
          <p:nvPr/>
        </p:nvSpPr>
        <p:spPr>
          <a:xfrm>
            <a:off x="7794913" y="3563546"/>
            <a:ext cx="201033" cy="194428"/>
          </a:xfrm>
          <a:prstGeom prst="rightArrow">
            <a:avLst/>
          </a:prstGeom>
          <a:solidFill>
            <a:schemeClr val="accent1">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defRPr/>
            </a:pPr>
            <a:endParaRPr lang="en-US" noProof="0" dirty="0">
              <a:solidFill>
                <a:prstClr val="white"/>
              </a:solidFill>
              <a:latin typeface="Calibri" panose="020F0502020204030204"/>
              <a:sym typeface="Arial"/>
            </a:endParaRPr>
          </a:p>
        </p:txBody>
      </p:sp>
      <p:sp>
        <p:nvSpPr>
          <p:cNvPr id="36" name="Pil: höger 35">
            <a:extLst>
              <a:ext uri="{FF2B5EF4-FFF2-40B4-BE49-F238E27FC236}">
                <a16:creationId xmlns:a16="http://schemas.microsoft.com/office/drawing/2014/main" id="{CD949BC1-6A1A-B537-4C15-E999C4F5DB74}"/>
              </a:ext>
            </a:extLst>
          </p:cNvPr>
          <p:cNvSpPr/>
          <p:nvPr/>
        </p:nvSpPr>
        <p:spPr>
          <a:xfrm>
            <a:off x="5263257" y="3658864"/>
            <a:ext cx="398707" cy="310661"/>
          </a:xfrm>
          <a:prstGeom prst="rightArrow">
            <a:avLst/>
          </a:prstGeom>
          <a:solidFill>
            <a:schemeClr val="accent1">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defRPr/>
            </a:pPr>
            <a:endParaRPr lang="en-US" noProof="0" dirty="0">
              <a:solidFill>
                <a:prstClr val="white"/>
              </a:solidFill>
              <a:latin typeface="Calibri" panose="020F0502020204030204"/>
              <a:sym typeface="Arial"/>
            </a:endParaRPr>
          </a:p>
        </p:txBody>
      </p:sp>
      <p:sp>
        <p:nvSpPr>
          <p:cNvPr id="37" name="Pil: höger 36">
            <a:extLst>
              <a:ext uri="{FF2B5EF4-FFF2-40B4-BE49-F238E27FC236}">
                <a16:creationId xmlns:a16="http://schemas.microsoft.com/office/drawing/2014/main" id="{2EC69493-4302-AC60-3511-CF86461BD70E}"/>
              </a:ext>
            </a:extLst>
          </p:cNvPr>
          <p:cNvSpPr/>
          <p:nvPr/>
        </p:nvSpPr>
        <p:spPr>
          <a:xfrm>
            <a:off x="7791193" y="4076259"/>
            <a:ext cx="213217" cy="194428"/>
          </a:xfrm>
          <a:prstGeom prst="rightArrow">
            <a:avLst/>
          </a:prstGeom>
          <a:solidFill>
            <a:schemeClr val="accent1">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defRPr/>
            </a:pPr>
            <a:endParaRPr lang="en-US" noProof="0" dirty="0">
              <a:solidFill>
                <a:prstClr val="white"/>
              </a:solidFill>
              <a:latin typeface="Calibri" panose="020F0502020204030204"/>
              <a:sym typeface="Arial"/>
            </a:endParaRPr>
          </a:p>
        </p:txBody>
      </p:sp>
      <p:sp>
        <p:nvSpPr>
          <p:cNvPr id="38" name="Pil: höger 37">
            <a:extLst>
              <a:ext uri="{FF2B5EF4-FFF2-40B4-BE49-F238E27FC236}">
                <a16:creationId xmlns:a16="http://schemas.microsoft.com/office/drawing/2014/main" id="{B85B0A49-41A0-482B-BEA7-5D210C1BB95E}"/>
              </a:ext>
            </a:extLst>
          </p:cNvPr>
          <p:cNvSpPr/>
          <p:nvPr/>
        </p:nvSpPr>
        <p:spPr>
          <a:xfrm>
            <a:off x="10363969" y="3958533"/>
            <a:ext cx="396689" cy="309195"/>
          </a:xfrm>
          <a:prstGeom prst="rightArrow">
            <a:avLst/>
          </a:prstGeom>
          <a:solidFill>
            <a:schemeClr val="accent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defRPr/>
            </a:pPr>
            <a:endParaRPr lang="en-US" noProof="0" dirty="0">
              <a:solidFill>
                <a:prstClr val="white"/>
              </a:solidFill>
              <a:latin typeface="Calibri" panose="020F0502020204030204"/>
              <a:sym typeface="Arial"/>
            </a:endParaRPr>
          </a:p>
        </p:txBody>
      </p:sp>
      <p:sp>
        <p:nvSpPr>
          <p:cNvPr id="39" name="Pil: höger 38">
            <a:extLst>
              <a:ext uri="{FF2B5EF4-FFF2-40B4-BE49-F238E27FC236}">
                <a16:creationId xmlns:a16="http://schemas.microsoft.com/office/drawing/2014/main" id="{658E043F-3345-8271-F2AC-ED0A855D9215}"/>
              </a:ext>
            </a:extLst>
          </p:cNvPr>
          <p:cNvSpPr/>
          <p:nvPr/>
        </p:nvSpPr>
        <p:spPr>
          <a:xfrm>
            <a:off x="2610636" y="4255336"/>
            <a:ext cx="489921" cy="288001"/>
          </a:xfrm>
          <a:prstGeom prst="rightArrow">
            <a:avLst/>
          </a:prstGeom>
          <a:solidFill>
            <a:schemeClr val="accent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defRPr/>
            </a:pPr>
            <a:endParaRPr lang="en-US" noProof="0" dirty="0">
              <a:solidFill>
                <a:prstClr val="white"/>
              </a:solidFill>
              <a:latin typeface="Calibri" panose="020F0502020204030204"/>
              <a:sym typeface="Arial"/>
            </a:endParaRPr>
          </a:p>
        </p:txBody>
      </p:sp>
      <p:sp>
        <p:nvSpPr>
          <p:cNvPr id="40" name="Pil: höger 39">
            <a:extLst>
              <a:ext uri="{FF2B5EF4-FFF2-40B4-BE49-F238E27FC236}">
                <a16:creationId xmlns:a16="http://schemas.microsoft.com/office/drawing/2014/main" id="{CA660B58-8D51-DC1B-A3C8-4798446DEA35}"/>
              </a:ext>
            </a:extLst>
          </p:cNvPr>
          <p:cNvSpPr/>
          <p:nvPr/>
        </p:nvSpPr>
        <p:spPr>
          <a:xfrm>
            <a:off x="10363967" y="3509117"/>
            <a:ext cx="396688" cy="293747"/>
          </a:xfrm>
          <a:prstGeom prst="rightArrow">
            <a:avLst/>
          </a:prstGeom>
          <a:solidFill>
            <a:schemeClr val="accent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defRPr/>
            </a:pPr>
            <a:endParaRPr lang="en-US" noProof="0" dirty="0">
              <a:solidFill>
                <a:prstClr val="white"/>
              </a:solidFill>
              <a:latin typeface="Calibri" panose="020F0502020204030204"/>
              <a:sym typeface="Arial"/>
            </a:endParaRPr>
          </a:p>
        </p:txBody>
      </p:sp>
      <p:sp>
        <p:nvSpPr>
          <p:cNvPr id="41" name="Rektangel 40">
            <a:extLst>
              <a:ext uri="{FF2B5EF4-FFF2-40B4-BE49-F238E27FC236}">
                <a16:creationId xmlns:a16="http://schemas.microsoft.com/office/drawing/2014/main" id="{D3DEBC11-91BE-2630-FB95-9E77AB51FB32}"/>
              </a:ext>
            </a:extLst>
          </p:cNvPr>
          <p:cNvSpPr/>
          <p:nvPr/>
        </p:nvSpPr>
        <p:spPr>
          <a:xfrm>
            <a:off x="3152730" y="679253"/>
            <a:ext cx="5886548" cy="923330"/>
          </a:xfrm>
          <a:prstGeom prst="rect">
            <a:avLst/>
          </a:prstGeom>
          <a:noFill/>
        </p:spPr>
        <p:txBody>
          <a:bodyPr wrap="none" lIns="91440" tIns="45720" rIns="91440" bIns="45720">
            <a:spAutoFit/>
          </a:bodyPr>
          <a:lstStyle/>
          <a:p>
            <a:pPr algn="ctr" defTabSz="457189">
              <a:defRPr/>
            </a:pPr>
            <a:r>
              <a:rPr lang="en-US" sz="5400" noProof="0" dirty="0">
                <a:ln w="0"/>
                <a:solidFill>
                  <a:schemeClr val="bg1"/>
                </a:solidFill>
                <a:effectLst>
                  <a:outerShdw blurRad="38100" dist="25400" dir="5400000" algn="ctr" rotWithShape="0">
                    <a:srgbClr val="6E747A">
                      <a:alpha val="43000"/>
                    </a:srgbClr>
                  </a:outerShdw>
                </a:effectLst>
                <a:latin typeface="Century Gothic" panose="020B0502020202020204"/>
                <a:cs typeface="Arial"/>
                <a:sym typeface="Arial"/>
              </a:rPr>
              <a:t>The care process</a:t>
            </a:r>
          </a:p>
        </p:txBody>
      </p:sp>
      <p:sp>
        <p:nvSpPr>
          <p:cNvPr id="42" name="Pil: höger 41">
            <a:extLst>
              <a:ext uri="{FF2B5EF4-FFF2-40B4-BE49-F238E27FC236}">
                <a16:creationId xmlns:a16="http://schemas.microsoft.com/office/drawing/2014/main" id="{15AAD028-02CE-0D60-196E-C4A30145A1F5}"/>
              </a:ext>
            </a:extLst>
          </p:cNvPr>
          <p:cNvSpPr/>
          <p:nvPr/>
        </p:nvSpPr>
        <p:spPr>
          <a:xfrm rot="20530833">
            <a:off x="5461545" y="4381524"/>
            <a:ext cx="398707" cy="310661"/>
          </a:xfrm>
          <a:prstGeom prst="rightArrow">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defRPr/>
            </a:pPr>
            <a:endParaRPr lang="en-US" noProof="0" dirty="0">
              <a:solidFill>
                <a:prstClr val="white"/>
              </a:solidFill>
              <a:latin typeface="Calibri" panose="020F0502020204030204"/>
              <a:sym typeface="Arial"/>
            </a:endParaRPr>
          </a:p>
        </p:txBody>
      </p:sp>
      <p:sp>
        <p:nvSpPr>
          <p:cNvPr id="43" name="Båge 42">
            <a:extLst>
              <a:ext uri="{FF2B5EF4-FFF2-40B4-BE49-F238E27FC236}">
                <a16:creationId xmlns:a16="http://schemas.microsoft.com/office/drawing/2014/main" id="{D59CE197-72C7-D8EC-B6B4-63334E7C31A6}"/>
              </a:ext>
            </a:extLst>
          </p:cNvPr>
          <p:cNvSpPr/>
          <p:nvPr/>
        </p:nvSpPr>
        <p:spPr>
          <a:xfrm>
            <a:off x="4102965" y="2931330"/>
            <a:ext cx="5231219" cy="417769"/>
          </a:xfrm>
          <a:prstGeom prst="arc">
            <a:avLst>
              <a:gd name="adj1" fmla="val 10846075"/>
              <a:gd name="adj2" fmla="val 0"/>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457189">
              <a:defRPr/>
            </a:pPr>
            <a:endParaRPr lang="en-US" noProof="0" dirty="0">
              <a:solidFill>
                <a:prstClr val="black"/>
              </a:solidFill>
              <a:latin typeface="Century Gothic" panose="020B0502020202020204"/>
              <a:sym typeface="Arial"/>
            </a:endParaRPr>
          </a:p>
        </p:txBody>
      </p:sp>
      <p:sp>
        <p:nvSpPr>
          <p:cNvPr id="44" name="textruta 43">
            <a:extLst>
              <a:ext uri="{FF2B5EF4-FFF2-40B4-BE49-F238E27FC236}">
                <a16:creationId xmlns:a16="http://schemas.microsoft.com/office/drawing/2014/main" id="{24813672-BEF2-60D5-60E8-11A5C3D4F9E1}"/>
              </a:ext>
            </a:extLst>
          </p:cNvPr>
          <p:cNvSpPr txBox="1"/>
          <p:nvPr/>
        </p:nvSpPr>
        <p:spPr>
          <a:xfrm>
            <a:off x="5539564" y="2243469"/>
            <a:ext cx="2446504" cy="369332"/>
          </a:xfrm>
          <a:prstGeom prst="rect">
            <a:avLst/>
          </a:prstGeom>
          <a:noFill/>
        </p:spPr>
        <p:txBody>
          <a:bodyPr wrap="none" rtlCol="0">
            <a:spAutoFit/>
          </a:bodyPr>
          <a:lstStyle/>
          <a:p>
            <a:pPr defTabSz="457189">
              <a:defRPr/>
            </a:pPr>
            <a:r>
              <a:rPr lang="en-US" noProof="0" dirty="0">
                <a:solidFill>
                  <a:schemeClr val="bg1"/>
                </a:solidFill>
                <a:latin typeface="Century Gothic" panose="020B0502020202020204"/>
                <a:cs typeface="Arial"/>
                <a:sym typeface="Arial"/>
              </a:rPr>
              <a:t>Individual treatment</a:t>
            </a:r>
          </a:p>
        </p:txBody>
      </p:sp>
      <p:sp>
        <p:nvSpPr>
          <p:cNvPr id="45" name="Pil: höger 44">
            <a:extLst>
              <a:ext uri="{FF2B5EF4-FFF2-40B4-BE49-F238E27FC236}">
                <a16:creationId xmlns:a16="http://schemas.microsoft.com/office/drawing/2014/main" id="{0A029403-9E7A-DAF8-377D-ED7292FBADE6}"/>
              </a:ext>
            </a:extLst>
          </p:cNvPr>
          <p:cNvSpPr/>
          <p:nvPr/>
        </p:nvSpPr>
        <p:spPr>
          <a:xfrm>
            <a:off x="5704675" y="4808299"/>
            <a:ext cx="6239594" cy="962180"/>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457189"/>
            <a:endParaRPr lang="en-US" noProof="0" dirty="0">
              <a:solidFill>
                <a:prstClr val="white"/>
              </a:solidFill>
              <a:latin typeface="Century Gothic" panose="020B0502020202020204"/>
              <a:sym typeface="Arial"/>
            </a:endParaRPr>
          </a:p>
        </p:txBody>
      </p:sp>
      <p:sp>
        <p:nvSpPr>
          <p:cNvPr id="46" name="textruta 45">
            <a:extLst>
              <a:ext uri="{FF2B5EF4-FFF2-40B4-BE49-F238E27FC236}">
                <a16:creationId xmlns:a16="http://schemas.microsoft.com/office/drawing/2014/main" id="{820599C9-455F-AAE9-58C4-2E51174B2196}"/>
              </a:ext>
            </a:extLst>
          </p:cNvPr>
          <p:cNvSpPr txBox="1"/>
          <p:nvPr/>
        </p:nvSpPr>
        <p:spPr>
          <a:xfrm>
            <a:off x="6683883" y="5085298"/>
            <a:ext cx="2785243" cy="369332"/>
          </a:xfrm>
          <a:prstGeom prst="rect">
            <a:avLst/>
          </a:prstGeom>
          <a:noFill/>
        </p:spPr>
        <p:txBody>
          <a:bodyPr wrap="square" rtlCol="0">
            <a:spAutoFit/>
          </a:bodyPr>
          <a:lstStyle/>
          <a:p>
            <a:pPr defTabSz="457189"/>
            <a:r>
              <a:rPr lang="en-US" b="1" noProof="0" dirty="0">
                <a:solidFill>
                  <a:prstClr val="white"/>
                </a:solidFill>
                <a:latin typeface="Century Gothic" panose="020B0502020202020204"/>
                <a:cs typeface="Arial"/>
                <a:sym typeface="Arial"/>
              </a:rPr>
              <a:t>”Get a life”</a:t>
            </a:r>
          </a:p>
        </p:txBody>
      </p:sp>
      <p:sp>
        <p:nvSpPr>
          <p:cNvPr id="47" name="textruta 46">
            <a:extLst>
              <a:ext uri="{FF2B5EF4-FFF2-40B4-BE49-F238E27FC236}">
                <a16:creationId xmlns:a16="http://schemas.microsoft.com/office/drawing/2014/main" id="{C4B575F3-D8C4-7BE4-A147-1AC4BAAB882F}"/>
              </a:ext>
            </a:extLst>
          </p:cNvPr>
          <p:cNvSpPr txBox="1"/>
          <p:nvPr/>
        </p:nvSpPr>
        <p:spPr>
          <a:xfrm>
            <a:off x="8028613" y="4504577"/>
            <a:ext cx="2231097" cy="369332"/>
          </a:xfrm>
          <a:prstGeom prst="rect">
            <a:avLst/>
          </a:prstGeom>
          <a:solidFill>
            <a:schemeClr val="accent4">
              <a:lumMod val="60000"/>
              <a:lumOff val="40000"/>
            </a:schemeClr>
          </a:solidFill>
        </p:spPr>
        <p:style>
          <a:lnRef idx="2">
            <a:schemeClr val="accent6">
              <a:shade val="15000"/>
            </a:schemeClr>
          </a:lnRef>
          <a:fillRef idx="1">
            <a:schemeClr val="accent6"/>
          </a:fillRef>
          <a:effectRef idx="0">
            <a:schemeClr val="accent6"/>
          </a:effectRef>
          <a:fontRef idx="minor">
            <a:schemeClr val="lt1"/>
          </a:fontRef>
        </p:style>
        <p:txBody>
          <a:bodyPr wrap="square" rtlCol="0">
            <a:spAutoFit/>
          </a:bodyPr>
          <a:lstStyle/>
          <a:p>
            <a:pPr algn="ctr" defTabSz="914377">
              <a:defRPr/>
            </a:pPr>
            <a:r>
              <a:rPr lang="en-US" noProof="0" dirty="0">
                <a:solidFill>
                  <a:prstClr val="white"/>
                </a:solidFill>
                <a:latin typeface="Calibri" panose="020F0502020204030204"/>
                <a:sym typeface="Arial"/>
              </a:rPr>
              <a:t>GPM-10</a:t>
            </a:r>
          </a:p>
        </p:txBody>
      </p:sp>
      <p:sp>
        <p:nvSpPr>
          <p:cNvPr id="48" name="Pil: höger 47">
            <a:extLst>
              <a:ext uri="{FF2B5EF4-FFF2-40B4-BE49-F238E27FC236}">
                <a16:creationId xmlns:a16="http://schemas.microsoft.com/office/drawing/2014/main" id="{6C9D8C47-8DE2-E77E-0A6C-57305E06627D}"/>
              </a:ext>
            </a:extLst>
          </p:cNvPr>
          <p:cNvSpPr/>
          <p:nvPr/>
        </p:nvSpPr>
        <p:spPr>
          <a:xfrm rot="1752375">
            <a:off x="7754743" y="4385258"/>
            <a:ext cx="213217" cy="194428"/>
          </a:xfrm>
          <a:prstGeom prst="rightArrow">
            <a:avLst/>
          </a:prstGeom>
          <a:solidFill>
            <a:schemeClr val="accent1">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defRPr/>
            </a:pPr>
            <a:endParaRPr lang="en-US" noProof="0" dirty="0">
              <a:solidFill>
                <a:prstClr val="white"/>
              </a:solidFill>
              <a:latin typeface="Calibri" panose="020F0502020204030204"/>
              <a:sym typeface="Arial"/>
            </a:endParaRPr>
          </a:p>
        </p:txBody>
      </p:sp>
      <p:sp>
        <p:nvSpPr>
          <p:cNvPr id="49" name="Pil: höger 48">
            <a:extLst>
              <a:ext uri="{FF2B5EF4-FFF2-40B4-BE49-F238E27FC236}">
                <a16:creationId xmlns:a16="http://schemas.microsoft.com/office/drawing/2014/main" id="{994C88B4-D5F0-710E-0742-D604AF47BCFD}"/>
              </a:ext>
            </a:extLst>
          </p:cNvPr>
          <p:cNvSpPr/>
          <p:nvPr/>
        </p:nvSpPr>
        <p:spPr>
          <a:xfrm rot="20063647">
            <a:off x="10421330" y="4366007"/>
            <a:ext cx="396689" cy="309195"/>
          </a:xfrm>
          <a:prstGeom prst="rightArrow">
            <a:avLst/>
          </a:prstGeom>
          <a:solidFill>
            <a:schemeClr val="accent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7">
              <a:defRPr/>
            </a:pPr>
            <a:endParaRPr lang="en-US" noProof="0" dirty="0">
              <a:solidFill>
                <a:prstClr val="white"/>
              </a:solidFill>
              <a:latin typeface="Calibri" panose="020F0502020204030204"/>
              <a:sym typeface="Arial"/>
            </a:endParaRPr>
          </a:p>
        </p:txBody>
      </p:sp>
      <p:pic>
        <p:nvPicPr>
          <p:cNvPr id="2" name="Picture 2">
            <a:extLst>
              <a:ext uri="{FF2B5EF4-FFF2-40B4-BE49-F238E27FC236}">
                <a16:creationId xmlns:a16="http://schemas.microsoft.com/office/drawing/2014/main" id="{EFB6869F-343D-D116-AA3A-9B9D3FA77A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73265" y="6339216"/>
            <a:ext cx="2124528" cy="4846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3958775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B1A792DC-1478-ACC2-DBC1-852710DC0E4C}"/>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604C90B2-9393-77D4-D913-7424268FD3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nvGrpSpPr>
          <p:cNvPr id="10" name="Group 9">
            <a:extLst>
              <a:ext uri="{FF2B5EF4-FFF2-40B4-BE49-F238E27FC236}">
                <a16:creationId xmlns:a16="http://schemas.microsoft.com/office/drawing/2014/main" id="{6DFE7379-6C4F-88FB-E5A0-2412126375B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95ECA39B-379A-F7C7-6C85-D2C9F105A9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lor Cover">
              <a:extLst>
                <a:ext uri="{FF2B5EF4-FFF2-40B4-BE49-F238E27FC236}">
                  <a16:creationId xmlns:a16="http://schemas.microsoft.com/office/drawing/2014/main" id="{F6812BEE-116A-99D3-6E8A-BAB43335000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4" name="Group 13">
            <a:extLst>
              <a:ext uri="{FF2B5EF4-FFF2-40B4-BE49-F238E27FC236}">
                <a16:creationId xmlns:a16="http://schemas.microsoft.com/office/drawing/2014/main" id="{9A1415E7-3D2E-5D62-914E-BBB33480625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78BB2B36-AF1C-DD5F-1CF8-16E3A1B16F0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Color">
              <a:extLst>
                <a:ext uri="{FF2B5EF4-FFF2-40B4-BE49-F238E27FC236}">
                  <a16:creationId xmlns:a16="http://schemas.microsoft.com/office/drawing/2014/main" id="{6F8CC5FC-D215-E498-C99C-9AE7E13824B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8" name="Group 17">
            <a:extLst>
              <a:ext uri="{FF2B5EF4-FFF2-40B4-BE49-F238E27FC236}">
                <a16:creationId xmlns:a16="http://schemas.microsoft.com/office/drawing/2014/main" id="{DB6FF4C1-6FCE-D342-1B63-A5801F5645E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1F0A94A7-5D59-936F-C21C-A64ED779BC9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0" name="Freeform: Shape 19">
              <a:extLst>
                <a:ext uri="{FF2B5EF4-FFF2-40B4-BE49-F238E27FC236}">
                  <a16:creationId xmlns:a16="http://schemas.microsoft.com/office/drawing/2014/main" id="{899AD96F-C555-BB2D-F695-38621D2F17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1" name="Freeform: Shape 20">
              <a:extLst>
                <a:ext uri="{FF2B5EF4-FFF2-40B4-BE49-F238E27FC236}">
                  <a16:creationId xmlns:a16="http://schemas.microsoft.com/office/drawing/2014/main" id="{8A125157-EE47-5D0A-118C-7A0E973CEE0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2" name="Freeform: Shape 21">
              <a:extLst>
                <a:ext uri="{FF2B5EF4-FFF2-40B4-BE49-F238E27FC236}">
                  <a16:creationId xmlns:a16="http://schemas.microsoft.com/office/drawing/2014/main" id="{A6E2654F-C9C1-D825-15FE-F3B57DF0328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3" name="Freeform: Shape 22">
              <a:extLst>
                <a:ext uri="{FF2B5EF4-FFF2-40B4-BE49-F238E27FC236}">
                  <a16:creationId xmlns:a16="http://schemas.microsoft.com/office/drawing/2014/main" id="{51234472-361F-460C-9906-16E25EF4BF3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4" name="Freeform: Shape 23">
              <a:extLst>
                <a:ext uri="{FF2B5EF4-FFF2-40B4-BE49-F238E27FC236}">
                  <a16:creationId xmlns:a16="http://schemas.microsoft.com/office/drawing/2014/main" id="{8C9AA02A-F3F0-5E55-6E45-5B74831A99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5" name="Freeform: Shape 24">
              <a:extLst>
                <a:ext uri="{FF2B5EF4-FFF2-40B4-BE49-F238E27FC236}">
                  <a16:creationId xmlns:a16="http://schemas.microsoft.com/office/drawing/2014/main" id="{78E8C4D6-D1A3-8C50-D9BF-AB83FE0EBA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grpSp>
      <p:sp>
        <p:nvSpPr>
          <p:cNvPr id="9" name="Rubrik 1">
            <a:extLst>
              <a:ext uri="{FF2B5EF4-FFF2-40B4-BE49-F238E27FC236}">
                <a16:creationId xmlns:a16="http://schemas.microsoft.com/office/drawing/2014/main" id="{AA2E1669-D35F-57D8-229D-4A228E2B02F7}"/>
              </a:ext>
            </a:extLst>
          </p:cNvPr>
          <p:cNvSpPr>
            <a:spLocks noGrp="1"/>
          </p:cNvSpPr>
          <p:nvPr>
            <p:ph type="title"/>
          </p:nvPr>
        </p:nvSpPr>
        <p:spPr>
          <a:xfrm>
            <a:off x="838200" y="365125"/>
            <a:ext cx="10515600" cy="1325563"/>
          </a:xfrm>
        </p:spPr>
        <p:txBody>
          <a:bodyPr>
            <a:normAutofit/>
          </a:bodyPr>
          <a:lstStyle/>
          <a:p>
            <a:r>
              <a:rPr lang="en-US" sz="4800" noProof="0" dirty="0">
                <a:solidFill>
                  <a:schemeClr val="bg1"/>
                </a:solidFill>
              </a:rPr>
              <a:t>GPM First year</a:t>
            </a:r>
          </a:p>
        </p:txBody>
      </p:sp>
      <p:sp>
        <p:nvSpPr>
          <p:cNvPr id="13" name="Platshållare för innehåll 2">
            <a:extLst>
              <a:ext uri="{FF2B5EF4-FFF2-40B4-BE49-F238E27FC236}">
                <a16:creationId xmlns:a16="http://schemas.microsoft.com/office/drawing/2014/main" id="{39C03CD6-FACE-5EBE-5502-878B08191B95}"/>
              </a:ext>
            </a:extLst>
          </p:cNvPr>
          <p:cNvSpPr>
            <a:spLocks noGrp="1"/>
          </p:cNvSpPr>
          <p:nvPr>
            <p:ph idx="1"/>
          </p:nvPr>
        </p:nvSpPr>
        <p:spPr>
          <a:xfrm>
            <a:off x="838200" y="1825625"/>
            <a:ext cx="10515600" cy="4351338"/>
          </a:xfrm>
        </p:spPr>
        <p:txBody>
          <a:bodyPr>
            <a:normAutofit/>
          </a:bodyPr>
          <a:lstStyle/>
          <a:p>
            <a:pPr>
              <a:lnSpc>
                <a:spcPct val="150000"/>
              </a:lnSpc>
            </a:pPr>
            <a:r>
              <a:rPr lang="en-US" noProof="0" dirty="0">
                <a:solidFill>
                  <a:schemeClr val="bg1"/>
                </a:solidFill>
              </a:rPr>
              <a:t>New diagnostic procedure</a:t>
            </a:r>
          </a:p>
          <a:p>
            <a:pPr>
              <a:lnSpc>
                <a:spcPct val="150000"/>
              </a:lnSpc>
            </a:pPr>
            <a:r>
              <a:rPr lang="en-US" noProof="0" dirty="0">
                <a:solidFill>
                  <a:schemeClr val="bg1"/>
                </a:solidFill>
              </a:rPr>
              <a:t>GPM (PPI, group, individual) – 7 patients. 1 was cancelled</a:t>
            </a:r>
          </a:p>
          <a:p>
            <a:pPr>
              <a:lnSpc>
                <a:spcPct val="150000"/>
              </a:lnSpc>
            </a:pPr>
            <a:r>
              <a:rPr lang="en-US" noProof="0" dirty="0">
                <a:solidFill>
                  <a:schemeClr val="bg1"/>
                </a:solidFill>
              </a:rPr>
              <a:t>Static group</a:t>
            </a:r>
          </a:p>
          <a:p>
            <a:pPr>
              <a:lnSpc>
                <a:spcPct val="150000"/>
              </a:lnSpc>
            </a:pPr>
            <a:r>
              <a:rPr lang="en-US" noProof="0" dirty="0">
                <a:solidFill>
                  <a:schemeClr val="bg1"/>
                </a:solidFill>
              </a:rPr>
              <a:t>GPM-10 – 3 patients</a:t>
            </a:r>
          </a:p>
          <a:p>
            <a:pPr>
              <a:lnSpc>
                <a:spcPct val="150000"/>
              </a:lnSpc>
            </a:pPr>
            <a:r>
              <a:rPr lang="en-US" noProof="0" dirty="0">
                <a:solidFill>
                  <a:schemeClr val="bg1"/>
                </a:solidFill>
              </a:rPr>
              <a:t>Coaching from Niki Sundström by video call</a:t>
            </a:r>
          </a:p>
        </p:txBody>
      </p:sp>
      <p:pic>
        <p:nvPicPr>
          <p:cNvPr id="2" name="Picture 2">
            <a:extLst>
              <a:ext uri="{FF2B5EF4-FFF2-40B4-BE49-F238E27FC236}">
                <a16:creationId xmlns:a16="http://schemas.microsoft.com/office/drawing/2014/main" id="{EF32062D-412A-64C7-771C-59EADB498C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73265" y="6339216"/>
            <a:ext cx="2124528" cy="484683"/>
          </a:xfrm>
          <a:prstGeom prst="rect">
            <a:avLst/>
          </a:prstGeom>
          <a:noFill/>
          <a:extLst>
            <a:ext uri="{909E8E84-426E-40DD-AFC4-6F175D3DCCD1}">
              <a14:hiddenFill xmlns:a14="http://schemas.microsoft.com/office/drawing/2010/main">
                <a:solidFill>
                  <a:srgbClr val="FFFFFF"/>
                </a:solidFill>
              </a14:hiddenFill>
            </a:ext>
          </a:extLst>
        </p:spPr>
      </p:pic>
      <p:pic>
        <p:nvPicPr>
          <p:cNvPr id="7170" name="Picture 2" descr="Flat design starting line illustration | Free Vector">
            <a:extLst>
              <a:ext uri="{FF2B5EF4-FFF2-40B4-BE49-F238E27FC236}">
                <a16:creationId xmlns:a16="http://schemas.microsoft.com/office/drawing/2014/main" id="{05B3C2DD-1450-A0AA-239B-DBE1B924086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269081" y="3584183"/>
            <a:ext cx="2768889" cy="1844452"/>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66326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500"/>
                                        <p:tgtEl>
                                          <p:spTgt spid="1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Effect transition="in" filter="fade">
                                      <p:cBhvr>
                                        <p:cTn id="12" dur="500"/>
                                        <p:tgtEl>
                                          <p:spTgt spid="13">
                                            <p:txEl>
                                              <p:pRg st="1" end="1"/>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13">
                                            <p:txEl>
                                              <p:pRg st="2" end="2"/>
                                            </p:txEl>
                                          </p:spTgt>
                                        </p:tgtEl>
                                        <p:attrNameLst>
                                          <p:attrName>style.visibility</p:attrName>
                                        </p:attrNameLst>
                                      </p:cBhvr>
                                      <p:to>
                                        <p:strVal val="visible"/>
                                      </p:to>
                                    </p:set>
                                    <p:animEffect transition="in" filter="fade">
                                      <p:cBhvr>
                                        <p:cTn id="15" dur="500"/>
                                        <p:tgtEl>
                                          <p:spTgt spid="13">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3">
                                            <p:txEl>
                                              <p:pRg st="3" end="3"/>
                                            </p:txEl>
                                          </p:spTgt>
                                        </p:tgtEl>
                                        <p:attrNameLst>
                                          <p:attrName>style.visibility</p:attrName>
                                        </p:attrNameLst>
                                      </p:cBhvr>
                                      <p:to>
                                        <p:strVal val="visible"/>
                                      </p:to>
                                    </p:set>
                                    <p:animEffect transition="in" filter="fade">
                                      <p:cBhvr>
                                        <p:cTn id="20" dur="500"/>
                                        <p:tgtEl>
                                          <p:spTgt spid="13">
                                            <p:txEl>
                                              <p:pRg st="3" end="3"/>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13">
                                            <p:txEl>
                                              <p:pRg st="4" end="4"/>
                                            </p:txEl>
                                          </p:spTgt>
                                        </p:tgtEl>
                                        <p:attrNameLst>
                                          <p:attrName>style.visibility</p:attrName>
                                        </p:attrNameLst>
                                      </p:cBhvr>
                                      <p:to>
                                        <p:strVal val="visible"/>
                                      </p:to>
                                    </p:set>
                                    <p:animEffect transition="in" filter="fade">
                                      <p:cBhvr>
                                        <p:cTn id="23" dur="500"/>
                                        <p:tgtEl>
                                          <p:spTgt spid="1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B1A792DC-1478-ACC2-DBC1-852710DC0E4C}"/>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604C90B2-9393-77D4-D913-7424268FD3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nvGrpSpPr>
          <p:cNvPr id="10" name="Group 9">
            <a:extLst>
              <a:ext uri="{FF2B5EF4-FFF2-40B4-BE49-F238E27FC236}">
                <a16:creationId xmlns:a16="http://schemas.microsoft.com/office/drawing/2014/main" id="{6DFE7379-6C4F-88FB-E5A0-2412126375B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95ECA39B-379A-F7C7-6C85-D2C9F105A9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lor Cover">
              <a:extLst>
                <a:ext uri="{FF2B5EF4-FFF2-40B4-BE49-F238E27FC236}">
                  <a16:creationId xmlns:a16="http://schemas.microsoft.com/office/drawing/2014/main" id="{F6812BEE-116A-99D3-6E8A-BAB43335000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4" name="Group 13">
            <a:extLst>
              <a:ext uri="{FF2B5EF4-FFF2-40B4-BE49-F238E27FC236}">
                <a16:creationId xmlns:a16="http://schemas.microsoft.com/office/drawing/2014/main" id="{9A1415E7-3D2E-5D62-914E-BBB33480625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78BB2B36-AF1C-DD5F-1CF8-16E3A1B16F0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Color">
              <a:extLst>
                <a:ext uri="{FF2B5EF4-FFF2-40B4-BE49-F238E27FC236}">
                  <a16:creationId xmlns:a16="http://schemas.microsoft.com/office/drawing/2014/main" id="{6F8CC5FC-D215-E498-C99C-9AE7E13824B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8" name="Group 17">
            <a:extLst>
              <a:ext uri="{FF2B5EF4-FFF2-40B4-BE49-F238E27FC236}">
                <a16:creationId xmlns:a16="http://schemas.microsoft.com/office/drawing/2014/main" id="{DB6FF4C1-6FCE-D342-1B63-A5801F5645E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1F0A94A7-5D59-936F-C21C-A64ED779BC9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0" name="Freeform: Shape 19">
              <a:extLst>
                <a:ext uri="{FF2B5EF4-FFF2-40B4-BE49-F238E27FC236}">
                  <a16:creationId xmlns:a16="http://schemas.microsoft.com/office/drawing/2014/main" id="{899AD96F-C555-BB2D-F695-38621D2F17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1" name="Freeform: Shape 20">
              <a:extLst>
                <a:ext uri="{FF2B5EF4-FFF2-40B4-BE49-F238E27FC236}">
                  <a16:creationId xmlns:a16="http://schemas.microsoft.com/office/drawing/2014/main" id="{8A125157-EE47-5D0A-118C-7A0E973CEE0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2" name="Freeform: Shape 21">
              <a:extLst>
                <a:ext uri="{FF2B5EF4-FFF2-40B4-BE49-F238E27FC236}">
                  <a16:creationId xmlns:a16="http://schemas.microsoft.com/office/drawing/2014/main" id="{A6E2654F-C9C1-D825-15FE-F3B57DF0328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3" name="Freeform: Shape 22">
              <a:extLst>
                <a:ext uri="{FF2B5EF4-FFF2-40B4-BE49-F238E27FC236}">
                  <a16:creationId xmlns:a16="http://schemas.microsoft.com/office/drawing/2014/main" id="{51234472-361F-460C-9906-16E25EF4BF3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4" name="Freeform: Shape 23">
              <a:extLst>
                <a:ext uri="{FF2B5EF4-FFF2-40B4-BE49-F238E27FC236}">
                  <a16:creationId xmlns:a16="http://schemas.microsoft.com/office/drawing/2014/main" id="{8C9AA02A-F3F0-5E55-6E45-5B74831A99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5" name="Freeform: Shape 24">
              <a:extLst>
                <a:ext uri="{FF2B5EF4-FFF2-40B4-BE49-F238E27FC236}">
                  <a16:creationId xmlns:a16="http://schemas.microsoft.com/office/drawing/2014/main" id="{78E8C4D6-D1A3-8C50-D9BF-AB83FE0EBA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grpSp>
      <p:sp>
        <p:nvSpPr>
          <p:cNvPr id="9" name="Rubrik 1">
            <a:extLst>
              <a:ext uri="{FF2B5EF4-FFF2-40B4-BE49-F238E27FC236}">
                <a16:creationId xmlns:a16="http://schemas.microsoft.com/office/drawing/2014/main" id="{AA2E1669-D35F-57D8-229D-4A228E2B02F7}"/>
              </a:ext>
            </a:extLst>
          </p:cNvPr>
          <p:cNvSpPr>
            <a:spLocks noGrp="1"/>
          </p:cNvSpPr>
          <p:nvPr>
            <p:ph type="title"/>
          </p:nvPr>
        </p:nvSpPr>
        <p:spPr>
          <a:xfrm>
            <a:off x="838200" y="365125"/>
            <a:ext cx="10515600" cy="1325563"/>
          </a:xfrm>
        </p:spPr>
        <p:txBody>
          <a:bodyPr>
            <a:normAutofit/>
          </a:bodyPr>
          <a:lstStyle/>
          <a:p>
            <a:r>
              <a:rPr lang="en-US" sz="4800" noProof="0" dirty="0">
                <a:solidFill>
                  <a:schemeClr val="bg1"/>
                </a:solidFill>
              </a:rPr>
              <a:t>GPM Second year</a:t>
            </a:r>
          </a:p>
        </p:txBody>
      </p:sp>
      <p:sp>
        <p:nvSpPr>
          <p:cNvPr id="13" name="Platshållare för innehåll 2">
            <a:extLst>
              <a:ext uri="{FF2B5EF4-FFF2-40B4-BE49-F238E27FC236}">
                <a16:creationId xmlns:a16="http://schemas.microsoft.com/office/drawing/2014/main" id="{39C03CD6-FACE-5EBE-5502-878B08191B95}"/>
              </a:ext>
            </a:extLst>
          </p:cNvPr>
          <p:cNvSpPr>
            <a:spLocks noGrp="1"/>
          </p:cNvSpPr>
          <p:nvPr>
            <p:ph idx="1"/>
          </p:nvPr>
        </p:nvSpPr>
        <p:spPr>
          <a:xfrm>
            <a:off x="838200" y="1825625"/>
            <a:ext cx="10515600" cy="4351338"/>
          </a:xfrm>
        </p:spPr>
        <p:txBody>
          <a:bodyPr>
            <a:normAutofit lnSpcReduction="10000"/>
          </a:bodyPr>
          <a:lstStyle/>
          <a:p>
            <a:pPr>
              <a:lnSpc>
                <a:spcPct val="150000"/>
              </a:lnSpc>
            </a:pPr>
            <a:r>
              <a:rPr lang="en-US" noProof="0" dirty="0">
                <a:solidFill>
                  <a:schemeClr val="bg1"/>
                </a:solidFill>
              </a:rPr>
              <a:t>Project completed, now permanent part of unit treatment repertoire</a:t>
            </a:r>
          </a:p>
          <a:p>
            <a:pPr>
              <a:lnSpc>
                <a:spcPct val="150000"/>
              </a:lnSpc>
            </a:pPr>
            <a:r>
              <a:rPr lang="en-US" noProof="0" dirty="0">
                <a:solidFill>
                  <a:schemeClr val="bg1"/>
                </a:solidFill>
              </a:rPr>
              <a:t>Quite stable after first year</a:t>
            </a:r>
          </a:p>
          <a:p>
            <a:pPr>
              <a:lnSpc>
                <a:spcPct val="150000"/>
              </a:lnSpc>
            </a:pPr>
            <a:r>
              <a:rPr lang="en-US" noProof="0" dirty="0">
                <a:solidFill>
                  <a:schemeClr val="bg1"/>
                </a:solidFill>
              </a:rPr>
              <a:t>GPM psychoeducation – 8 patients</a:t>
            </a:r>
          </a:p>
          <a:p>
            <a:pPr>
              <a:lnSpc>
                <a:spcPct val="150000"/>
              </a:lnSpc>
            </a:pPr>
            <a:r>
              <a:rPr lang="en-US" noProof="0" dirty="0">
                <a:solidFill>
                  <a:schemeClr val="bg1"/>
                </a:solidFill>
              </a:rPr>
              <a:t>GPM group + individual – 8 patients</a:t>
            </a:r>
          </a:p>
          <a:p>
            <a:pPr>
              <a:lnSpc>
                <a:spcPct val="150000"/>
              </a:lnSpc>
            </a:pPr>
            <a:r>
              <a:rPr lang="en-US" noProof="0" dirty="0">
                <a:solidFill>
                  <a:schemeClr val="bg1"/>
                </a:solidFill>
              </a:rPr>
              <a:t>GPM10 - 3 patients</a:t>
            </a:r>
          </a:p>
        </p:txBody>
      </p:sp>
      <p:pic>
        <p:nvPicPr>
          <p:cNvPr id="2" name="Picture 2">
            <a:extLst>
              <a:ext uri="{FF2B5EF4-FFF2-40B4-BE49-F238E27FC236}">
                <a16:creationId xmlns:a16="http://schemas.microsoft.com/office/drawing/2014/main" id="{EE86D93E-7A53-D51E-79F0-DBF9FF2C8D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73265" y="6339216"/>
            <a:ext cx="2124528" cy="484683"/>
          </a:xfrm>
          <a:prstGeom prst="rect">
            <a:avLst/>
          </a:prstGeom>
          <a:noFill/>
          <a:extLst>
            <a:ext uri="{909E8E84-426E-40DD-AFC4-6F175D3DCCD1}">
              <a14:hiddenFill xmlns:a14="http://schemas.microsoft.com/office/drawing/2010/main">
                <a:solidFill>
                  <a:srgbClr val="FFFFFF"/>
                </a:solidFill>
              </a14:hiddenFill>
            </a:ext>
          </a:extLst>
        </p:spPr>
      </p:pic>
      <p:pic>
        <p:nvPicPr>
          <p:cNvPr id="6148" name="Picture 4" descr="Smooth Sailing Images – Browse 23,794 Stock Photos, Vectors, and Video |  Adobe Stock">
            <a:extLst>
              <a:ext uri="{FF2B5EF4-FFF2-40B4-BE49-F238E27FC236}">
                <a16:creationId xmlns:a16="http://schemas.microsoft.com/office/drawing/2014/main" id="{7189A5C3-64CE-9809-9EB4-793D21AA8C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44353" y="2969660"/>
            <a:ext cx="2828341" cy="2828341"/>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87804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500"/>
                                        <p:tgtEl>
                                          <p:spTgt spid="1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13">
                                            <p:txEl>
                                              <p:pRg st="1" end="1"/>
                                            </p:txEl>
                                          </p:spTgt>
                                        </p:tgtEl>
                                        <p:attrNameLst>
                                          <p:attrName>style.visibility</p:attrName>
                                        </p:attrNameLst>
                                      </p:cBhvr>
                                      <p:to>
                                        <p:strVal val="visible"/>
                                      </p:to>
                                    </p:set>
                                    <p:animEffect transition="in" filter="fade">
                                      <p:cBhvr>
                                        <p:cTn id="10" dur="500"/>
                                        <p:tgtEl>
                                          <p:spTgt spid="1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3">
                                            <p:txEl>
                                              <p:pRg st="2" end="2"/>
                                            </p:txEl>
                                          </p:spTgt>
                                        </p:tgtEl>
                                        <p:attrNameLst>
                                          <p:attrName>style.visibility</p:attrName>
                                        </p:attrNameLst>
                                      </p:cBhvr>
                                      <p:to>
                                        <p:strVal val="visible"/>
                                      </p:to>
                                    </p:set>
                                    <p:animEffect transition="in" filter="fade">
                                      <p:cBhvr>
                                        <p:cTn id="15" dur="500"/>
                                        <p:tgtEl>
                                          <p:spTgt spid="13">
                                            <p:txEl>
                                              <p:pRg st="2" end="2"/>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13">
                                            <p:txEl>
                                              <p:pRg st="3" end="3"/>
                                            </p:txEl>
                                          </p:spTgt>
                                        </p:tgtEl>
                                        <p:attrNameLst>
                                          <p:attrName>style.visibility</p:attrName>
                                        </p:attrNameLst>
                                      </p:cBhvr>
                                      <p:to>
                                        <p:strVal val="visible"/>
                                      </p:to>
                                    </p:set>
                                    <p:animEffect transition="in" filter="fade">
                                      <p:cBhvr>
                                        <p:cTn id="18" dur="500"/>
                                        <p:tgtEl>
                                          <p:spTgt spid="13">
                                            <p:txEl>
                                              <p:pRg st="3" end="3"/>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13">
                                            <p:txEl>
                                              <p:pRg st="4" end="4"/>
                                            </p:txEl>
                                          </p:spTgt>
                                        </p:tgtEl>
                                        <p:attrNameLst>
                                          <p:attrName>style.visibility</p:attrName>
                                        </p:attrNameLst>
                                      </p:cBhvr>
                                      <p:to>
                                        <p:strVal val="visible"/>
                                      </p:to>
                                    </p:set>
                                    <p:animEffect transition="in" filter="fade">
                                      <p:cBhvr>
                                        <p:cTn id="21" dur="500"/>
                                        <p:tgtEl>
                                          <p:spTgt spid="1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B1A792DC-1478-ACC2-DBC1-852710DC0E4C}"/>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604C90B2-9393-77D4-D913-7424268FD3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nvGrpSpPr>
          <p:cNvPr id="10" name="Group 9">
            <a:extLst>
              <a:ext uri="{FF2B5EF4-FFF2-40B4-BE49-F238E27FC236}">
                <a16:creationId xmlns:a16="http://schemas.microsoft.com/office/drawing/2014/main" id="{6DFE7379-6C4F-88FB-E5A0-2412126375B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95ECA39B-379A-F7C7-6C85-D2C9F105A9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lor Cover">
              <a:extLst>
                <a:ext uri="{FF2B5EF4-FFF2-40B4-BE49-F238E27FC236}">
                  <a16:creationId xmlns:a16="http://schemas.microsoft.com/office/drawing/2014/main" id="{F6812BEE-116A-99D3-6E8A-BAB43335000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4" name="Group 13">
            <a:extLst>
              <a:ext uri="{FF2B5EF4-FFF2-40B4-BE49-F238E27FC236}">
                <a16:creationId xmlns:a16="http://schemas.microsoft.com/office/drawing/2014/main" id="{9A1415E7-3D2E-5D62-914E-BBB33480625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78BB2B36-AF1C-DD5F-1CF8-16E3A1B16F0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Color">
              <a:extLst>
                <a:ext uri="{FF2B5EF4-FFF2-40B4-BE49-F238E27FC236}">
                  <a16:creationId xmlns:a16="http://schemas.microsoft.com/office/drawing/2014/main" id="{6F8CC5FC-D215-E498-C99C-9AE7E13824B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8" name="Group 17">
            <a:extLst>
              <a:ext uri="{FF2B5EF4-FFF2-40B4-BE49-F238E27FC236}">
                <a16:creationId xmlns:a16="http://schemas.microsoft.com/office/drawing/2014/main" id="{DB6FF4C1-6FCE-D342-1B63-A5801F5645E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1F0A94A7-5D59-936F-C21C-A64ED779BC9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0" name="Freeform: Shape 19">
              <a:extLst>
                <a:ext uri="{FF2B5EF4-FFF2-40B4-BE49-F238E27FC236}">
                  <a16:creationId xmlns:a16="http://schemas.microsoft.com/office/drawing/2014/main" id="{899AD96F-C555-BB2D-F695-38621D2F17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1" name="Freeform: Shape 20">
              <a:extLst>
                <a:ext uri="{FF2B5EF4-FFF2-40B4-BE49-F238E27FC236}">
                  <a16:creationId xmlns:a16="http://schemas.microsoft.com/office/drawing/2014/main" id="{8A125157-EE47-5D0A-118C-7A0E973CEE0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2" name="Freeform: Shape 21">
              <a:extLst>
                <a:ext uri="{FF2B5EF4-FFF2-40B4-BE49-F238E27FC236}">
                  <a16:creationId xmlns:a16="http://schemas.microsoft.com/office/drawing/2014/main" id="{A6E2654F-C9C1-D825-15FE-F3B57DF0328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3" name="Freeform: Shape 22">
              <a:extLst>
                <a:ext uri="{FF2B5EF4-FFF2-40B4-BE49-F238E27FC236}">
                  <a16:creationId xmlns:a16="http://schemas.microsoft.com/office/drawing/2014/main" id="{51234472-361F-460C-9906-16E25EF4BF3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4" name="Freeform: Shape 23">
              <a:extLst>
                <a:ext uri="{FF2B5EF4-FFF2-40B4-BE49-F238E27FC236}">
                  <a16:creationId xmlns:a16="http://schemas.microsoft.com/office/drawing/2014/main" id="{8C9AA02A-F3F0-5E55-6E45-5B74831A99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5" name="Freeform: Shape 24">
              <a:extLst>
                <a:ext uri="{FF2B5EF4-FFF2-40B4-BE49-F238E27FC236}">
                  <a16:creationId xmlns:a16="http://schemas.microsoft.com/office/drawing/2014/main" id="{78E8C4D6-D1A3-8C50-D9BF-AB83FE0EBA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grpSp>
      <p:sp>
        <p:nvSpPr>
          <p:cNvPr id="36" name="Rubrik 2">
            <a:extLst>
              <a:ext uri="{FF2B5EF4-FFF2-40B4-BE49-F238E27FC236}">
                <a16:creationId xmlns:a16="http://schemas.microsoft.com/office/drawing/2014/main" id="{B5618806-051B-28D8-8EAA-F2AD528F22CC}"/>
              </a:ext>
            </a:extLst>
          </p:cNvPr>
          <p:cNvSpPr>
            <a:spLocks noGrp="1"/>
          </p:cNvSpPr>
          <p:nvPr>
            <p:ph type="title"/>
          </p:nvPr>
        </p:nvSpPr>
        <p:spPr>
          <a:xfrm>
            <a:off x="1007434" y="765175"/>
            <a:ext cx="7375846" cy="779991"/>
          </a:xfrm>
        </p:spPr>
        <p:txBody>
          <a:bodyPr>
            <a:normAutofit fontScale="90000"/>
          </a:bodyPr>
          <a:lstStyle/>
          <a:p>
            <a:r>
              <a:rPr lang="en-US" noProof="0" dirty="0">
                <a:solidFill>
                  <a:schemeClr val="bg1"/>
                </a:solidFill>
              </a:rPr>
              <a:t>Effect of GPM after first year (</a:t>
            </a:r>
            <a:r>
              <a:rPr lang="en-US" i="1" noProof="0" dirty="0">
                <a:solidFill>
                  <a:schemeClr val="bg1"/>
                </a:solidFill>
              </a:rPr>
              <a:t>n</a:t>
            </a:r>
            <a:r>
              <a:rPr lang="en-US" noProof="0" dirty="0">
                <a:solidFill>
                  <a:schemeClr val="bg1"/>
                </a:solidFill>
              </a:rPr>
              <a:t> = 4)</a:t>
            </a:r>
          </a:p>
        </p:txBody>
      </p:sp>
      <p:graphicFrame>
        <p:nvGraphicFramePr>
          <p:cNvPr id="37" name="Diagram 36">
            <a:extLst>
              <a:ext uri="{FF2B5EF4-FFF2-40B4-BE49-F238E27FC236}">
                <a16:creationId xmlns:a16="http://schemas.microsoft.com/office/drawing/2014/main" id="{487C6C14-A93A-59D6-A6A9-A8C111849F31}"/>
              </a:ext>
            </a:extLst>
          </p:cNvPr>
          <p:cNvGraphicFramePr/>
          <p:nvPr>
            <p:extLst>
              <p:ext uri="{D42A27DB-BD31-4B8C-83A1-F6EECF244321}">
                <p14:modId xmlns:p14="http://schemas.microsoft.com/office/powerpoint/2010/main" val="1927921436"/>
              </p:ext>
            </p:extLst>
          </p:nvPr>
        </p:nvGraphicFramePr>
        <p:xfrm>
          <a:off x="727420" y="1745943"/>
          <a:ext cx="3264363" cy="200373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8" name="Diagram 37">
            <a:extLst>
              <a:ext uri="{FF2B5EF4-FFF2-40B4-BE49-F238E27FC236}">
                <a16:creationId xmlns:a16="http://schemas.microsoft.com/office/drawing/2014/main" id="{6C9505AC-F712-5013-8A16-ABB32BB4EEE8}"/>
              </a:ext>
            </a:extLst>
          </p:cNvPr>
          <p:cNvGraphicFramePr/>
          <p:nvPr>
            <p:extLst>
              <p:ext uri="{D42A27DB-BD31-4B8C-83A1-F6EECF244321}">
                <p14:modId xmlns:p14="http://schemas.microsoft.com/office/powerpoint/2010/main" val="295029128"/>
              </p:ext>
            </p:extLst>
          </p:nvPr>
        </p:nvGraphicFramePr>
        <p:xfrm>
          <a:off x="4269872" y="1731272"/>
          <a:ext cx="3350851" cy="211374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9" name="Diagram 38">
            <a:extLst>
              <a:ext uri="{FF2B5EF4-FFF2-40B4-BE49-F238E27FC236}">
                <a16:creationId xmlns:a16="http://schemas.microsoft.com/office/drawing/2014/main" id="{063EAFE2-D263-AD21-19D3-9B9007227A16}"/>
              </a:ext>
            </a:extLst>
          </p:cNvPr>
          <p:cNvGraphicFramePr/>
          <p:nvPr>
            <p:extLst>
              <p:ext uri="{D42A27DB-BD31-4B8C-83A1-F6EECF244321}">
                <p14:modId xmlns:p14="http://schemas.microsoft.com/office/powerpoint/2010/main" val="844089192"/>
              </p:ext>
            </p:extLst>
          </p:nvPr>
        </p:nvGraphicFramePr>
        <p:xfrm>
          <a:off x="4372268" y="4192094"/>
          <a:ext cx="3350851" cy="208665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Diagram 39">
            <a:extLst>
              <a:ext uri="{FF2B5EF4-FFF2-40B4-BE49-F238E27FC236}">
                <a16:creationId xmlns:a16="http://schemas.microsoft.com/office/drawing/2014/main" id="{E7B825C4-B381-3550-F490-DBC28BF809FD}"/>
              </a:ext>
            </a:extLst>
          </p:cNvPr>
          <p:cNvGraphicFramePr/>
          <p:nvPr>
            <p:extLst>
              <p:ext uri="{D42A27DB-BD31-4B8C-83A1-F6EECF244321}">
                <p14:modId xmlns:p14="http://schemas.microsoft.com/office/powerpoint/2010/main" val="1475493035"/>
              </p:ext>
            </p:extLst>
          </p:nvPr>
        </p:nvGraphicFramePr>
        <p:xfrm>
          <a:off x="723863" y="4096755"/>
          <a:ext cx="3648405" cy="2214199"/>
        </p:xfrm>
        <a:graphic>
          <a:graphicData uri="http://schemas.openxmlformats.org/drawingml/2006/chart">
            <c:chart xmlns:c="http://schemas.openxmlformats.org/drawingml/2006/chart" xmlns:r="http://schemas.openxmlformats.org/officeDocument/2006/relationships" r:id="rId6"/>
          </a:graphicData>
        </a:graphic>
      </p:graphicFrame>
      <p:sp>
        <p:nvSpPr>
          <p:cNvPr id="41" name="textruta 40">
            <a:extLst>
              <a:ext uri="{FF2B5EF4-FFF2-40B4-BE49-F238E27FC236}">
                <a16:creationId xmlns:a16="http://schemas.microsoft.com/office/drawing/2014/main" id="{F6720050-D69C-AB63-6DCA-DDF2006F9329}"/>
              </a:ext>
            </a:extLst>
          </p:cNvPr>
          <p:cNvSpPr txBox="1"/>
          <p:nvPr/>
        </p:nvSpPr>
        <p:spPr>
          <a:xfrm>
            <a:off x="1972002" y="1540758"/>
            <a:ext cx="997389" cy="379656"/>
          </a:xfrm>
          <a:prstGeom prst="rect">
            <a:avLst/>
          </a:prstGeom>
          <a:noFill/>
        </p:spPr>
        <p:txBody>
          <a:bodyPr wrap="none" rtlCol="0">
            <a:spAutoFit/>
          </a:bodyPr>
          <a:lstStyle/>
          <a:p>
            <a:r>
              <a:rPr lang="en-US" sz="1867" i="1" noProof="0" dirty="0"/>
              <a:t>d</a:t>
            </a:r>
            <a:r>
              <a:rPr lang="en-US" sz="1867" noProof="0" dirty="0"/>
              <a:t> = 1.39</a:t>
            </a:r>
            <a:endParaRPr lang="en-US" sz="1867" i="1" noProof="0" dirty="0"/>
          </a:p>
        </p:txBody>
      </p:sp>
      <p:sp>
        <p:nvSpPr>
          <p:cNvPr id="42" name="textruta 41">
            <a:extLst>
              <a:ext uri="{FF2B5EF4-FFF2-40B4-BE49-F238E27FC236}">
                <a16:creationId xmlns:a16="http://schemas.microsoft.com/office/drawing/2014/main" id="{F990E94D-AF16-AA3B-2E1E-24D0C62A857A}"/>
              </a:ext>
            </a:extLst>
          </p:cNvPr>
          <p:cNvSpPr txBox="1"/>
          <p:nvPr/>
        </p:nvSpPr>
        <p:spPr>
          <a:xfrm>
            <a:off x="5453582" y="1544480"/>
            <a:ext cx="997389" cy="379656"/>
          </a:xfrm>
          <a:prstGeom prst="rect">
            <a:avLst/>
          </a:prstGeom>
          <a:noFill/>
        </p:spPr>
        <p:txBody>
          <a:bodyPr wrap="none" rtlCol="0">
            <a:spAutoFit/>
          </a:bodyPr>
          <a:lstStyle/>
          <a:p>
            <a:r>
              <a:rPr lang="en-US" sz="1867" i="1" noProof="0" dirty="0"/>
              <a:t>d</a:t>
            </a:r>
            <a:r>
              <a:rPr lang="en-US" sz="1867" noProof="0" dirty="0"/>
              <a:t> = 1.82</a:t>
            </a:r>
            <a:endParaRPr lang="en-US" sz="1867" i="1" noProof="0" dirty="0"/>
          </a:p>
        </p:txBody>
      </p:sp>
      <p:sp>
        <p:nvSpPr>
          <p:cNvPr id="43" name="textruta 42">
            <a:extLst>
              <a:ext uri="{FF2B5EF4-FFF2-40B4-BE49-F238E27FC236}">
                <a16:creationId xmlns:a16="http://schemas.microsoft.com/office/drawing/2014/main" id="{25DC7741-A8F4-8DAA-0488-E46D2C4BACF5}"/>
              </a:ext>
            </a:extLst>
          </p:cNvPr>
          <p:cNvSpPr txBox="1"/>
          <p:nvPr/>
        </p:nvSpPr>
        <p:spPr>
          <a:xfrm>
            <a:off x="5513029" y="3958613"/>
            <a:ext cx="997389" cy="379656"/>
          </a:xfrm>
          <a:prstGeom prst="rect">
            <a:avLst/>
          </a:prstGeom>
          <a:noFill/>
        </p:spPr>
        <p:txBody>
          <a:bodyPr wrap="none" rtlCol="0">
            <a:spAutoFit/>
          </a:bodyPr>
          <a:lstStyle/>
          <a:p>
            <a:r>
              <a:rPr lang="en-US" sz="1867" i="1" noProof="0" dirty="0"/>
              <a:t>d</a:t>
            </a:r>
            <a:r>
              <a:rPr lang="en-US" sz="1867" noProof="0" dirty="0"/>
              <a:t> = 1.66</a:t>
            </a:r>
            <a:endParaRPr lang="en-US" sz="1867" i="1" noProof="0" dirty="0"/>
          </a:p>
        </p:txBody>
      </p:sp>
      <p:sp>
        <p:nvSpPr>
          <p:cNvPr id="44" name="textruta 43">
            <a:extLst>
              <a:ext uri="{FF2B5EF4-FFF2-40B4-BE49-F238E27FC236}">
                <a16:creationId xmlns:a16="http://schemas.microsoft.com/office/drawing/2014/main" id="{7B638976-0841-7F04-CB33-6749AFBC64A8}"/>
              </a:ext>
            </a:extLst>
          </p:cNvPr>
          <p:cNvSpPr txBox="1"/>
          <p:nvPr/>
        </p:nvSpPr>
        <p:spPr>
          <a:xfrm>
            <a:off x="1951957" y="3863171"/>
            <a:ext cx="997389" cy="379656"/>
          </a:xfrm>
          <a:prstGeom prst="rect">
            <a:avLst/>
          </a:prstGeom>
          <a:noFill/>
        </p:spPr>
        <p:txBody>
          <a:bodyPr wrap="none" rtlCol="0">
            <a:spAutoFit/>
          </a:bodyPr>
          <a:lstStyle/>
          <a:p>
            <a:r>
              <a:rPr lang="en-US" sz="1867" i="1" noProof="0" dirty="0"/>
              <a:t>d</a:t>
            </a:r>
            <a:r>
              <a:rPr lang="en-US" sz="1867" noProof="0" dirty="0"/>
              <a:t> = 3.08</a:t>
            </a:r>
            <a:endParaRPr lang="en-US" sz="1867" i="1" noProof="0" dirty="0"/>
          </a:p>
        </p:txBody>
      </p:sp>
      <p:sp>
        <p:nvSpPr>
          <p:cNvPr id="45" name="textruta 44">
            <a:extLst>
              <a:ext uri="{FF2B5EF4-FFF2-40B4-BE49-F238E27FC236}">
                <a16:creationId xmlns:a16="http://schemas.microsoft.com/office/drawing/2014/main" id="{1D105DF1-BD93-E2DC-764B-4791AC390AE7}"/>
              </a:ext>
            </a:extLst>
          </p:cNvPr>
          <p:cNvSpPr txBox="1"/>
          <p:nvPr/>
        </p:nvSpPr>
        <p:spPr>
          <a:xfrm>
            <a:off x="8386129" y="943672"/>
            <a:ext cx="2423863" cy="1377941"/>
          </a:xfrm>
          <a:prstGeom prst="rect">
            <a:avLst/>
          </a:prstGeom>
          <a:noFill/>
          <a:ln>
            <a:solidFill>
              <a:schemeClr val="bg1"/>
            </a:solidFill>
          </a:ln>
        </p:spPr>
        <p:txBody>
          <a:bodyPr wrap="square">
            <a:spAutoFit/>
          </a:bodyPr>
          <a:lstStyle/>
          <a:p>
            <a:pPr>
              <a:lnSpc>
                <a:spcPts val="2200"/>
              </a:lnSpc>
              <a:spcBef>
                <a:spcPts val="1000"/>
              </a:spcBef>
              <a:spcAft>
                <a:spcPts val="800"/>
              </a:spcAft>
              <a:buFont typeface="Arial" panose="020B0604020202020204" pitchFamily="34" charset="0"/>
              <a:buChar char="•"/>
            </a:pPr>
            <a:r>
              <a:rPr lang="en-US" sz="1600" b="1" noProof="0" dirty="0">
                <a:solidFill>
                  <a:schemeClr val="bg1"/>
                </a:solidFill>
                <a:latin typeface="Times New Roman" panose="02020603050405020304" pitchFamily="18" charset="0"/>
                <a:cs typeface="Times New Roman" panose="02020603050405020304" pitchFamily="18" charset="0"/>
              </a:rPr>
              <a:t>Small effect:</a:t>
            </a:r>
            <a:r>
              <a:rPr lang="en-US" sz="1600" noProof="0" dirty="0">
                <a:solidFill>
                  <a:schemeClr val="bg1"/>
                </a:solidFill>
                <a:latin typeface="Times New Roman" panose="02020603050405020304" pitchFamily="18" charset="0"/>
                <a:cs typeface="Times New Roman" panose="02020603050405020304" pitchFamily="18" charset="0"/>
              </a:rPr>
              <a:t> </a:t>
            </a:r>
            <a:r>
              <a:rPr lang="en-US" sz="1600" i="1" noProof="0" dirty="0">
                <a:solidFill>
                  <a:schemeClr val="bg1"/>
                </a:solidFill>
                <a:latin typeface="Times New Roman" panose="02020603050405020304" pitchFamily="18" charset="0"/>
                <a:cs typeface="Times New Roman" panose="02020603050405020304" pitchFamily="18" charset="0"/>
              </a:rPr>
              <a:t>d</a:t>
            </a:r>
            <a:r>
              <a:rPr lang="en-US" sz="1600" noProof="0" dirty="0">
                <a:solidFill>
                  <a:schemeClr val="bg1"/>
                </a:solidFill>
                <a:latin typeface="Times New Roman" panose="02020603050405020304" pitchFamily="18" charset="0"/>
                <a:cs typeface="Times New Roman" panose="02020603050405020304" pitchFamily="18" charset="0"/>
              </a:rPr>
              <a:t> = 0.2</a:t>
            </a:r>
          </a:p>
          <a:p>
            <a:pPr>
              <a:lnSpc>
                <a:spcPts val="2200"/>
              </a:lnSpc>
              <a:spcBef>
                <a:spcPts val="1000"/>
              </a:spcBef>
              <a:spcAft>
                <a:spcPts val="800"/>
              </a:spcAft>
              <a:buFont typeface="Arial" panose="020B0604020202020204" pitchFamily="34" charset="0"/>
              <a:buChar char="•"/>
            </a:pPr>
            <a:r>
              <a:rPr lang="en-US" sz="1600" b="1" noProof="0" dirty="0">
                <a:solidFill>
                  <a:schemeClr val="bg1"/>
                </a:solidFill>
                <a:latin typeface="Times New Roman" panose="02020603050405020304" pitchFamily="18" charset="0"/>
                <a:cs typeface="Times New Roman" panose="02020603050405020304" pitchFamily="18" charset="0"/>
              </a:rPr>
              <a:t>Moderate effect:</a:t>
            </a:r>
            <a:r>
              <a:rPr lang="en-US" sz="1600" noProof="0" dirty="0">
                <a:solidFill>
                  <a:schemeClr val="bg1"/>
                </a:solidFill>
                <a:latin typeface="Times New Roman" panose="02020603050405020304" pitchFamily="18" charset="0"/>
                <a:cs typeface="Times New Roman" panose="02020603050405020304" pitchFamily="18" charset="0"/>
              </a:rPr>
              <a:t> </a:t>
            </a:r>
            <a:r>
              <a:rPr lang="en-US" sz="1600" i="1" noProof="0" dirty="0">
                <a:solidFill>
                  <a:schemeClr val="bg1"/>
                </a:solidFill>
                <a:latin typeface="Times New Roman" panose="02020603050405020304" pitchFamily="18" charset="0"/>
                <a:cs typeface="Times New Roman" panose="02020603050405020304" pitchFamily="18" charset="0"/>
              </a:rPr>
              <a:t>d</a:t>
            </a:r>
            <a:r>
              <a:rPr lang="en-US" sz="1600" noProof="0" dirty="0">
                <a:solidFill>
                  <a:schemeClr val="bg1"/>
                </a:solidFill>
                <a:latin typeface="Times New Roman" panose="02020603050405020304" pitchFamily="18" charset="0"/>
                <a:cs typeface="Times New Roman" panose="02020603050405020304" pitchFamily="18" charset="0"/>
              </a:rPr>
              <a:t> = 0.5</a:t>
            </a:r>
          </a:p>
          <a:p>
            <a:pPr>
              <a:lnSpc>
                <a:spcPts val="2200"/>
              </a:lnSpc>
              <a:spcBef>
                <a:spcPts val="1000"/>
              </a:spcBef>
              <a:spcAft>
                <a:spcPts val="2000"/>
              </a:spcAft>
              <a:buFont typeface="Arial" panose="020B0604020202020204" pitchFamily="34" charset="0"/>
              <a:buChar char="•"/>
            </a:pPr>
            <a:r>
              <a:rPr lang="en-US" sz="1600" b="1" noProof="0" dirty="0">
                <a:solidFill>
                  <a:schemeClr val="bg1"/>
                </a:solidFill>
                <a:latin typeface="Times New Roman" panose="02020603050405020304" pitchFamily="18" charset="0"/>
                <a:cs typeface="Times New Roman" panose="02020603050405020304" pitchFamily="18" charset="0"/>
              </a:rPr>
              <a:t>Large effect:</a:t>
            </a:r>
            <a:r>
              <a:rPr lang="en-US" sz="1600" noProof="0" dirty="0">
                <a:solidFill>
                  <a:schemeClr val="bg1"/>
                </a:solidFill>
                <a:latin typeface="Times New Roman" panose="02020603050405020304" pitchFamily="18" charset="0"/>
                <a:cs typeface="Times New Roman" panose="02020603050405020304" pitchFamily="18" charset="0"/>
              </a:rPr>
              <a:t> </a:t>
            </a:r>
            <a:r>
              <a:rPr lang="en-US" sz="1600" i="1" noProof="0" dirty="0">
                <a:solidFill>
                  <a:schemeClr val="bg1"/>
                </a:solidFill>
                <a:latin typeface="Times New Roman" panose="02020603050405020304" pitchFamily="18" charset="0"/>
                <a:cs typeface="Times New Roman" panose="02020603050405020304" pitchFamily="18" charset="0"/>
              </a:rPr>
              <a:t>d</a:t>
            </a:r>
            <a:r>
              <a:rPr lang="en-US" sz="1600" noProof="0" dirty="0">
                <a:solidFill>
                  <a:schemeClr val="bg1"/>
                </a:solidFill>
                <a:latin typeface="Times New Roman" panose="02020603050405020304" pitchFamily="18" charset="0"/>
                <a:cs typeface="Times New Roman" panose="02020603050405020304" pitchFamily="18" charset="0"/>
              </a:rPr>
              <a:t> &gt; 0.8</a:t>
            </a:r>
          </a:p>
        </p:txBody>
      </p:sp>
      <p:sp>
        <p:nvSpPr>
          <p:cNvPr id="46" name="textruta 45">
            <a:extLst>
              <a:ext uri="{FF2B5EF4-FFF2-40B4-BE49-F238E27FC236}">
                <a16:creationId xmlns:a16="http://schemas.microsoft.com/office/drawing/2014/main" id="{57B30E82-9008-601C-1A2C-416C03ECA008}"/>
              </a:ext>
            </a:extLst>
          </p:cNvPr>
          <p:cNvSpPr txBox="1"/>
          <p:nvPr/>
        </p:nvSpPr>
        <p:spPr>
          <a:xfrm>
            <a:off x="8085359" y="2746374"/>
            <a:ext cx="3286165" cy="1664174"/>
          </a:xfrm>
          <a:prstGeom prst="rect">
            <a:avLst/>
          </a:prstGeom>
          <a:noFill/>
          <a:ln>
            <a:solidFill>
              <a:schemeClr val="bg2"/>
            </a:solidFill>
          </a:ln>
        </p:spPr>
        <p:txBody>
          <a:bodyPr wrap="square">
            <a:spAutoFit/>
          </a:bodyPr>
          <a:lstStyle/>
          <a:p>
            <a:pPr>
              <a:lnSpc>
                <a:spcPct val="107000"/>
              </a:lnSpc>
              <a:spcAft>
                <a:spcPts val="1067"/>
              </a:spcAft>
            </a:pPr>
            <a:r>
              <a:rPr lang="en-US" sz="1600" kern="100" noProof="0" dirty="0">
                <a:solidFill>
                  <a:schemeClr val="bg1"/>
                </a:solidFill>
                <a:latin typeface="Aptos" panose="020B0004020202020204" pitchFamily="34" charset="0"/>
                <a:ea typeface="Aptos" panose="020B0004020202020204" pitchFamily="34" charset="0"/>
                <a:cs typeface="Times New Roman" panose="02020603050405020304" pitchFamily="18" charset="0"/>
              </a:rPr>
              <a:t>No significant change for:</a:t>
            </a:r>
            <a:br>
              <a:rPr lang="en-US" sz="1600" kern="100" noProof="0" dirty="0">
                <a:solidFill>
                  <a:schemeClr val="bg1"/>
                </a:solidFill>
                <a:latin typeface="Aptos" panose="020B0004020202020204" pitchFamily="34" charset="0"/>
                <a:ea typeface="Aptos" panose="020B0004020202020204" pitchFamily="34" charset="0"/>
                <a:cs typeface="Times New Roman" panose="02020603050405020304" pitchFamily="18" charset="0"/>
              </a:rPr>
            </a:br>
            <a:r>
              <a:rPr lang="en-US" sz="1600" kern="100" noProof="0" dirty="0">
                <a:solidFill>
                  <a:schemeClr val="bg1"/>
                </a:solidFill>
                <a:latin typeface="Aptos" panose="020B0004020202020204" pitchFamily="34" charset="0"/>
                <a:ea typeface="Aptos" panose="020B0004020202020204" pitchFamily="34" charset="0"/>
                <a:cs typeface="Times New Roman" panose="02020603050405020304" pitchFamily="18" charset="0"/>
              </a:rPr>
              <a:t>LSAS-SR (</a:t>
            </a:r>
            <a:r>
              <a:rPr lang="en-US" sz="1600" i="1" kern="100" noProof="0" dirty="0">
                <a:solidFill>
                  <a:schemeClr val="bg1"/>
                </a:solidFill>
                <a:latin typeface="Aptos" panose="020B0004020202020204" pitchFamily="34" charset="0"/>
                <a:ea typeface="Aptos" panose="020B0004020202020204" pitchFamily="34" charset="0"/>
                <a:cs typeface="Times New Roman" panose="02020603050405020304" pitchFamily="18" charset="0"/>
              </a:rPr>
              <a:t>p</a:t>
            </a:r>
            <a:r>
              <a:rPr lang="en-US" sz="1600" kern="100" noProof="0" dirty="0">
                <a:solidFill>
                  <a:schemeClr val="bg1"/>
                </a:solidFill>
                <a:latin typeface="Aptos" panose="020B0004020202020204" pitchFamily="34" charset="0"/>
                <a:ea typeface="Aptos" panose="020B0004020202020204" pitchFamily="34" charset="0"/>
                <a:cs typeface="Times New Roman" panose="02020603050405020304" pitchFamily="18" charset="0"/>
              </a:rPr>
              <a:t> = .604), </a:t>
            </a:r>
            <a:br>
              <a:rPr lang="en-US" sz="1600" kern="100" noProof="0" dirty="0">
                <a:solidFill>
                  <a:schemeClr val="bg1"/>
                </a:solidFill>
                <a:latin typeface="Aptos" panose="020B0004020202020204" pitchFamily="34" charset="0"/>
                <a:ea typeface="Aptos" panose="020B0004020202020204" pitchFamily="34" charset="0"/>
                <a:cs typeface="Times New Roman" panose="02020603050405020304" pitchFamily="18" charset="0"/>
              </a:rPr>
            </a:br>
            <a:r>
              <a:rPr lang="en-US" sz="1600" kern="100" noProof="0" dirty="0">
                <a:solidFill>
                  <a:schemeClr val="bg1"/>
                </a:solidFill>
                <a:latin typeface="Aptos" panose="020B0004020202020204" pitchFamily="34" charset="0"/>
                <a:ea typeface="Aptos" panose="020B0004020202020204" pitchFamily="34" charset="0"/>
                <a:cs typeface="Times New Roman" panose="02020603050405020304" pitchFamily="18" charset="0"/>
              </a:rPr>
              <a:t>SHAI-14 (</a:t>
            </a:r>
            <a:r>
              <a:rPr lang="en-US" sz="1600" i="1" kern="100" noProof="0" dirty="0">
                <a:solidFill>
                  <a:schemeClr val="bg1"/>
                </a:solidFill>
                <a:latin typeface="Aptos" panose="020B0004020202020204" pitchFamily="34" charset="0"/>
                <a:ea typeface="Aptos" panose="020B0004020202020204" pitchFamily="34" charset="0"/>
                <a:cs typeface="Times New Roman" panose="02020603050405020304" pitchFamily="18" charset="0"/>
              </a:rPr>
              <a:t>p</a:t>
            </a:r>
            <a:r>
              <a:rPr lang="en-US" sz="1600" kern="100" noProof="0" dirty="0">
                <a:solidFill>
                  <a:schemeClr val="bg1"/>
                </a:solidFill>
                <a:latin typeface="Aptos" panose="020B0004020202020204" pitchFamily="34" charset="0"/>
                <a:ea typeface="Aptos" panose="020B0004020202020204" pitchFamily="34" charset="0"/>
                <a:cs typeface="Times New Roman" panose="02020603050405020304" pitchFamily="18" charset="0"/>
              </a:rPr>
              <a:t> = .943), </a:t>
            </a:r>
            <a:br>
              <a:rPr lang="en-US" sz="1600" kern="100" noProof="0" dirty="0">
                <a:solidFill>
                  <a:schemeClr val="bg1"/>
                </a:solidFill>
                <a:latin typeface="Aptos" panose="020B0004020202020204" pitchFamily="34" charset="0"/>
                <a:ea typeface="Aptos" panose="020B0004020202020204" pitchFamily="34" charset="0"/>
                <a:cs typeface="Times New Roman" panose="02020603050405020304" pitchFamily="18" charset="0"/>
              </a:rPr>
            </a:br>
            <a:r>
              <a:rPr lang="en-US" sz="1600" kern="100" noProof="0" dirty="0">
                <a:solidFill>
                  <a:schemeClr val="bg1"/>
                </a:solidFill>
                <a:latin typeface="Aptos" panose="020B0004020202020204" pitchFamily="34" charset="0"/>
                <a:ea typeface="Aptos" panose="020B0004020202020204" pitchFamily="34" charset="0"/>
                <a:cs typeface="Times New Roman" panose="02020603050405020304" pitchFamily="18" charset="0"/>
              </a:rPr>
              <a:t>BBQ (</a:t>
            </a:r>
            <a:r>
              <a:rPr lang="en-US" sz="1600" i="1" kern="100" noProof="0" dirty="0">
                <a:solidFill>
                  <a:schemeClr val="bg1"/>
                </a:solidFill>
                <a:latin typeface="Aptos" panose="020B0004020202020204" pitchFamily="34" charset="0"/>
                <a:ea typeface="Aptos" panose="020B0004020202020204" pitchFamily="34" charset="0"/>
                <a:cs typeface="Times New Roman" panose="02020603050405020304" pitchFamily="18" charset="0"/>
              </a:rPr>
              <a:t>p</a:t>
            </a:r>
            <a:r>
              <a:rPr lang="en-US" sz="1600" kern="100" noProof="0" dirty="0">
                <a:solidFill>
                  <a:schemeClr val="bg1"/>
                </a:solidFill>
                <a:latin typeface="Aptos" panose="020B0004020202020204" pitchFamily="34" charset="0"/>
                <a:ea typeface="Aptos" panose="020B0004020202020204" pitchFamily="34" charset="0"/>
                <a:cs typeface="Times New Roman" panose="02020603050405020304" pitchFamily="18" charset="0"/>
              </a:rPr>
              <a:t> = .489),</a:t>
            </a:r>
            <a:br>
              <a:rPr lang="en-US" sz="1600" kern="100" noProof="0" dirty="0">
                <a:solidFill>
                  <a:schemeClr val="bg1"/>
                </a:solidFill>
                <a:latin typeface="Aptos" panose="020B0004020202020204" pitchFamily="34" charset="0"/>
                <a:ea typeface="Aptos" panose="020B0004020202020204" pitchFamily="34" charset="0"/>
                <a:cs typeface="Times New Roman" panose="02020603050405020304" pitchFamily="18" charset="0"/>
              </a:rPr>
            </a:br>
            <a:r>
              <a:rPr lang="en-US" sz="1600" kern="100" noProof="0" dirty="0">
                <a:solidFill>
                  <a:schemeClr val="bg1"/>
                </a:solidFill>
                <a:latin typeface="Aptos" panose="020B0004020202020204" pitchFamily="34" charset="0"/>
                <a:ea typeface="Aptos" panose="020B0004020202020204" pitchFamily="34" charset="0"/>
                <a:cs typeface="Times New Roman" panose="02020603050405020304" pitchFamily="18" charset="0"/>
              </a:rPr>
              <a:t>DERS-16 (</a:t>
            </a:r>
            <a:r>
              <a:rPr lang="en-US" sz="1600" i="1" kern="100" noProof="0" dirty="0">
                <a:solidFill>
                  <a:schemeClr val="bg1"/>
                </a:solidFill>
                <a:latin typeface="Aptos" panose="020B0004020202020204" pitchFamily="34" charset="0"/>
                <a:ea typeface="Aptos" panose="020B0004020202020204" pitchFamily="34" charset="0"/>
                <a:cs typeface="Times New Roman" panose="02020603050405020304" pitchFamily="18" charset="0"/>
              </a:rPr>
              <a:t>p</a:t>
            </a:r>
            <a:r>
              <a:rPr lang="en-US" sz="1600" kern="100" noProof="0" dirty="0">
                <a:solidFill>
                  <a:schemeClr val="bg1"/>
                </a:solidFill>
                <a:latin typeface="Aptos" panose="020B0004020202020204" pitchFamily="34" charset="0"/>
                <a:ea typeface="Aptos" panose="020B0004020202020204" pitchFamily="34" charset="0"/>
                <a:cs typeface="Times New Roman" panose="02020603050405020304" pitchFamily="18" charset="0"/>
              </a:rPr>
              <a:t> = .125) </a:t>
            </a:r>
            <a:br>
              <a:rPr lang="en-US" sz="1600" kern="100" noProof="0" dirty="0">
                <a:solidFill>
                  <a:schemeClr val="bg1"/>
                </a:solidFill>
                <a:latin typeface="Aptos" panose="020B0004020202020204" pitchFamily="34" charset="0"/>
                <a:ea typeface="Aptos" panose="020B0004020202020204" pitchFamily="34" charset="0"/>
                <a:cs typeface="Times New Roman" panose="02020603050405020304" pitchFamily="18" charset="0"/>
              </a:rPr>
            </a:br>
            <a:r>
              <a:rPr lang="en-US" sz="1600" kern="100" noProof="0" dirty="0">
                <a:solidFill>
                  <a:schemeClr val="bg1"/>
                </a:solidFill>
                <a:latin typeface="Aptos" panose="020B0004020202020204" pitchFamily="34" charset="0"/>
                <a:ea typeface="Aptos" panose="020B0004020202020204" pitchFamily="34" charset="0"/>
                <a:cs typeface="Times New Roman" panose="02020603050405020304" pitchFamily="18" charset="0"/>
              </a:rPr>
              <a:t>BSL-23 (</a:t>
            </a:r>
            <a:r>
              <a:rPr lang="en-US" sz="1600" i="1" kern="100" noProof="0" dirty="0">
                <a:solidFill>
                  <a:schemeClr val="bg1"/>
                </a:solidFill>
                <a:latin typeface="Aptos" panose="020B0004020202020204" pitchFamily="34" charset="0"/>
                <a:ea typeface="Aptos" panose="020B0004020202020204" pitchFamily="34" charset="0"/>
                <a:cs typeface="Times New Roman" panose="02020603050405020304" pitchFamily="18" charset="0"/>
              </a:rPr>
              <a:t>p</a:t>
            </a:r>
            <a:r>
              <a:rPr lang="en-US" sz="1600" kern="100" noProof="0" dirty="0">
                <a:solidFill>
                  <a:schemeClr val="bg1"/>
                </a:solidFill>
                <a:latin typeface="Aptos" panose="020B0004020202020204" pitchFamily="34" charset="0"/>
                <a:ea typeface="Aptos" panose="020B0004020202020204" pitchFamily="34" charset="0"/>
                <a:cs typeface="Times New Roman" panose="02020603050405020304" pitchFamily="18" charset="0"/>
              </a:rPr>
              <a:t> = .138).</a:t>
            </a:r>
          </a:p>
        </p:txBody>
      </p:sp>
      <p:sp>
        <p:nvSpPr>
          <p:cNvPr id="2" name="textruta 1">
            <a:extLst>
              <a:ext uri="{FF2B5EF4-FFF2-40B4-BE49-F238E27FC236}">
                <a16:creationId xmlns:a16="http://schemas.microsoft.com/office/drawing/2014/main" id="{2F78617E-22CA-EC4A-B514-85BE2E663117}"/>
              </a:ext>
            </a:extLst>
          </p:cNvPr>
          <p:cNvSpPr txBox="1"/>
          <p:nvPr/>
        </p:nvSpPr>
        <p:spPr>
          <a:xfrm>
            <a:off x="8085358" y="4885272"/>
            <a:ext cx="3286165" cy="610295"/>
          </a:xfrm>
          <a:prstGeom prst="rect">
            <a:avLst/>
          </a:prstGeom>
          <a:noFill/>
          <a:ln>
            <a:solidFill>
              <a:schemeClr val="bg2"/>
            </a:solidFill>
          </a:ln>
        </p:spPr>
        <p:txBody>
          <a:bodyPr wrap="square">
            <a:spAutoFit/>
          </a:bodyPr>
          <a:lstStyle/>
          <a:p>
            <a:pPr>
              <a:lnSpc>
                <a:spcPct val="107000"/>
              </a:lnSpc>
              <a:spcAft>
                <a:spcPts val="1067"/>
              </a:spcAft>
            </a:pPr>
            <a:r>
              <a:rPr lang="en-US" sz="1600" kern="100" noProof="0" dirty="0">
                <a:solidFill>
                  <a:schemeClr val="bg1"/>
                </a:solidFill>
                <a:latin typeface="Aptos" panose="020B0004020202020204" pitchFamily="34" charset="0"/>
                <a:ea typeface="Aptos" panose="020B0004020202020204" pitchFamily="34" charset="0"/>
                <a:cs typeface="Times New Roman" panose="02020603050405020304" pitchFamily="18" charset="0"/>
              </a:rPr>
              <a:t>No structured treatment evaluation for GPM-10 yet</a:t>
            </a:r>
          </a:p>
        </p:txBody>
      </p:sp>
      <p:pic>
        <p:nvPicPr>
          <p:cNvPr id="3" name="Picture 2">
            <a:extLst>
              <a:ext uri="{FF2B5EF4-FFF2-40B4-BE49-F238E27FC236}">
                <a16:creationId xmlns:a16="http://schemas.microsoft.com/office/drawing/2014/main" id="{E8A41AFB-8146-B0EB-82B4-C65BB663C81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773265" y="6339216"/>
            <a:ext cx="2124528" cy="4846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42231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fade">
                                      <p:cBhvr>
                                        <p:cTn id="12" dur="500"/>
                                        <p:tgtEl>
                                          <p:spTgt spid="4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CD372C3A-95BC-805D-BD8F-074D1DCF85BF}"/>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91FD360F-AC2B-2693-0BB5-C5857B2B00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nvGrpSpPr>
          <p:cNvPr id="10" name="Group 9">
            <a:extLst>
              <a:ext uri="{FF2B5EF4-FFF2-40B4-BE49-F238E27FC236}">
                <a16:creationId xmlns:a16="http://schemas.microsoft.com/office/drawing/2014/main" id="{BDAB822E-14F0-A4C2-A46E-C57D0D17167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D96878B2-1480-1415-6CB2-3D8B344A2E1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lor Cover">
              <a:extLst>
                <a:ext uri="{FF2B5EF4-FFF2-40B4-BE49-F238E27FC236}">
                  <a16:creationId xmlns:a16="http://schemas.microsoft.com/office/drawing/2014/main" id="{90B21B9E-8719-76D6-0F6E-531AC12EC89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4" name="Group 13">
            <a:extLst>
              <a:ext uri="{FF2B5EF4-FFF2-40B4-BE49-F238E27FC236}">
                <a16:creationId xmlns:a16="http://schemas.microsoft.com/office/drawing/2014/main" id="{9F8E9688-60C0-A770-E7F0-D3AA96C9AF6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1D7E1A53-3D1D-A7C6-2495-4DA291CFB7C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Color">
              <a:extLst>
                <a:ext uri="{FF2B5EF4-FFF2-40B4-BE49-F238E27FC236}">
                  <a16:creationId xmlns:a16="http://schemas.microsoft.com/office/drawing/2014/main" id="{1BDAE5B4-C6CB-EBFF-E923-0488AF170CA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8" name="Group 17">
            <a:extLst>
              <a:ext uri="{FF2B5EF4-FFF2-40B4-BE49-F238E27FC236}">
                <a16:creationId xmlns:a16="http://schemas.microsoft.com/office/drawing/2014/main" id="{49F041A9-7401-724B-2456-5CB06118ECE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CA79A4D3-2975-B01A-C4DE-E9D86132A7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0" name="Freeform: Shape 19">
              <a:extLst>
                <a:ext uri="{FF2B5EF4-FFF2-40B4-BE49-F238E27FC236}">
                  <a16:creationId xmlns:a16="http://schemas.microsoft.com/office/drawing/2014/main" id="{85A55F43-11F6-793A-8BB3-13EC40671C0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1" name="Freeform: Shape 20">
              <a:extLst>
                <a:ext uri="{FF2B5EF4-FFF2-40B4-BE49-F238E27FC236}">
                  <a16:creationId xmlns:a16="http://schemas.microsoft.com/office/drawing/2014/main" id="{1D69E7DF-C266-4BAB-8DEB-F94C00B5D2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2" name="Freeform: Shape 21">
              <a:extLst>
                <a:ext uri="{FF2B5EF4-FFF2-40B4-BE49-F238E27FC236}">
                  <a16:creationId xmlns:a16="http://schemas.microsoft.com/office/drawing/2014/main" id="{3095E2B3-DC0A-10B1-EB39-725383E70B3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3" name="Freeform: Shape 22">
              <a:extLst>
                <a:ext uri="{FF2B5EF4-FFF2-40B4-BE49-F238E27FC236}">
                  <a16:creationId xmlns:a16="http://schemas.microsoft.com/office/drawing/2014/main" id="{55814CB2-6719-39CD-7BB1-9B7F343980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4" name="Freeform: Shape 23">
              <a:extLst>
                <a:ext uri="{FF2B5EF4-FFF2-40B4-BE49-F238E27FC236}">
                  <a16:creationId xmlns:a16="http://schemas.microsoft.com/office/drawing/2014/main" id="{F528E6DC-14BA-C443-B158-A809740688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5" name="Freeform: Shape 24">
              <a:extLst>
                <a:ext uri="{FF2B5EF4-FFF2-40B4-BE49-F238E27FC236}">
                  <a16:creationId xmlns:a16="http://schemas.microsoft.com/office/drawing/2014/main" id="{9E4A9564-FC1E-D64F-C36C-7CFAE400BF3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grpSp>
      <p:sp>
        <p:nvSpPr>
          <p:cNvPr id="9" name="Rubrik 1">
            <a:extLst>
              <a:ext uri="{FF2B5EF4-FFF2-40B4-BE49-F238E27FC236}">
                <a16:creationId xmlns:a16="http://schemas.microsoft.com/office/drawing/2014/main" id="{A7DEB6F3-6567-B8BE-52E2-E44A1D2545BB}"/>
              </a:ext>
            </a:extLst>
          </p:cNvPr>
          <p:cNvSpPr>
            <a:spLocks noGrp="1"/>
          </p:cNvSpPr>
          <p:nvPr>
            <p:ph type="title"/>
          </p:nvPr>
        </p:nvSpPr>
        <p:spPr>
          <a:xfrm>
            <a:off x="838200" y="365125"/>
            <a:ext cx="10515600" cy="1325563"/>
          </a:xfrm>
        </p:spPr>
        <p:txBody>
          <a:bodyPr>
            <a:normAutofit/>
          </a:bodyPr>
          <a:lstStyle/>
          <a:p>
            <a:r>
              <a:rPr lang="en-US" sz="4800" noProof="0" dirty="0">
                <a:solidFill>
                  <a:schemeClr val="bg1"/>
                </a:solidFill>
              </a:rPr>
              <a:t>Experiences</a:t>
            </a:r>
          </a:p>
        </p:txBody>
      </p:sp>
      <p:sp>
        <p:nvSpPr>
          <p:cNvPr id="13" name="Platshållare för innehåll 2">
            <a:extLst>
              <a:ext uri="{FF2B5EF4-FFF2-40B4-BE49-F238E27FC236}">
                <a16:creationId xmlns:a16="http://schemas.microsoft.com/office/drawing/2014/main" id="{FCCEA1E4-F357-B106-63E6-D05E847B270B}"/>
              </a:ext>
            </a:extLst>
          </p:cNvPr>
          <p:cNvSpPr>
            <a:spLocks noGrp="1"/>
          </p:cNvSpPr>
          <p:nvPr>
            <p:ph idx="1"/>
          </p:nvPr>
        </p:nvSpPr>
        <p:spPr>
          <a:xfrm>
            <a:off x="838200" y="1825625"/>
            <a:ext cx="10515600" cy="4351338"/>
          </a:xfrm>
        </p:spPr>
        <p:txBody>
          <a:bodyPr>
            <a:normAutofit/>
          </a:bodyPr>
          <a:lstStyle/>
          <a:p>
            <a:pPr>
              <a:lnSpc>
                <a:spcPct val="150000"/>
              </a:lnSpc>
            </a:pPr>
            <a:r>
              <a:rPr lang="en-US" sz="2000" dirty="0">
                <a:solidFill>
                  <a:schemeClr val="bg1"/>
                </a:solidFill>
              </a:rPr>
              <a:t>Teamwork - more engaging and less stressful (”the team’s patients”)</a:t>
            </a:r>
          </a:p>
          <a:p>
            <a:pPr>
              <a:lnSpc>
                <a:spcPct val="150000"/>
              </a:lnSpc>
            </a:pPr>
            <a:r>
              <a:rPr lang="en-US" sz="2000" dirty="0">
                <a:solidFill>
                  <a:schemeClr val="bg1"/>
                </a:solidFill>
              </a:rPr>
              <a:t>Ethical relief - offer treatment to difficult patient group</a:t>
            </a:r>
          </a:p>
          <a:p>
            <a:pPr>
              <a:lnSpc>
                <a:spcPct val="150000"/>
              </a:lnSpc>
            </a:pPr>
            <a:r>
              <a:rPr lang="en-US" sz="2000" dirty="0">
                <a:solidFill>
                  <a:schemeClr val="bg1"/>
                </a:solidFill>
              </a:rPr>
              <a:t>Flexibility – easy to cover for each other when needed</a:t>
            </a:r>
          </a:p>
          <a:p>
            <a:pPr>
              <a:lnSpc>
                <a:spcPct val="150000"/>
              </a:lnSpc>
            </a:pPr>
            <a:r>
              <a:rPr lang="en-US" sz="2000" dirty="0">
                <a:solidFill>
                  <a:schemeClr val="bg1"/>
                </a:solidFill>
              </a:rPr>
              <a:t>The patients have a setting to practice in</a:t>
            </a:r>
          </a:p>
          <a:p>
            <a:pPr>
              <a:lnSpc>
                <a:spcPct val="150000"/>
              </a:lnSpc>
            </a:pPr>
            <a:r>
              <a:rPr lang="en-US" sz="2000" dirty="0">
                <a:solidFill>
                  <a:schemeClr val="bg1"/>
                </a:solidFill>
              </a:rPr>
              <a:t>Emotionally unstable and Avoidant personality disorders common</a:t>
            </a:r>
          </a:p>
          <a:p>
            <a:pPr>
              <a:lnSpc>
                <a:spcPct val="150000"/>
              </a:lnSpc>
            </a:pPr>
            <a:r>
              <a:rPr lang="en-US" sz="2000" dirty="0">
                <a:solidFill>
                  <a:schemeClr val="bg1"/>
                </a:solidFill>
              </a:rPr>
              <a:t>”Get a life” -  for improving functional ability and promotes patient agency</a:t>
            </a:r>
          </a:p>
        </p:txBody>
      </p:sp>
      <p:pic>
        <p:nvPicPr>
          <p:cNvPr id="2" name="Picture 2">
            <a:extLst>
              <a:ext uri="{FF2B5EF4-FFF2-40B4-BE49-F238E27FC236}">
                <a16:creationId xmlns:a16="http://schemas.microsoft.com/office/drawing/2014/main" id="{68094994-DB5F-CA10-3DE1-3E438807F1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73265" y="6339216"/>
            <a:ext cx="2124528" cy="484683"/>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descr="Falling Jigsaw Pieces Stock Illustrations – 118 Falling Jigsaw Pieces Stock  Illustrations, Vectors &amp; Clipart - Dreamstime">
            <a:extLst>
              <a:ext uri="{FF2B5EF4-FFF2-40B4-BE49-F238E27FC236}">
                <a16:creationId xmlns:a16="http://schemas.microsoft.com/office/drawing/2014/main" id="{7A428B55-9B63-9041-3AAF-A7332033944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770916" y="2271280"/>
            <a:ext cx="2571018" cy="2571018"/>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70413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500"/>
                                        <p:tgtEl>
                                          <p:spTgt spid="1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13">
                                            <p:txEl>
                                              <p:pRg st="1" end="1"/>
                                            </p:txEl>
                                          </p:spTgt>
                                        </p:tgtEl>
                                        <p:attrNameLst>
                                          <p:attrName>style.visibility</p:attrName>
                                        </p:attrNameLst>
                                      </p:cBhvr>
                                      <p:to>
                                        <p:strVal val="visible"/>
                                      </p:to>
                                    </p:set>
                                    <p:animEffect transition="in" filter="fade">
                                      <p:cBhvr>
                                        <p:cTn id="10" dur="500"/>
                                        <p:tgtEl>
                                          <p:spTgt spid="1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3">
                                            <p:txEl>
                                              <p:pRg st="2" end="2"/>
                                            </p:txEl>
                                          </p:spTgt>
                                        </p:tgtEl>
                                        <p:attrNameLst>
                                          <p:attrName>style.visibility</p:attrName>
                                        </p:attrNameLst>
                                      </p:cBhvr>
                                      <p:to>
                                        <p:strVal val="visible"/>
                                      </p:to>
                                    </p:set>
                                    <p:animEffect transition="in" filter="fade">
                                      <p:cBhvr>
                                        <p:cTn id="15" dur="500"/>
                                        <p:tgtEl>
                                          <p:spTgt spid="13">
                                            <p:txEl>
                                              <p:pRg st="2" end="2"/>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13">
                                            <p:txEl>
                                              <p:pRg st="3" end="3"/>
                                            </p:txEl>
                                          </p:spTgt>
                                        </p:tgtEl>
                                        <p:attrNameLst>
                                          <p:attrName>style.visibility</p:attrName>
                                        </p:attrNameLst>
                                      </p:cBhvr>
                                      <p:to>
                                        <p:strVal val="visible"/>
                                      </p:to>
                                    </p:set>
                                    <p:animEffect transition="in" filter="fade">
                                      <p:cBhvr>
                                        <p:cTn id="18" dur="500"/>
                                        <p:tgtEl>
                                          <p:spTgt spid="13">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13">
                                            <p:txEl>
                                              <p:pRg st="4" end="4"/>
                                            </p:txEl>
                                          </p:spTgt>
                                        </p:tgtEl>
                                        <p:attrNameLst>
                                          <p:attrName>style.visibility</p:attrName>
                                        </p:attrNameLst>
                                      </p:cBhvr>
                                      <p:to>
                                        <p:strVal val="visible"/>
                                      </p:to>
                                    </p:set>
                                    <p:animEffect transition="in" filter="fade">
                                      <p:cBhvr>
                                        <p:cTn id="23" dur="500"/>
                                        <p:tgtEl>
                                          <p:spTgt spid="13">
                                            <p:txEl>
                                              <p:pRg st="4" end="4"/>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13">
                                            <p:txEl>
                                              <p:pRg st="5" end="5"/>
                                            </p:txEl>
                                          </p:spTgt>
                                        </p:tgtEl>
                                        <p:attrNameLst>
                                          <p:attrName>style.visibility</p:attrName>
                                        </p:attrNameLst>
                                      </p:cBhvr>
                                      <p:to>
                                        <p:strVal val="visible"/>
                                      </p:to>
                                    </p:set>
                                    <p:animEffect transition="in" filter="fade">
                                      <p:cBhvr>
                                        <p:cTn id="26" dur="500"/>
                                        <p:tgtEl>
                                          <p:spTgt spid="1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999DC30-A675-9767-291F-0BA93362DE0A}"/>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1B377E57-6CC1-338E-0CC8-DD752AC3669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nvGrpSpPr>
          <p:cNvPr id="10" name="Group 9">
            <a:extLst>
              <a:ext uri="{FF2B5EF4-FFF2-40B4-BE49-F238E27FC236}">
                <a16:creationId xmlns:a16="http://schemas.microsoft.com/office/drawing/2014/main" id="{1273BFE1-C101-79A1-FA46-4293DC311C9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E9FB64C5-1FAD-8D49-E106-214BC166DB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lor Cover">
              <a:extLst>
                <a:ext uri="{FF2B5EF4-FFF2-40B4-BE49-F238E27FC236}">
                  <a16:creationId xmlns:a16="http://schemas.microsoft.com/office/drawing/2014/main" id="{954FFB90-774F-A485-C42F-9FF8771901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4" name="Group 13">
            <a:extLst>
              <a:ext uri="{FF2B5EF4-FFF2-40B4-BE49-F238E27FC236}">
                <a16:creationId xmlns:a16="http://schemas.microsoft.com/office/drawing/2014/main" id="{5C8C99BE-7375-9DAD-C944-F284F3AB3D5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3CFC7D10-D188-B80F-571A-C22F7F509CF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Color">
              <a:extLst>
                <a:ext uri="{FF2B5EF4-FFF2-40B4-BE49-F238E27FC236}">
                  <a16:creationId xmlns:a16="http://schemas.microsoft.com/office/drawing/2014/main" id="{E0715548-DEB1-B04A-66AC-F6B4252507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8" name="Group 17">
            <a:extLst>
              <a:ext uri="{FF2B5EF4-FFF2-40B4-BE49-F238E27FC236}">
                <a16:creationId xmlns:a16="http://schemas.microsoft.com/office/drawing/2014/main" id="{0010A13A-4608-2E36-DD3F-2854B2072B3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1B7E6F0F-FB1E-629A-48ED-1E5AC511D2C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0" name="Freeform: Shape 19">
              <a:extLst>
                <a:ext uri="{FF2B5EF4-FFF2-40B4-BE49-F238E27FC236}">
                  <a16:creationId xmlns:a16="http://schemas.microsoft.com/office/drawing/2014/main" id="{7920E317-3008-AEFD-FD87-D11BDE366C5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1" name="Freeform: Shape 20">
              <a:extLst>
                <a:ext uri="{FF2B5EF4-FFF2-40B4-BE49-F238E27FC236}">
                  <a16:creationId xmlns:a16="http://schemas.microsoft.com/office/drawing/2014/main" id="{3A544321-4883-4C62-88FF-02684476A5E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2" name="Freeform: Shape 21">
              <a:extLst>
                <a:ext uri="{FF2B5EF4-FFF2-40B4-BE49-F238E27FC236}">
                  <a16:creationId xmlns:a16="http://schemas.microsoft.com/office/drawing/2014/main" id="{8B2002E7-0C43-266E-8301-9471E24A608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3" name="Freeform: Shape 22">
              <a:extLst>
                <a:ext uri="{FF2B5EF4-FFF2-40B4-BE49-F238E27FC236}">
                  <a16:creationId xmlns:a16="http://schemas.microsoft.com/office/drawing/2014/main" id="{3408BEE6-6EE7-8320-E8AA-6CBE5FF36C8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4" name="Freeform: Shape 23">
              <a:extLst>
                <a:ext uri="{FF2B5EF4-FFF2-40B4-BE49-F238E27FC236}">
                  <a16:creationId xmlns:a16="http://schemas.microsoft.com/office/drawing/2014/main" id="{72CFCA24-BC02-DB30-BF7E-745892A2F3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5" name="Freeform: Shape 24">
              <a:extLst>
                <a:ext uri="{FF2B5EF4-FFF2-40B4-BE49-F238E27FC236}">
                  <a16:creationId xmlns:a16="http://schemas.microsoft.com/office/drawing/2014/main" id="{7D082BAA-CBF7-A0DB-693B-1510C774E24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grpSp>
      <p:sp>
        <p:nvSpPr>
          <p:cNvPr id="9" name="Rubrik 1">
            <a:extLst>
              <a:ext uri="{FF2B5EF4-FFF2-40B4-BE49-F238E27FC236}">
                <a16:creationId xmlns:a16="http://schemas.microsoft.com/office/drawing/2014/main" id="{0245977D-B175-1598-0524-7CD4E4CE57EB}"/>
              </a:ext>
            </a:extLst>
          </p:cNvPr>
          <p:cNvSpPr>
            <a:spLocks noGrp="1"/>
          </p:cNvSpPr>
          <p:nvPr>
            <p:ph type="title"/>
          </p:nvPr>
        </p:nvSpPr>
        <p:spPr>
          <a:xfrm>
            <a:off x="838200" y="365125"/>
            <a:ext cx="10515600" cy="1325563"/>
          </a:xfrm>
        </p:spPr>
        <p:txBody>
          <a:bodyPr>
            <a:normAutofit/>
          </a:bodyPr>
          <a:lstStyle/>
          <a:p>
            <a:r>
              <a:rPr lang="en-US" sz="4800" noProof="0" dirty="0">
                <a:solidFill>
                  <a:schemeClr val="bg1"/>
                </a:solidFill>
              </a:rPr>
              <a:t>Experiences</a:t>
            </a:r>
          </a:p>
        </p:txBody>
      </p:sp>
      <p:sp>
        <p:nvSpPr>
          <p:cNvPr id="13" name="Platshållare för innehåll 2">
            <a:extLst>
              <a:ext uri="{FF2B5EF4-FFF2-40B4-BE49-F238E27FC236}">
                <a16:creationId xmlns:a16="http://schemas.microsoft.com/office/drawing/2014/main" id="{791C3C6B-8D9E-43B2-842C-63E5033FAE48}"/>
              </a:ext>
            </a:extLst>
          </p:cNvPr>
          <p:cNvSpPr>
            <a:spLocks noGrp="1"/>
          </p:cNvSpPr>
          <p:nvPr>
            <p:ph idx="1"/>
          </p:nvPr>
        </p:nvSpPr>
        <p:spPr>
          <a:xfrm>
            <a:off x="838200" y="1825625"/>
            <a:ext cx="10515600" cy="4351338"/>
          </a:xfrm>
        </p:spPr>
        <p:txBody>
          <a:bodyPr>
            <a:normAutofit/>
          </a:bodyPr>
          <a:lstStyle/>
          <a:p>
            <a:pPr>
              <a:lnSpc>
                <a:spcPct val="150000"/>
              </a:lnSpc>
            </a:pPr>
            <a:r>
              <a:rPr lang="en-US" sz="2000" dirty="0">
                <a:solidFill>
                  <a:schemeClr val="bg1"/>
                </a:solidFill>
              </a:rPr>
              <a:t>Concretization for caregivers in treating PD:s</a:t>
            </a:r>
          </a:p>
          <a:p>
            <a:pPr>
              <a:lnSpc>
                <a:spcPct val="150000"/>
              </a:lnSpc>
            </a:pPr>
            <a:r>
              <a:rPr lang="en-US" sz="2000" dirty="0">
                <a:solidFill>
                  <a:schemeClr val="bg1"/>
                </a:solidFill>
              </a:rPr>
              <a:t>Concretization of what the clinic can offer</a:t>
            </a:r>
          </a:p>
          <a:p>
            <a:pPr>
              <a:lnSpc>
                <a:spcPct val="150000"/>
              </a:lnSpc>
            </a:pPr>
            <a:r>
              <a:rPr lang="en-US" sz="2000" dirty="0">
                <a:solidFill>
                  <a:schemeClr val="bg1"/>
                </a:solidFill>
              </a:rPr>
              <a:t>Structured treatment, easier to measure results</a:t>
            </a:r>
          </a:p>
          <a:p>
            <a:pPr>
              <a:lnSpc>
                <a:spcPct val="150000"/>
              </a:lnSpc>
            </a:pPr>
            <a:r>
              <a:rPr lang="en-US" sz="2000" dirty="0">
                <a:solidFill>
                  <a:schemeClr val="bg1"/>
                </a:solidFill>
              </a:rPr>
              <a:t>Adapted content with manual, only 2 of the 7 original members </a:t>
            </a:r>
            <a:br>
              <a:rPr lang="en-US" sz="2000" dirty="0">
                <a:solidFill>
                  <a:schemeClr val="bg1"/>
                </a:solidFill>
              </a:rPr>
            </a:br>
            <a:r>
              <a:rPr lang="en-US" sz="2000" dirty="0">
                <a:solidFill>
                  <a:schemeClr val="bg1"/>
                </a:solidFill>
              </a:rPr>
              <a:t>remaining, implementation and development have continued.</a:t>
            </a:r>
          </a:p>
          <a:p>
            <a:pPr>
              <a:lnSpc>
                <a:spcPct val="150000"/>
              </a:lnSpc>
            </a:pPr>
            <a:r>
              <a:rPr lang="en-US" sz="2000" dirty="0">
                <a:solidFill>
                  <a:schemeClr val="bg1"/>
                </a:solidFill>
              </a:rPr>
              <a:t>Trust and confidence from manager and leadership</a:t>
            </a:r>
          </a:p>
        </p:txBody>
      </p:sp>
      <p:pic>
        <p:nvPicPr>
          <p:cNvPr id="2" name="Picture 2">
            <a:extLst>
              <a:ext uri="{FF2B5EF4-FFF2-40B4-BE49-F238E27FC236}">
                <a16:creationId xmlns:a16="http://schemas.microsoft.com/office/drawing/2014/main" id="{1B432530-18CD-99ED-5163-3962D15D1E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73265" y="6339216"/>
            <a:ext cx="2124528" cy="484683"/>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Falling Jigsaw Pieces Stock Illustrations – 118 Falling Jigsaw Pieces Stock  Illustrations, Vectors &amp; Clipart - Dreamstime">
            <a:extLst>
              <a:ext uri="{FF2B5EF4-FFF2-40B4-BE49-F238E27FC236}">
                <a16:creationId xmlns:a16="http://schemas.microsoft.com/office/drawing/2014/main" id="{C6977D71-CE95-D400-A439-7A35AD9DCB6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97678" y="2511375"/>
            <a:ext cx="2740742" cy="2740742"/>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36035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500"/>
                                        <p:tgtEl>
                                          <p:spTgt spid="1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13">
                                            <p:txEl>
                                              <p:pRg st="1" end="1"/>
                                            </p:txEl>
                                          </p:spTgt>
                                        </p:tgtEl>
                                        <p:attrNameLst>
                                          <p:attrName>style.visibility</p:attrName>
                                        </p:attrNameLst>
                                      </p:cBhvr>
                                      <p:to>
                                        <p:strVal val="visible"/>
                                      </p:to>
                                    </p:set>
                                    <p:animEffect transition="in" filter="fade">
                                      <p:cBhvr>
                                        <p:cTn id="10" dur="500"/>
                                        <p:tgtEl>
                                          <p:spTgt spid="1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3">
                                            <p:txEl>
                                              <p:pRg st="2" end="2"/>
                                            </p:txEl>
                                          </p:spTgt>
                                        </p:tgtEl>
                                        <p:attrNameLst>
                                          <p:attrName>style.visibility</p:attrName>
                                        </p:attrNameLst>
                                      </p:cBhvr>
                                      <p:to>
                                        <p:strVal val="visible"/>
                                      </p:to>
                                    </p:set>
                                    <p:animEffect transition="in" filter="fade">
                                      <p:cBhvr>
                                        <p:cTn id="15" dur="500"/>
                                        <p:tgtEl>
                                          <p:spTgt spid="13">
                                            <p:txEl>
                                              <p:pRg st="2" end="2"/>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13">
                                            <p:txEl>
                                              <p:pRg st="3" end="3"/>
                                            </p:txEl>
                                          </p:spTgt>
                                        </p:tgtEl>
                                        <p:attrNameLst>
                                          <p:attrName>style.visibility</p:attrName>
                                        </p:attrNameLst>
                                      </p:cBhvr>
                                      <p:to>
                                        <p:strVal val="visible"/>
                                      </p:to>
                                    </p:set>
                                    <p:animEffect transition="in" filter="fade">
                                      <p:cBhvr>
                                        <p:cTn id="18" dur="500"/>
                                        <p:tgtEl>
                                          <p:spTgt spid="13">
                                            <p:txEl>
                                              <p:pRg st="3" end="3"/>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13">
                                            <p:txEl>
                                              <p:pRg st="4" end="4"/>
                                            </p:txEl>
                                          </p:spTgt>
                                        </p:tgtEl>
                                        <p:attrNameLst>
                                          <p:attrName>style.visibility</p:attrName>
                                        </p:attrNameLst>
                                      </p:cBhvr>
                                      <p:to>
                                        <p:strVal val="visible"/>
                                      </p:to>
                                    </p:set>
                                    <p:animEffect transition="in" filter="fade">
                                      <p:cBhvr>
                                        <p:cTn id="21" dur="500"/>
                                        <p:tgtEl>
                                          <p:spTgt spid="1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039B668-93F6-92C3-9945-214A45C014A2}"/>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7BE4BC23-EB9B-FB65-837D-6B0C675CB5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nvGrpSpPr>
          <p:cNvPr id="10" name="Group 9">
            <a:extLst>
              <a:ext uri="{FF2B5EF4-FFF2-40B4-BE49-F238E27FC236}">
                <a16:creationId xmlns:a16="http://schemas.microsoft.com/office/drawing/2014/main" id="{0F3C343E-3CF9-0D42-0E89-C49C84A1921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C2DB2C9F-CC20-2B94-5A9A-7307EDE904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lor Cover">
              <a:extLst>
                <a:ext uri="{FF2B5EF4-FFF2-40B4-BE49-F238E27FC236}">
                  <a16:creationId xmlns:a16="http://schemas.microsoft.com/office/drawing/2014/main" id="{2B7C2D08-816B-0801-ABE6-4F2E9382D8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4" name="Group 13">
            <a:extLst>
              <a:ext uri="{FF2B5EF4-FFF2-40B4-BE49-F238E27FC236}">
                <a16:creationId xmlns:a16="http://schemas.microsoft.com/office/drawing/2014/main" id="{72420C40-4CDE-850D-7EA7-7C8F9C9945C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F4E5E3B4-8DAF-E932-6AC6-727367D6BD3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Color">
              <a:extLst>
                <a:ext uri="{FF2B5EF4-FFF2-40B4-BE49-F238E27FC236}">
                  <a16:creationId xmlns:a16="http://schemas.microsoft.com/office/drawing/2014/main" id="{08B69757-035F-2504-C614-1A8A568DA2C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8" name="Group 17">
            <a:extLst>
              <a:ext uri="{FF2B5EF4-FFF2-40B4-BE49-F238E27FC236}">
                <a16:creationId xmlns:a16="http://schemas.microsoft.com/office/drawing/2014/main" id="{03203781-89A3-99CD-6B16-C251C616D48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FD0B40F3-C3EE-8B69-BB07-70166CA08F4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0" name="Freeform: Shape 19">
              <a:extLst>
                <a:ext uri="{FF2B5EF4-FFF2-40B4-BE49-F238E27FC236}">
                  <a16:creationId xmlns:a16="http://schemas.microsoft.com/office/drawing/2014/main" id="{B9ECBC61-5A3D-A67C-40B6-BBF5B43067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1" name="Freeform: Shape 20">
              <a:extLst>
                <a:ext uri="{FF2B5EF4-FFF2-40B4-BE49-F238E27FC236}">
                  <a16:creationId xmlns:a16="http://schemas.microsoft.com/office/drawing/2014/main" id="{6707CA1C-3D8F-9E67-1246-BF3530171B9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2" name="Freeform: Shape 21">
              <a:extLst>
                <a:ext uri="{FF2B5EF4-FFF2-40B4-BE49-F238E27FC236}">
                  <a16:creationId xmlns:a16="http://schemas.microsoft.com/office/drawing/2014/main" id="{DB0E635B-4EEE-4BD4-5436-8B2019925C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3" name="Freeform: Shape 22">
              <a:extLst>
                <a:ext uri="{FF2B5EF4-FFF2-40B4-BE49-F238E27FC236}">
                  <a16:creationId xmlns:a16="http://schemas.microsoft.com/office/drawing/2014/main" id="{0E6DAA01-3CF6-AA00-0666-91E8FC7B248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4" name="Freeform: Shape 23">
              <a:extLst>
                <a:ext uri="{FF2B5EF4-FFF2-40B4-BE49-F238E27FC236}">
                  <a16:creationId xmlns:a16="http://schemas.microsoft.com/office/drawing/2014/main" id="{A84E21E3-57DA-9D24-A6B8-FFDCF884B29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5" name="Freeform: Shape 24">
              <a:extLst>
                <a:ext uri="{FF2B5EF4-FFF2-40B4-BE49-F238E27FC236}">
                  <a16:creationId xmlns:a16="http://schemas.microsoft.com/office/drawing/2014/main" id="{DA629A7B-0C44-5453-9990-A2BE88A206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grpSp>
      <p:sp>
        <p:nvSpPr>
          <p:cNvPr id="9" name="Rubrik 1">
            <a:extLst>
              <a:ext uri="{FF2B5EF4-FFF2-40B4-BE49-F238E27FC236}">
                <a16:creationId xmlns:a16="http://schemas.microsoft.com/office/drawing/2014/main" id="{B8914262-3778-5145-18FB-7F99B825E7DB}"/>
              </a:ext>
            </a:extLst>
          </p:cNvPr>
          <p:cNvSpPr>
            <a:spLocks noGrp="1"/>
          </p:cNvSpPr>
          <p:nvPr>
            <p:ph type="title"/>
          </p:nvPr>
        </p:nvSpPr>
        <p:spPr>
          <a:xfrm>
            <a:off x="838200" y="365125"/>
            <a:ext cx="10515600" cy="1325563"/>
          </a:xfrm>
        </p:spPr>
        <p:txBody>
          <a:bodyPr>
            <a:normAutofit/>
          </a:bodyPr>
          <a:lstStyle/>
          <a:p>
            <a:r>
              <a:rPr lang="en-US" sz="4800" noProof="0" dirty="0">
                <a:solidFill>
                  <a:schemeClr val="bg1"/>
                </a:solidFill>
              </a:rPr>
              <a:t>The future</a:t>
            </a:r>
          </a:p>
        </p:txBody>
      </p:sp>
      <p:sp>
        <p:nvSpPr>
          <p:cNvPr id="13" name="Platshållare för innehåll 2">
            <a:extLst>
              <a:ext uri="{FF2B5EF4-FFF2-40B4-BE49-F238E27FC236}">
                <a16:creationId xmlns:a16="http://schemas.microsoft.com/office/drawing/2014/main" id="{7DEE5BDE-15B6-99C3-7DEA-34E1482FA2A5}"/>
              </a:ext>
            </a:extLst>
          </p:cNvPr>
          <p:cNvSpPr>
            <a:spLocks noGrp="1"/>
          </p:cNvSpPr>
          <p:nvPr>
            <p:ph idx="1"/>
          </p:nvPr>
        </p:nvSpPr>
        <p:spPr>
          <a:xfrm>
            <a:off x="838200" y="1825625"/>
            <a:ext cx="7034048" cy="4351338"/>
          </a:xfrm>
        </p:spPr>
        <p:txBody>
          <a:bodyPr>
            <a:normAutofit/>
          </a:bodyPr>
          <a:lstStyle/>
          <a:p>
            <a:pPr>
              <a:lnSpc>
                <a:spcPct val="150000"/>
              </a:lnSpc>
            </a:pPr>
            <a:r>
              <a:rPr lang="en-US" sz="2400" dirty="0">
                <a:solidFill>
                  <a:schemeClr val="bg1"/>
                </a:solidFill>
              </a:rPr>
              <a:t>Psychoeducation for relatives, spring 2026</a:t>
            </a:r>
          </a:p>
          <a:p>
            <a:pPr>
              <a:lnSpc>
                <a:spcPct val="150000"/>
              </a:lnSpc>
            </a:pPr>
            <a:r>
              <a:rPr lang="en-US" sz="2400" dirty="0">
                <a:solidFill>
                  <a:schemeClr val="bg1"/>
                </a:solidFill>
              </a:rPr>
              <a:t>New patients beginning may and </a:t>
            </a:r>
            <a:r>
              <a:rPr lang="en-US" sz="2400" dirty="0" err="1">
                <a:solidFill>
                  <a:schemeClr val="bg1"/>
                </a:solidFill>
              </a:rPr>
              <a:t>september</a:t>
            </a:r>
            <a:r>
              <a:rPr lang="en-US" sz="2400" dirty="0">
                <a:solidFill>
                  <a:schemeClr val="bg1"/>
                </a:solidFill>
              </a:rPr>
              <a:t> 2026</a:t>
            </a:r>
          </a:p>
          <a:p>
            <a:pPr>
              <a:lnSpc>
                <a:spcPct val="150000"/>
              </a:lnSpc>
            </a:pPr>
            <a:r>
              <a:rPr lang="en-US" sz="2400" dirty="0">
                <a:solidFill>
                  <a:schemeClr val="bg1"/>
                </a:solidFill>
              </a:rPr>
              <a:t>Ongoing research project, PhD Brattmyr. Effect of GPM, qualitatively, quantitatively, self-assessment and interview</a:t>
            </a:r>
          </a:p>
          <a:p>
            <a:pPr>
              <a:lnSpc>
                <a:spcPct val="150000"/>
              </a:lnSpc>
            </a:pPr>
            <a:r>
              <a:rPr lang="en-US" sz="2400" dirty="0">
                <a:solidFill>
                  <a:schemeClr val="bg1"/>
                </a:solidFill>
              </a:rPr>
              <a:t>More outpatient care units starting up GPM?</a:t>
            </a:r>
          </a:p>
        </p:txBody>
      </p:sp>
      <p:pic>
        <p:nvPicPr>
          <p:cNvPr id="1026" name="Picture 2">
            <a:extLst>
              <a:ext uri="{FF2B5EF4-FFF2-40B4-BE49-F238E27FC236}">
                <a16:creationId xmlns:a16="http://schemas.microsoft.com/office/drawing/2014/main" id="{4AE7F8BC-594E-16BD-20F0-681AA91686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73265" y="6339216"/>
            <a:ext cx="2124528" cy="484683"/>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10+ Older Man Looking At Horizon Stock Illustrations, Royalty-Free Vector  Graphics &amp; Clip Art - iStock">
            <a:extLst>
              <a:ext uri="{FF2B5EF4-FFF2-40B4-BE49-F238E27FC236}">
                <a16:creationId xmlns:a16="http://schemas.microsoft.com/office/drawing/2014/main" id="{B3BD3DFE-251C-05D8-9A0F-7E9DAFB07D7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34124" r="17756"/>
          <a:stretch>
            <a:fillRect/>
          </a:stretch>
        </p:blipFill>
        <p:spPr bwMode="auto">
          <a:xfrm flipH="1">
            <a:off x="7937257" y="1690688"/>
            <a:ext cx="3538454" cy="4185474"/>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39049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500"/>
                                        <p:tgtEl>
                                          <p:spTgt spid="1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13">
                                            <p:txEl>
                                              <p:pRg st="1" end="1"/>
                                            </p:txEl>
                                          </p:spTgt>
                                        </p:tgtEl>
                                        <p:attrNameLst>
                                          <p:attrName>style.visibility</p:attrName>
                                        </p:attrNameLst>
                                      </p:cBhvr>
                                      <p:to>
                                        <p:strVal val="visible"/>
                                      </p:to>
                                    </p:set>
                                    <p:animEffect transition="in" filter="fade">
                                      <p:cBhvr>
                                        <p:cTn id="10" dur="500"/>
                                        <p:tgtEl>
                                          <p:spTgt spid="1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3">
                                            <p:txEl>
                                              <p:pRg st="2" end="2"/>
                                            </p:txEl>
                                          </p:spTgt>
                                        </p:tgtEl>
                                        <p:attrNameLst>
                                          <p:attrName>style.visibility</p:attrName>
                                        </p:attrNameLst>
                                      </p:cBhvr>
                                      <p:to>
                                        <p:strVal val="visible"/>
                                      </p:to>
                                    </p:set>
                                    <p:animEffect transition="in" filter="fade">
                                      <p:cBhvr>
                                        <p:cTn id="15" dur="500"/>
                                        <p:tgtEl>
                                          <p:spTgt spid="13">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3">
                                            <p:txEl>
                                              <p:pRg st="3" end="3"/>
                                            </p:txEl>
                                          </p:spTgt>
                                        </p:tgtEl>
                                        <p:attrNameLst>
                                          <p:attrName>style.visibility</p:attrName>
                                        </p:attrNameLst>
                                      </p:cBhvr>
                                      <p:to>
                                        <p:strVal val="visible"/>
                                      </p:to>
                                    </p:set>
                                    <p:animEffect transition="in" filter="fade">
                                      <p:cBhvr>
                                        <p:cTn id="20" dur="500"/>
                                        <p:tgtEl>
                                          <p:spTgt spid="1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9EBF13D5-64BB-423E-9E4C-F39114475A0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nvGrpSpPr>
          <p:cNvPr id="10" name="Group 9">
            <a:extLst>
              <a:ext uri="{FF2B5EF4-FFF2-40B4-BE49-F238E27FC236}">
                <a16:creationId xmlns:a16="http://schemas.microsoft.com/office/drawing/2014/main" id="{FEBC7BED-6AA7-4C43-BEE8-A3CB5F8C1E0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1C89947A-0D9D-4559-A1F6-5F6CD19708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lor Cover">
              <a:extLst>
                <a:ext uri="{FF2B5EF4-FFF2-40B4-BE49-F238E27FC236}">
                  <a16:creationId xmlns:a16="http://schemas.microsoft.com/office/drawing/2014/main" id="{E0255540-1F77-4262-B834-1ED14250FD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4" name="Group 13">
            <a:extLst>
              <a:ext uri="{FF2B5EF4-FFF2-40B4-BE49-F238E27FC236}">
                <a16:creationId xmlns:a16="http://schemas.microsoft.com/office/drawing/2014/main" id="{BA19DEE5-2EE5-445A-B461-7D2879B0520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FCA5807F-F210-4970-A34F-3573405B48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Color">
              <a:extLst>
                <a:ext uri="{FF2B5EF4-FFF2-40B4-BE49-F238E27FC236}">
                  <a16:creationId xmlns:a16="http://schemas.microsoft.com/office/drawing/2014/main" id="{E9A8BB80-30A6-41EC-BE13-1B088DC3E3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grpSp>
      <p:sp>
        <p:nvSpPr>
          <p:cNvPr id="2" name="Rubrik 1">
            <a:extLst>
              <a:ext uri="{FF2B5EF4-FFF2-40B4-BE49-F238E27FC236}">
                <a16:creationId xmlns:a16="http://schemas.microsoft.com/office/drawing/2014/main" id="{49D22D1C-0F84-5D71-9A01-9B75E811EF12}"/>
              </a:ext>
            </a:extLst>
          </p:cNvPr>
          <p:cNvSpPr>
            <a:spLocks noGrp="1"/>
          </p:cNvSpPr>
          <p:nvPr>
            <p:ph type="title"/>
          </p:nvPr>
        </p:nvSpPr>
        <p:spPr>
          <a:xfrm>
            <a:off x="1014984" y="747253"/>
            <a:ext cx="10158984" cy="1145384"/>
          </a:xfrm>
        </p:spPr>
        <p:txBody>
          <a:bodyPr anchor="b">
            <a:normAutofit/>
          </a:bodyPr>
          <a:lstStyle/>
          <a:p>
            <a:r>
              <a:rPr lang="en-US" sz="4800" noProof="0" dirty="0">
                <a:solidFill>
                  <a:schemeClr val="bg1"/>
                </a:solidFill>
              </a:rPr>
              <a:t>Psychiatric clinic, </a:t>
            </a:r>
            <a:r>
              <a:rPr lang="en-US" sz="4800" noProof="0" dirty="0" err="1">
                <a:solidFill>
                  <a:schemeClr val="bg1"/>
                </a:solidFill>
              </a:rPr>
              <a:t>Umeå</a:t>
            </a:r>
            <a:endParaRPr lang="en-US" sz="4800" noProof="0" dirty="0">
              <a:solidFill>
                <a:schemeClr val="bg1"/>
              </a:solidFill>
            </a:endParaRPr>
          </a:p>
        </p:txBody>
      </p:sp>
      <p:sp>
        <p:nvSpPr>
          <p:cNvPr id="3" name="Platshållare för innehåll 2">
            <a:extLst>
              <a:ext uri="{FF2B5EF4-FFF2-40B4-BE49-F238E27FC236}">
                <a16:creationId xmlns:a16="http://schemas.microsoft.com/office/drawing/2014/main" id="{EE93FC9A-7A48-3118-853F-65390B437944}"/>
              </a:ext>
            </a:extLst>
          </p:cNvPr>
          <p:cNvSpPr>
            <a:spLocks noGrp="1"/>
          </p:cNvSpPr>
          <p:nvPr>
            <p:ph idx="1"/>
          </p:nvPr>
        </p:nvSpPr>
        <p:spPr>
          <a:xfrm>
            <a:off x="865795" y="2019058"/>
            <a:ext cx="10195376" cy="3734945"/>
          </a:xfrm>
        </p:spPr>
        <p:txBody>
          <a:bodyPr anchor="t">
            <a:noAutofit/>
          </a:bodyPr>
          <a:lstStyle/>
          <a:p>
            <a:r>
              <a:rPr lang="en-US" sz="2400" noProof="0" dirty="0" err="1">
                <a:solidFill>
                  <a:schemeClr val="bg1"/>
                </a:solidFill>
              </a:rPr>
              <a:t>Umeå</a:t>
            </a:r>
            <a:r>
              <a:rPr lang="en-US" sz="2400" noProof="0" dirty="0">
                <a:solidFill>
                  <a:schemeClr val="bg1"/>
                </a:solidFill>
              </a:rPr>
              <a:t>, 134 000 inhabitants</a:t>
            </a:r>
          </a:p>
          <a:p>
            <a:r>
              <a:rPr lang="en-US" sz="2400" noProof="0" dirty="0">
                <a:solidFill>
                  <a:schemeClr val="bg1"/>
                </a:solidFill>
              </a:rPr>
              <a:t>Largest city in northern Sweden</a:t>
            </a:r>
          </a:p>
          <a:p>
            <a:r>
              <a:rPr lang="en-US" sz="2400" noProof="0" dirty="0">
                <a:solidFill>
                  <a:schemeClr val="bg1"/>
                </a:solidFill>
              </a:rPr>
              <a:t>University-based city, quickly growing</a:t>
            </a:r>
          </a:p>
          <a:p>
            <a:endParaRPr lang="en-US" sz="2400" noProof="0" dirty="0">
              <a:solidFill>
                <a:schemeClr val="bg1"/>
              </a:solidFill>
            </a:endParaRPr>
          </a:p>
          <a:p>
            <a:r>
              <a:rPr lang="en-US" sz="2400" noProof="0" dirty="0">
                <a:solidFill>
                  <a:schemeClr val="bg1"/>
                </a:solidFill>
              </a:rPr>
              <a:t>Psychiatric clinic</a:t>
            </a:r>
          </a:p>
          <a:p>
            <a:r>
              <a:rPr lang="en-US" sz="2400" noProof="0" dirty="0">
                <a:solidFill>
                  <a:schemeClr val="bg1"/>
                </a:solidFill>
              </a:rPr>
              <a:t>8 outpatient care units, 4 inpatient wards, forensic ward</a:t>
            </a:r>
          </a:p>
          <a:p>
            <a:pPr marL="0" indent="0">
              <a:buNone/>
            </a:pPr>
            <a:r>
              <a:rPr lang="en-US" sz="2400" noProof="0" dirty="0">
                <a:solidFill>
                  <a:schemeClr val="bg1"/>
                </a:solidFill>
              </a:rPr>
              <a:t>- 400 employees, 8500 patients at the clinic</a:t>
            </a:r>
            <a:endParaRPr lang="en-US" sz="2400" noProof="0" dirty="0">
              <a:solidFill>
                <a:schemeClr val="bg1"/>
              </a:solidFill>
              <a:highlight>
                <a:srgbClr val="FFFF00"/>
              </a:highlight>
            </a:endParaRPr>
          </a:p>
          <a:p>
            <a:r>
              <a:rPr lang="en-US" sz="2400" noProof="0" dirty="0">
                <a:solidFill>
                  <a:schemeClr val="bg1"/>
                </a:solidFill>
              </a:rPr>
              <a:t>Anxiety and trauma unit</a:t>
            </a:r>
          </a:p>
          <a:p>
            <a:pPr marL="0" indent="0">
              <a:buNone/>
            </a:pPr>
            <a:r>
              <a:rPr lang="en-US" sz="2400" noProof="0" dirty="0">
                <a:solidFill>
                  <a:schemeClr val="bg1"/>
                </a:solidFill>
              </a:rPr>
              <a:t>- 35 employees, 900 patients with relatively varied kinds of difficulties</a:t>
            </a:r>
          </a:p>
        </p:txBody>
      </p:sp>
      <p:pic>
        <p:nvPicPr>
          <p:cNvPr id="1026" name="Picture 2" descr="Umeå – where nature and culture co-exist. | Visit Sweden">
            <a:extLst>
              <a:ext uri="{FF2B5EF4-FFF2-40B4-BE49-F238E27FC236}">
                <a16:creationId xmlns:a16="http://schemas.microsoft.com/office/drawing/2014/main" id="{315301AC-FB36-4769-FB06-5F8DC3D738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953790" y="733543"/>
            <a:ext cx="2723416" cy="5057062"/>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a:extLst>
              <a:ext uri="{FF2B5EF4-FFF2-40B4-BE49-F238E27FC236}">
                <a16:creationId xmlns:a16="http://schemas.microsoft.com/office/drawing/2014/main" id="{7BE841F0-2EE0-F310-961D-5E47DC06F85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73265" y="6339216"/>
            <a:ext cx="2124528" cy="4846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26664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3">
                                            <p:txEl>
                                              <p:pRg st="4" end="4"/>
                                            </p:txEl>
                                          </p:spTgt>
                                        </p:tgtEl>
                                        <p:attrNameLst>
                                          <p:attrName>style.visibility</p:attrName>
                                        </p:attrNameLst>
                                      </p:cBhvr>
                                      <p:to>
                                        <p:strVal val="visible"/>
                                      </p:to>
                                    </p:set>
                                    <p:animEffect transition="in" filter="fade">
                                      <p:cBhvr>
                                        <p:cTn id="18" dur="500"/>
                                        <p:tgtEl>
                                          <p:spTgt spid="3">
                                            <p:txEl>
                                              <p:pRg st="4" end="4"/>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animEffect transition="in" filter="fade">
                                      <p:cBhvr>
                                        <p:cTn id="21" dur="500"/>
                                        <p:tgtEl>
                                          <p:spTgt spid="3">
                                            <p:txEl>
                                              <p:pRg st="5" end="5"/>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3">
                                            <p:txEl>
                                              <p:pRg st="6" end="6"/>
                                            </p:txEl>
                                          </p:spTgt>
                                        </p:tgtEl>
                                        <p:attrNameLst>
                                          <p:attrName>style.visibility</p:attrName>
                                        </p:attrNameLst>
                                      </p:cBhvr>
                                      <p:to>
                                        <p:strVal val="visible"/>
                                      </p:to>
                                    </p:set>
                                    <p:animEffect transition="in" filter="fade">
                                      <p:cBhvr>
                                        <p:cTn id="24" dur="500"/>
                                        <p:tgtEl>
                                          <p:spTgt spid="3">
                                            <p:txEl>
                                              <p:pRg st="6" end="6"/>
                                            </p:txEl>
                                          </p:spTgt>
                                        </p:tgtEl>
                                      </p:cBhvr>
                                    </p:animEffect>
                                  </p:childTnLst>
                                </p:cTn>
                              </p:par>
                              <p:par>
                                <p:cTn id="25" presetID="10" presetClass="entr" presetSubtype="0" fill="hold" nodeType="with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animEffect transition="in" filter="fade">
                                      <p:cBhvr>
                                        <p:cTn id="27" dur="500"/>
                                        <p:tgtEl>
                                          <p:spTgt spid="3">
                                            <p:txEl>
                                              <p:pRg st="7" end="7"/>
                                            </p:txEl>
                                          </p:spTgt>
                                        </p:tgtEl>
                                      </p:cBhvr>
                                    </p:animEffect>
                                  </p:childTnLst>
                                </p:cTn>
                              </p:par>
                              <p:par>
                                <p:cTn id="28" presetID="10" presetClass="entr" presetSubtype="0" fill="hold" nodeType="withEffect">
                                  <p:stCondLst>
                                    <p:cond delay="0"/>
                                  </p:stCondLst>
                                  <p:childTnLst>
                                    <p:set>
                                      <p:cBhvr>
                                        <p:cTn id="29" dur="1" fill="hold">
                                          <p:stCondLst>
                                            <p:cond delay="0"/>
                                          </p:stCondLst>
                                        </p:cTn>
                                        <p:tgtEl>
                                          <p:spTgt spid="3">
                                            <p:txEl>
                                              <p:pRg st="8" end="8"/>
                                            </p:txEl>
                                          </p:spTgt>
                                        </p:tgtEl>
                                        <p:attrNameLst>
                                          <p:attrName>style.visibility</p:attrName>
                                        </p:attrNameLst>
                                      </p:cBhvr>
                                      <p:to>
                                        <p:strVal val="visible"/>
                                      </p:to>
                                    </p:set>
                                    <p:animEffect transition="in" filter="fade">
                                      <p:cBhvr>
                                        <p:cTn id="30" dur="5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11"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5"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16"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17"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18"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19"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0"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1"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grpSp>
      <p:sp>
        <p:nvSpPr>
          <p:cNvPr id="2" name="Rubrik 1">
            <a:extLst>
              <a:ext uri="{FF2B5EF4-FFF2-40B4-BE49-F238E27FC236}">
                <a16:creationId xmlns:a16="http://schemas.microsoft.com/office/drawing/2014/main" id="{0E4137D9-6A19-25A5-F18D-03DEF2875067}"/>
              </a:ext>
            </a:extLst>
          </p:cNvPr>
          <p:cNvSpPr>
            <a:spLocks noGrp="1"/>
          </p:cNvSpPr>
          <p:nvPr>
            <p:ph type="title"/>
          </p:nvPr>
        </p:nvSpPr>
        <p:spPr>
          <a:xfrm>
            <a:off x="789708" y="666351"/>
            <a:ext cx="10558405" cy="3044335"/>
          </a:xfrm>
        </p:spPr>
        <p:txBody>
          <a:bodyPr vert="horz" lIns="91440" tIns="45720" rIns="91440" bIns="45720" rtlCol="0" anchor="b">
            <a:normAutofit/>
          </a:bodyPr>
          <a:lstStyle/>
          <a:p>
            <a:pPr algn="ctr"/>
            <a:r>
              <a:rPr lang="en-US" sz="7200" kern="1200" noProof="0" dirty="0">
                <a:solidFill>
                  <a:schemeClr val="bg1"/>
                </a:solidFill>
                <a:latin typeface="+mj-lt"/>
                <a:ea typeface="+mj-ea"/>
                <a:cs typeface="+mj-cs"/>
              </a:rPr>
              <a:t>Questions?</a:t>
            </a:r>
          </a:p>
        </p:txBody>
      </p:sp>
      <p:sp>
        <p:nvSpPr>
          <p:cNvPr id="3" name="Platshållare för text 2">
            <a:extLst>
              <a:ext uri="{FF2B5EF4-FFF2-40B4-BE49-F238E27FC236}">
                <a16:creationId xmlns:a16="http://schemas.microsoft.com/office/drawing/2014/main" id="{86526ACD-4AD2-4C9B-9050-192F50E9F9C0}"/>
              </a:ext>
            </a:extLst>
          </p:cNvPr>
          <p:cNvSpPr>
            <a:spLocks noGrp="1"/>
          </p:cNvSpPr>
          <p:nvPr>
            <p:ph type="body" idx="1"/>
          </p:nvPr>
        </p:nvSpPr>
        <p:spPr>
          <a:xfrm>
            <a:off x="789708" y="3866064"/>
            <a:ext cx="10558405" cy="2234485"/>
          </a:xfrm>
        </p:spPr>
        <p:txBody>
          <a:bodyPr vert="horz" lIns="91440" tIns="45720" rIns="91440" bIns="45720" rtlCol="0" anchor="t">
            <a:normAutofit/>
          </a:bodyPr>
          <a:lstStyle/>
          <a:p>
            <a:pPr algn="ctr"/>
            <a:endParaRPr lang="en-US" sz="2400" kern="1200" noProof="0" dirty="0">
              <a:solidFill>
                <a:schemeClr val="bg1"/>
              </a:solidFill>
              <a:latin typeface="+mn-lt"/>
              <a:ea typeface="+mn-ea"/>
              <a:cs typeface="+mn-cs"/>
            </a:endParaRPr>
          </a:p>
        </p:txBody>
      </p:sp>
    </p:spTree>
    <p:extLst>
      <p:ext uri="{BB962C8B-B14F-4D97-AF65-F5344CB8AC3E}">
        <p14:creationId xmlns:p14="http://schemas.microsoft.com/office/powerpoint/2010/main" val="73107565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11"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5"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16"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17"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18"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19"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0"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1"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grpSp>
      <p:sp>
        <p:nvSpPr>
          <p:cNvPr id="2" name="Rubrik 1">
            <a:extLst>
              <a:ext uri="{FF2B5EF4-FFF2-40B4-BE49-F238E27FC236}">
                <a16:creationId xmlns:a16="http://schemas.microsoft.com/office/drawing/2014/main" id="{0F7B3EE0-2708-623B-427E-B6637B37D1D6}"/>
              </a:ext>
            </a:extLst>
          </p:cNvPr>
          <p:cNvSpPr>
            <a:spLocks noGrp="1"/>
          </p:cNvSpPr>
          <p:nvPr>
            <p:ph type="title"/>
          </p:nvPr>
        </p:nvSpPr>
        <p:spPr>
          <a:xfrm>
            <a:off x="789708" y="2102069"/>
            <a:ext cx="10558405" cy="1608617"/>
          </a:xfrm>
        </p:spPr>
        <p:txBody>
          <a:bodyPr vert="horz" lIns="91440" tIns="45720" rIns="91440" bIns="45720" rtlCol="0" anchor="b">
            <a:normAutofit/>
          </a:bodyPr>
          <a:lstStyle/>
          <a:p>
            <a:pPr algn="ctr"/>
            <a:r>
              <a:rPr lang="en-US" sz="6600" kern="1200" noProof="0" dirty="0">
                <a:solidFill>
                  <a:schemeClr val="bg1"/>
                </a:solidFill>
                <a:latin typeface="+mj-lt"/>
                <a:ea typeface="+mj-ea"/>
                <a:cs typeface="+mj-cs"/>
              </a:rPr>
              <a:t>Thank you!</a:t>
            </a:r>
          </a:p>
        </p:txBody>
      </p:sp>
      <p:sp>
        <p:nvSpPr>
          <p:cNvPr id="3" name="Platshållare för text 2">
            <a:extLst>
              <a:ext uri="{FF2B5EF4-FFF2-40B4-BE49-F238E27FC236}">
                <a16:creationId xmlns:a16="http://schemas.microsoft.com/office/drawing/2014/main" id="{7372C334-0DB5-5EB5-BC46-845C51B1B097}"/>
              </a:ext>
            </a:extLst>
          </p:cNvPr>
          <p:cNvSpPr>
            <a:spLocks noGrp="1"/>
          </p:cNvSpPr>
          <p:nvPr>
            <p:ph type="body" idx="1"/>
          </p:nvPr>
        </p:nvSpPr>
        <p:spPr>
          <a:xfrm>
            <a:off x="789708" y="3866064"/>
            <a:ext cx="10558405" cy="2234485"/>
          </a:xfrm>
        </p:spPr>
        <p:txBody>
          <a:bodyPr vert="horz" lIns="91440" tIns="45720" rIns="91440" bIns="45720" rtlCol="0" anchor="t">
            <a:normAutofit/>
          </a:bodyPr>
          <a:lstStyle/>
          <a:p>
            <a:pPr algn="ctr"/>
            <a:endParaRPr lang="en-US" kern="1200" noProof="0" dirty="0">
              <a:solidFill>
                <a:schemeClr val="bg1"/>
              </a:solidFill>
              <a:latin typeface="+mn-lt"/>
              <a:ea typeface="+mn-ea"/>
              <a:cs typeface="+mn-cs"/>
            </a:endParaRPr>
          </a:p>
        </p:txBody>
      </p:sp>
    </p:spTree>
    <p:extLst>
      <p:ext uri="{BB962C8B-B14F-4D97-AF65-F5344CB8AC3E}">
        <p14:creationId xmlns:p14="http://schemas.microsoft.com/office/powerpoint/2010/main" val="293093320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B1A792DC-1478-ACC2-DBC1-852710DC0E4C}"/>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604C90B2-9393-77D4-D913-7424268FD3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nvGrpSpPr>
          <p:cNvPr id="10" name="Group 9">
            <a:extLst>
              <a:ext uri="{FF2B5EF4-FFF2-40B4-BE49-F238E27FC236}">
                <a16:creationId xmlns:a16="http://schemas.microsoft.com/office/drawing/2014/main" id="{6DFE7379-6C4F-88FB-E5A0-2412126375B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95ECA39B-379A-F7C7-6C85-D2C9F105A9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lor Cover">
              <a:extLst>
                <a:ext uri="{FF2B5EF4-FFF2-40B4-BE49-F238E27FC236}">
                  <a16:creationId xmlns:a16="http://schemas.microsoft.com/office/drawing/2014/main" id="{F6812BEE-116A-99D3-6E8A-BAB43335000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4" name="Group 13">
            <a:extLst>
              <a:ext uri="{FF2B5EF4-FFF2-40B4-BE49-F238E27FC236}">
                <a16:creationId xmlns:a16="http://schemas.microsoft.com/office/drawing/2014/main" id="{9A1415E7-3D2E-5D62-914E-BBB33480625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78BB2B36-AF1C-DD5F-1CF8-16E3A1B16F0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Color">
              <a:extLst>
                <a:ext uri="{FF2B5EF4-FFF2-40B4-BE49-F238E27FC236}">
                  <a16:creationId xmlns:a16="http://schemas.microsoft.com/office/drawing/2014/main" id="{6F8CC5FC-D215-E498-C99C-9AE7E13824B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8" name="Group 17">
            <a:extLst>
              <a:ext uri="{FF2B5EF4-FFF2-40B4-BE49-F238E27FC236}">
                <a16:creationId xmlns:a16="http://schemas.microsoft.com/office/drawing/2014/main" id="{DB6FF4C1-6FCE-D342-1B63-A5801F5645E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1F0A94A7-5D59-936F-C21C-A64ED779BC9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0" name="Freeform: Shape 19">
              <a:extLst>
                <a:ext uri="{FF2B5EF4-FFF2-40B4-BE49-F238E27FC236}">
                  <a16:creationId xmlns:a16="http://schemas.microsoft.com/office/drawing/2014/main" id="{899AD96F-C555-BB2D-F695-38621D2F17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1" name="Freeform: Shape 20">
              <a:extLst>
                <a:ext uri="{FF2B5EF4-FFF2-40B4-BE49-F238E27FC236}">
                  <a16:creationId xmlns:a16="http://schemas.microsoft.com/office/drawing/2014/main" id="{8A125157-EE47-5D0A-118C-7A0E973CEE0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2" name="Freeform: Shape 21">
              <a:extLst>
                <a:ext uri="{FF2B5EF4-FFF2-40B4-BE49-F238E27FC236}">
                  <a16:creationId xmlns:a16="http://schemas.microsoft.com/office/drawing/2014/main" id="{A6E2654F-C9C1-D825-15FE-F3B57DF0328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3" name="Freeform: Shape 22">
              <a:extLst>
                <a:ext uri="{FF2B5EF4-FFF2-40B4-BE49-F238E27FC236}">
                  <a16:creationId xmlns:a16="http://schemas.microsoft.com/office/drawing/2014/main" id="{51234472-361F-460C-9906-16E25EF4BF3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4" name="Freeform: Shape 23">
              <a:extLst>
                <a:ext uri="{FF2B5EF4-FFF2-40B4-BE49-F238E27FC236}">
                  <a16:creationId xmlns:a16="http://schemas.microsoft.com/office/drawing/2014/main" id="{8C9AA02A-F3F0-5E55-6E45-5B74831A99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5" name="Freeform: Shape 24">
              <a:extLst>
                <a:ext uri="{FF2B5EF4-FFF2-40B4-BE49-F238E27FC236}">
                  <a16:creationId xmlns:a16="http://schemas.microsoft.com/office/drawing/2014/main" id="{78E8C4D6-D1A3-8C50-D9BF-AB83FE0EBA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grpSp>
      <p:sp>
        <p:nvSpPr>
          <p:cNvPr id="9" name="Rubrik 1">
            <a:extLst>
              <a:ext uri="{FF2B5EF4-FFF2-40B4-BE49-F238E27FC236}">
                <a16:creationId xmlns:a16="http://schemas.microsoft.com/office/drawing/2014/main" id="{AA2E1669-D35F-57D8-229D-4A228E2B02F7}"/>
              </a:ext>
            </a:extLst>
          </p:cNvPr>
          <p:cNvSpPr>
            <a:spLocks noGrp="1"/>
          </p:cNvSpPr>
          <p:nvPr>
            <p:ph type="title"/>
          </p:nvPr>
        </p:nvSpPr>
        <p:spPr>
          <a:xfrm>
            <a:off x="838200" y="365125"/>
            <a:ext cx="10515600" cy="1325563"/>
          </a:xfrm>
        </p:spPr>
        <p:txBody>
          <a:bodyPr>
            <a:normAutofit/>
          </a:bodyPr>
          <a:lstStyle/>
          <a:p>
            <a:r>
              <a:rPr lang="en-US" sz="4800" noProof="0" dirty="0">
                <a:solidFill>
                  <a:schemeClr val="bg1"/>
                </a:solidFill>
              </a:rPr>
              <a:t>GPM - Background</a:t>
            </a:r>
          </a:p>
        </p:txBody>
      </p:sp>
      <p:sp>
        <p:nvSpPr>
          <p:cNvPr id="13" name="Platshållare för innehåll 2">
            <a:extLst>
              <a:ext uri="{FF2B5EF4-FFF2-40B4-BE49-F238E27FC236}">
                <a16:creationId xmlns:a16="http://schemas.microsoft.com/office/drawing/2014/main" id="{39C03CD6-FACE-5EBE-5502-878B08191B95}"/>
              </a:ext>
            </a:extLst>
          </p:cNvPr>
          <p:cNvSpPr>
            <a:spLocks noGrp="1"/>
          </p:cNvSpPr>
          <p:nvPr>
            <p:ph idx="1"/>
          </p:nvPr>
        </p:nvSpPr>
        <p:spPr>
          <a:xfrm>
            <a:off x="876464" y="1361542"/>
            <a:ext cx="10515600" cy="4351338"/>
          </a:xfrm>
        </p:spPr>
        <p:txBody>
          <a:bodyPr>
            <a:normAutofit/>
          </a:bodyPr>
          <a:lstStyle/>
          <a:p>
            <a:endParaRPr lang="en-US" noProof="0" dirty="0">
              <a:solidFill>
                <a:schemeClr val="bg1"/>
              </a:solidFill>
            </a:endParaRPr>
          </a:p>
          <a:p>
            <a:r>
              <a:rPr lang="en-US" noProof="0" dirty="0">
                <a:solidFill>
                  <a:schemeClr val="bg1"/>
                </a:solidFill>
              </a:rPr>
              <a:t>Need of effective treatment for patients with personality difficulties</a:t>
            </a:r>
          </a:p>
          <a:p>
            <a:pPr marL="0" indent="0">
              <a:buNone/>
            </a:pPr>
            <a:endParaRPr lang="en-US" noProof="0" dirty="0">
              <a:solidFill>
                <a:schemeClr val="bg1"/>
              </a:solidFill>
            </a:endParaRPr>
          </a:p>
          <a:p>
            <a:pPr>
              <a:buFontTx/>
              <a:buChar char="-"/>
            </a:pPr>
            <a:r>
              <a:rPr lang="en-US" noProof="0" dirty="0">
                <a:solidFill>
                  <a:schemeClr val="bg1"/>
                </a:solidFill>
              </a:rPr>
              <a:t>For the patients</a:t>
            </a:r>
          </a:p>
          <a:p>
            <a:pPr>
              <a:buFontTx/>
              <a:buChar char="-"/>
            </a:pPr>
            <a:r>
              <a:rPr lang="en-US" noProof="0" dirty="0">
                <a:solidFill>
                  <a:schemeClr val="bg1"/>
                </a:solidFill>
              </a:rPr>
              <a:t>For the organization</a:t>
            </a:r>
          </a:p>
          <a:p>
            <a:pPr>
              <a:buFontTx/>
              <a:buChar char="-"/>
            </a:pPr>
            <a:r>
              <a:rPr lang="en-US" noProof="0" dirty="0">
                <a:solidFill>
                  <a:schemeClr val="bg1"/>
                </a:solidFill>
              </a:rPr>
              <a:t>For the work environment</a:t>
            </a:r>
          </a:p>
        </p:txBody>
      </p:sp>
      <p:pic>
        <p:nvPicPr>
          <p:cNvPr id="2" name="Picture 2">
            <a:extLst>
              <a:ext uri="{FF2B5EF4-FFF2-40B4-BE49-F238E27FC236}">
                <a16:creationId xmlns:a16="http://schemas.microsoft.com/office/drawing/2014/main" id="{113F3D59-D880-D3A4-CAA7-C2766E6A30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73265" y="6339216"/>
            <a:ext cx="2124528" cy="484683"/>
          </a:xfrm>
          <a:prstGeom prst="rect">
            <a:avLst/>
          </a:prstGeom>
          <a:noFill/>
          <a:extLst>
            <a:ext uri="{909E8E84-426E-40DD-AFC4-6F175D3DCCD1}">
              <a14:hiddenFill xmlns:a14="http://schemas.microsoft.com/office/drawing/2010/main">
                <a:solidFill>
                  <a:srgbClr val="FFFFFF"/>
                </a:solidFill>
              </a14:hiddenFill>
            </a:ext>
          </a:extLst>
        </p:spPr>
      </p:pic>
      <p:pic>
        <p:nvPicPr>
          <p:cNvPr id="17410" name="Picture 2">
            <a:extLst>
              <a:ext uri="{FF2B5EF4-FFF2-40B4-BE49-F238E27FC236}">
                <a16:creationId xmlns:a16="http://schemas.microsoft.com/office/drawing/2014/main" id="{242C8B60-EB9D-E2D0-635B-6C80A5F8EA6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97469" y="2434042"/>
            <a:ext cx="5494595" cy="3660239"/>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646770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B1A792DC-1478-ACC2-DBC1-852710DC0E4C}"/>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604C90B2-9393-77D4-D913-7424268FD3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nvGrpSpPr>
          <p:cNvPr id="10" name="Group 9">
            <a:extLst>
              <a:ext uri="{FF2B5EF4-FFF2-40B4-BE49-F238E27FC236}">
                <a16:creationId xmlns:a16="http://schemas.microsoft.com/office/drawing/2014/main" id="{6DFE7379-6C4F-88FB-E5A0-2412126375B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95ECA39B-379A-F7C7-6C85-D2C9F105A9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lor Cover">
              <a:extLst>
                <a:ext uri="{FF2B5EF4-FFF2-40B4-BE49-F238E27FC236}">
                  <a16:creationId xmlns:a16="http://schemas.microsoft.com/office/drawing/2014/main" id="{F6812BEE-116A-99D3-6E8A-BAB43335000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4" name="Group 13">
            <a:extLst>
              <a:ext uri="{FF2B5EF4-FFF2-40B4-BE49-F238E27FC236}">
                <a16:creationId xmlns:a16="http://schemas.microsoft.com/office/drawing/2014/main" id="{9A1415E7-3D2E-5D62-914E-BBB33480625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78BB2B36-AF1C-DD5F-1CF8-16E3A1B16F0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Color">
              <a:extLst>
                <a:ext uri="{FF2B5EF4-FFF2-40B4-BE49-F238E27FC236}">
                  <a16:creationId xmlns:a16="http://schemas.microsoft.com/office/drawing/2014/main" id="{6F8CC5FC-D215-E498-C99C-9AE7E13824B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8" name="Group 17">
            <a:extLst>
              <a:ext uri="{FF2B5EF4-FFF2-40B4-BE49-F238E27FC236}">
                <a16:creationId xmlns:a16="http://schemas.microsoft.com/office/drawing/2014/main" id="{DB6FF4C1-6FCE-D342-1B63-A5801F5645E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1F0A94A7-5D59-936F-C21C-A64ED779BC9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0" name="Freeform: Shape 19">
              <a:extLst>
                <a:ext uri="{FF2B5EF4-FFF2-40B4-BE49-F238E27FC236}">
                  <a16:creationId xmlns:a16="http://schemas.microsoft.com/office/drawing/2014/main" id="{899AD96F-C555-BB2D-F695-38621D2F17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1" name="Freeform: Shape 20">
              <a:extLst>
                <a:ext uri="{FF2B5EF4-FFF2-40B4-BE49-F238E27FC236}">
                  <a16:creationId xmlns:a16="http://schemas.microsoft.com/office/drawing/2014/main" id="{8A125157-EE47-5D0A-118C-7A0E973CEE0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2" name="Freeform: Shape 21">
              <a:extLst>
                <a:ext uri="{FF2B5EF4-FFF2-40B4-BE49-F238E27FC236}">
                  <a16:creationId xmlns:a16="http://schemas.microsoft.com/office/drawing/2014/main" id="{A6E2654F-C9C1-D825-15FE-F3B57DF0328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3" name="Freeform: Shape 22">
              <a:extLst>
                <a:ext uri="{FF2B5EF4-FFF2-40B4-BE49-F238E27FC236}">
                  <a16:creationId xmlns:a16="http://schemas.microsoft.com/office/drawing/2014/main" id="{51234472-361F-460C-9906-16E25EF4BF3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4" name="Freeform: Shape 23">
              <a:extLst>
                <a:ext uri="{FF2B5EF4-FFF2-40B4-BE49-F238E27FC236}">
                  <a16:creationId xmlns:a16="http://schemas.microsoft.com/office/drawing/2014/main" id="{8C9AA02A-F3F0-5E55-6E45-5B74831A99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5" name="Freeform: Shape 24">
              <a:extLst>
                <a:ext uri="{FF2B5EF4-FFF2-40B4-BE49-F238E27FC236}">
                  <a16:creationId xmlns:a16="http://schemas.microsoft.com/office/drawing/2014/main" id="{78E8C4D6-D1A3-8C50-D9BF-AB83FE0EBA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grpSp>
      <p:sp>
        <p:nvSpPr>
          <p:cNvPr id="9" name="Rubrik 1">
            <a:extLst>
              <a:ext uri="{FF2B5EF4-FFF2-40B4-BE49-F238E27FC236}">
                <a16:creationId xmlns:a16="http://schemas.microsoft.com/office/drawing/2014/main" id="{AA2E1669-D35F-57D8-229D-4A228E2B02F7}"/>
              </a:ext>
            </a:extLst>
          </p:cNvPr>
          <p:cNvSpPr>
            <a:spLocks noGrp="1"/>
          </p:cNvSpPr>
          <p:nvPr>
            <p:ph type="title"/>
          </p:nvPr>
        </p:nvSpPr>
        <p:spPr>
          <a:xfrm>
            <a:off x="838200" y="365125"/>
            <a:ext cx="10515600" cy="1325563"/>
          </a:xfrm>
        </p:spPr>
        <p:txBody>
          <a:bodyPr>
            <a:normAutofit/>
          </a:bodyPr>
          <a:lstStyle/>
          <a:p>
            <a:r>
              <a:rPr lang="en-US" sz="4800" noProof="0" dirty="0">
                <a:solidFill>
                  <a:schemeClr val="bg1"/>
                </a:solidFill>
              </a:rPr>
              <a:t>GPM - Background</a:t>
            </a:r>
          </a:p>
        </p:txBody>
      </p:sp>
      <p:graphicFrame>
        <p:nvGraphicFramePr>
          <p:cNvPr id="3" name="Platshållare för innehåll 2">
            <a:extLst>
              <a:ext uri="{FF2B5EF4-FFF2-40B4-BE49-F238E27FC236}">
                <a16:creationId xmlns:a16="http://schemas.microsoft.com/office/drawing/2014/main" id="{9C5D76CF-221D-DB9D-A3A6-2592FB55C77C}"/>
              </a:ext>
            </a:extLst>
          </p:cNvPr>
          <p:cNvGraphicFramePr>
            <a:graphicFrameLocks noGrp="1"/>
          </p:cNvGraphicFramePr>
          <p:nvPr>
            <p:ph idx="1"/>
            <p:extLst>
              <p:ext uri="{D42A27DB-BD31-4B8C-83A1-F6EECF244321}">
                <p14:modId xmlns:p14="http://schemas.microsoft.com/office/powerpoint/2010/main" val="3549222367"/>
              </p:ext>
            </p:extLst>
          </p:nvPr>
        </p:nvGraphicFramePr>
        <p:xfrm>
          <a:off x="799936" y="976558"/>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extruta 3">
            <a:extLst>
              <a:ext uri="{FF2B5EF4-FFF2-40B4-BE49-F238E27FC236}">
                <a16:creationId xmlns:a16="http://schemas.microsoft.com/office/drawing/2014/main" id="{C64C6C00-CFA3-19E1-FCC5-1C348154C106}"/>
              </a:ext>
            </a:extLst>
          </p:cNvPr>
          <p:cNvSpPr txBox="1"/>
          <p:nvPr/>
        </p:nvSpPr>
        <p:spPr>
          <a:xfrm>
            <a:off x="4144884" y="4730431"/>
            <a:ext cx="3825704" cy="461665"/>
          </a:xfrm>
          <a:prstGeom prst="rect">
            <a:avLst/>
          </a:prstGeom>
          <a:solidFill>
            <a:schemeClr val="accent2"/>
          </a:solidFill>
          <a:effectLst>
            <a:outerShdw blurRad="63500" sx="102000" sy="102000" algn="ctr" rotWithShape="0">
              <a:prstClr val="black">
                <a:alpha val="40000"/>
              </a:prstClr>
            </a:outerShdw>
          </a:effectLst>
        </p:spPr>
        <p:txBody>
          <a:bodyPr wrap="square" rtlCol="0">
            <a:spAutoFit/>
          </a:bodyPr>
          <a:lstStyle/>
          <a:p>
            <a:pPr algn="ctr"/>
            <a:r>
              <a:rPr lang="en-US" sz="2400" noProof="0" dirty="0">
                <a:solidFill>
                  <a:schemeClr val="bg1"/>
                </a:solidFill>
              </a:rPr>
              <a:t>GPM Congress</a:t>
            </a:r>
          </a:p>
        </p:txBody>
      </p:sp>
      <p:pic>
        <p:nvPicPr>
          <p:cNvPr id="2" name="Picture 2">
            <a:extLst>
              <a:ext uri="{FF2B5EF4-FFF2-40B4-BE49-F238E27FC236}">
                <a16:creationId xmlns:a16="http://schemas.microsoft.com/office/drawing/2014/main" id="{056D6BA6-8143-D433-45FB-5C7C2EFB701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773265" y="6339216"/>
            <a:ext cx="2124528" cy="4846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4402842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B1A792DC-1478-ACC2-DBC1-852710DC0E4C}"/>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604C90B2-9393-77D4-D913-7424268FD3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nvGrpSpPr>
          <p:cNvPr id="10" name="Group 9">
            <a:extLst>
              <a:ext uri="{FF2B5EF4-FFF2-40B4-BE49-F238E27FC236}">
                <a16:creationId xmlns:a16="http://schemas.microsoft.com/office/drawing/2014/main" id="{6DFE7379-6C4F-88FB-E5A0-2412126375B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95ECA39B-379A-F7C7-6C85-D2C9F105A9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lor Cover">
              <a:extLst>
                <a:ext uri="{FF2B5EF4-FFF2-40B4-BE49-F238E27FC236}">
                  <a16:creationId xmlns:a16="http://schemas.microsoft.com/office/drawing/2014/main" id="{F6812BEE-116A-99D3-6E8A-BAB43335000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4" name="Group 13">
            <a:extLst>
              <a:ext uri="{FF2B5EF4-FFF2-40B4-BE49-F238E27FC236}">
                <a16:creationId xmlns:a16="http://schemas.microsoft.com/office/drawing/2014/main" id="{9A1415E7-3D2E-5D62-914E-BBB33480625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78BB2B36-AF1C-DD5F-1CF8-16E3A1B16F0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Color">
              <a:extLst>
                <a:ext uri="{FF2B5EF4-FFF2-40B4-BE49-F238E27FC236}">
                  <a16:creationId xmlns:a16="http://schemas.microsoft.com/office/drawing/2014/main" id="{6F8CC5FC-D215-E498-C99C-9AE7E13824B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8" name="Group 17">
            <a:extLst>
              <a:ext uri="{FF2B5EF4-FFF2-40B4-BE49-F238E27FC236}">
                <a16:creationId xmlns:a16="http://schemas.microsoft.com/office/drawing/2014/main" id="{DB6FF4C1-6FCE-D342-1B63-A5801F5645E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1F0A94A7-5D59-936F-C21C-A64ED779BC9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0" name="Freeform: Shape 19">
              <a:extLst>
                <a:ext uri="{FF2B5EF4-FFF2-40B4-BE49-F238E27FC236}">
                  <a16:creationId xmlns:a16="http://schemas.microsoft.com/office/drawing/2014/main" id="{899AD96F-C555-BB2D-F695-38621D2F17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1" name="Freeform: Shape 20">
              <a:extLst>
                <a:ext uri="{FF2B5EF4-FFF2-40B4-BE49-F238E27FC236}">
                  <a16:creationId xmlns:a16="http://schemas.microsoft.com/office/drawing/2014/main" id="{8A125157-EE47-5D0A-118C-7A0E973CEE0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2" name="Freeform: Shape 21">
              <a:extLst>
                <a:ext uri="{FF2B5EF4-FFF2-40B4-BE49-F238E27FC236}">
                  <a16:creationId xmlns:a16="http://schemas.microsoft.com/office/drawing/2014/main" id="{A6E2654F-C9C1-D825-15FE-F3B57DF0328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3" name="Freeform: Shape 22">
              <a:extLst>
                <a:ext uri="{FF2B5EF4-FFF2-40B4-BE49-F238E27FC236}">
                  <a16:creationId xmlns:a16="http://schemas.microsoft.com/office/drawing/2014/main" id="{51234472-361F-460C-9906-16E25EF4BF3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4" name="Freeform: Shape 23">
              <a:extLst>
                <a:ext uri="{FF2B5EF4-FFF2-40B4-BE49-F238E27FC236}">
                  <a16:creationId xmlns:a16="http://schemas.microsoft.com/office/drawing/2014/main" id="{8C9AA02A-F3F0-5E55-6E45-5B74831A99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5" name="Freeform: Shape 24">
              <a:extLst>
                <a:ext uri="{FF2B5EF4-FFF2-40B4-BE49-F238E27FC236}">
                  <a16:creationId xmlns:a16="http://schemas.microsoft.com/office/drawing/2014/main" id="{78E8C4D6-D1A3-8C50-D9BF-AB83FE0EBA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grpSp>
      <p:sp>
        <p:nvSpPr>
          <p:cNvPr id="9" name="Rubrik 1">
            <a:extLst>
              <a:ext uri="{FF2B5EF4-FFF2-40B4-BE49-F238E27FC236}">
                <a16:creationId xmlns:a16="http://schemas.microsoft.com/office/drawing/2014/main" id="{AA2E1669-D35F-57D8-229D-4A228E2B02F7}"/>
              </a:ext>
            </a:extLst>
          </p:cNvPr>
          <p:cNvSpPr>
            <a:spLocks noGrp="1"/>
          </p:cNvSpPr>
          <p:nvPr>
            <p:ph type="title"/>
          </p:nvPr>
        </p:nvSpPr>
        <p:spPr>
          <a:xfrm>
            <a:off x="838200" y="365125"/>
            <a:ext cx="10515600" cy="1325563"/>
          </a:xfrm>
        </p:spPr>
        <p:txBody>
          <a:bodyPr>
            <a:normAutofit/>
          </a:bodyPr>
          <a:lstStyle/>
          <a:p>
            <a:r>
              <a:rPr lang="en-US" sz="4800" noProof="0" dirty="0">
                <a:solidFill>
                  <a:schemeClr val="bg1"/>
                </a:solidFill>
              </a:rPr>
              <a:t>Adapting GPM to our unit</a:t>
            </a:r>
          </a:p>
        </p:txBody>
      </p:sp>
      <p:sp>
        <p:nvSpPr>
          <p:cNvPr id="13" name="Platshållare för innehåll 2">
            <a:extLst>
              <a:ext uri="{FF2B5EF4-FFF2-40B4-BE49-F238E27FC236}">
                <a16:creationId xmlns:a16="http://schemas.microsoft.com/office/drawing/2014/main" id="{39C03CD6-FACE-5EBE-5502-878B08191B95}"/>
              </a:ext>
            </a:extLst>
          </p:cNvPr>
          <p:cNvSpPr>
            <a:spLocks noGrp="1"/>
          </p:cNvSpPr>
          <p:nvPr>
            <p:ph idx="1"/>
          </p:nvPr>
        </p:nvSpPr>
        <p:spPr>
          <a:xfrm>
            <a:off x="799936" y="1446663"/>
            <a:ext cx="10515600" cy="4351338"/>
          </a:xfrm>
        </p:spPr>
        <p:txBody>
          <a:bodyPr>
            <a:normAutofit fontScale="92500" lnSpcReduction="20000"/>
          </a:bodyPr>
          <a:lstStyle/>
          <a:p>
            <a:pPr>
              <a:lnSpc>
                <a:spcPct val="150000"/>
              </a:lnSpc>
            </a:pPr>
            <a:r>
              <a:rPr lang="en-US" noProof="0" dirty="0">
                <a:solidFill>
                  <a:schemeClr val="bg1"/>
                </a:solidFill>
              </a:rPr>
              <a:t>Psychiatry southwest as model</a:t>
            </a:r>
          </a:p>
          <a:p>
            <a:pPr>
              <a:lnSpc>
                <a:spcPct val="150000"/>
              </a:lnSpc>
            </a:pPr>
            <a:r>
              <a:rPr lang="en-US" noProof="0" dirty="0">
                <a:solidFill>
                  <a:schemeClr val="bg1"/>
                </a:solidFill>
              </a:rPr>
              <a:t>Dimensionality (APA, 2013) - Assessment and diagnostic instruments</a:t>
            </a:r>
          </a:p>
          <a:p>
            <a:pPr>
              <a:lnSpc>
                <a:spcPct val="150000"/>
              </a:lnSpc>
            </a:pPr>
            <a:r>
              <a:rPr lang="en-US" noProof="0" dirty="0">
                <a:solidFill>
                  <a:schemeClr val="bg1"/>
                </a:solidFill>
              </a:rPr>
              <a:t>Dimensionality - Content of psychoeducation material, group treatment, GPM10</a:t>
            </a:r>
          </a:p>
          <a:p>
            <a:pPr>
              <a:lnSpc>
                <a:spcPct val="150000"/>
              </a:lnSpc>
            </a:pPr>
            <a:r>
              <a:rPr lang="en-US" noProof="0" dirty="0">
                <a:solidFill>
                  <a:schemeClr val="bg1"/>
                </a:solidFill>
              </a:rPr>
              <a:t>Distribution of responsibility in the team</a:t>
            </a:r>
          </a:p>
          <a:p>
            <a:pPr>
              <a:lnSpc>
                <a:spcPct val="150000"/>
              </a:lnSpc>
            </a:pPr>
            <a:r>
              <a:rPr lang="en-US" noProof="0" dirty="0">
                <a:solidFill>
                  <a:schemeClr val="bg1"/>
                </a:solidFill>
              </a:rPr>
              <a:t>Ward round structure</a:t>
            </a:r>
          </a:p>
          <a:p>
            <a:pPr>
              <a:lnSpc>
                <a:spcPct val="150000"/>
              </a:lnSpc>
            </a:pPr>
            <a:r>
              <a:rPr lang="en-US" noProof="0" dirty="0">
                <a:solidFill>
                  <a:schemeClr val="bg1"/>
                </a:solidFill>
              </a:rPr>
              <a:t>Annual planning cycle</a:t>
            </a:r>
          </a:p>
        </p:txBody>
      </p:sp>
      <p:pic>
        <p:nvPicPr>
          <p:cNvPr id="2" name="Picture 2">
            <a:extLst>
              <a:ext uri="{FF2B5EF4-FFF2-40B4-BE49-F238E27FC236}">
                <a16:creationId xmlns:a16="http://schemas.microsoft.com/office/drawing/2014/main" id="{7C34AD7A-5E46-135F-1023-B9C2CE74A44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73265" y="6339216"/>
            <a:ext cx="2124528" cy="484683"/>
          </a:xfrm>
          <a:prstGeom prst="rect">
            <a:avLst/>
          </a:prstGeom>
          <a:noFill/>
          <a:extLst>
            <a:ext uri="{909E8E84-426E-40DD-AFC4-6F175D3DCCD1}">
              <a14:hiddenFill xmlns:a14="http://schemas.microsoft.com/office/drawing/2010/main">
                <a:solidFill>
                  <a:srgbClr val="FFFFFF"/>
                </a:solidFill>
              </a14:hiddenFill>
            </a:ext>
          </a:extLst>
        </p:spPr>
      </p:pic>
      <p:pic>
        <p:nvPicPr>
          <p:cNvPr id="15362" name="Picture 2" descr="Copycatting for Good | Instructional Design @ ESU">
            <a:extLst>
              <a:ext uri="{FF2B5EF4-FFF2-40B4-BE49-F238E27FC236}">
                <a16:creationId xmlns:a16="http://schemas.microsoft.com/office/drawing/2014/main" id="{4DED2647-A005-D53E-DC2F-10CF7531A74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03127" y="3410185"/>
            <a:ext cx="3574472" cy="2658513"/>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63987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500"/>
                                        <p:tgtEl>
                                          <p:spTgt spid="1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Effect transition="in" filter="fade">
                                      <p:cBhvr>
                                        <p:cTn id="12" dur="500"/>
                                        <p:tgtEl>
                                          <p:spTgt spid="13">
                                            <p:txEl>
                                              <p:pRg st="1" end="1"/>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13">
                                            <p:txEl>
                                              <p:pRg st="2" end="2"/>
                                            </p:txEl>
                                          </p:spTgt>
                                        </p:tgtEl>
                                        <p:attrNameLst>
                                          <p:attrName>style.visibility</p:attrName>
                                        </p:attrNameLst>
                                      </p:cBhvr>
                                      <p:to>
                                        <p:strVal val="visible"/>
                                      </p:to>
                                    </p:set>
                                    <p:animEffect transition="in" filter="fade">
                                      <p:cBhvr>
                                        <p:cTn id="15" dur="500"/>
                                        <p:tgtEl>
                                          <p:spTgt spid="13">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3">
                                            <p:txEl>
                                              <p:pRg st="3" end="3"/>
                                            </p:txEl>
                                          </p:spTgt>
                                        </p:tgtEl>
                                        <p:attrNameLst>
                                          <p:attrName>style.visibility</p:attrName>
                                        </p:attrNameLst>
                                      </p:cBhvr>
                                      <p:to>
                                        <p:strVal val="visible"/>
                                      </p:to>
                                    </p:set>
                                    <p:animEffect transition="in" filter="fade">
                                      <p:cBhvr>
                                        <p:cTn id="20" dur="500"/>
                                        <p:tgtEl>
                                          <p:spTgt spid="13">
                                            <p:txEl>
                                              <p:pRg st="3" end="3"/>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13">
                                            <p:txEl>
                                              <p:pRg st="4" end="4"/>
                                            </p:txEl>
                                          </p:spTgt>
                                        </p:tgtEl>
                                        <p:attrNameLst>
                                          <p:attrName>style.visibility</p:attrName>
                                        </p:attrNameLst>
                                      </p:cBhvr>
                                      <p:to>
                                        <p:strVal val="visible"/>
                                      </p:to>
                                    </p:set>
                                    <p:animEffect transition="in" filter="fade">
                                      <p:cBhvr>
                                        <p:cTn id="23" dur="500"/>
                                        <p:tgtEl>
                                          <p:spTgt spid="13">
                                            <p:txEl>
                                              <p:pRg st="4" end="4"/>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13">
                                            <p:txEl>
                                              <p:pRg st="5" end="5"/>
                                            </p:txEl>
                                          </p:spTgt>
                                        </p:tgtEl>
                                        <p:attrNameLst>
                                          <p:attrName>style.visibility</p:attrName>
                                        </p:attrNameLst>
                                      </p:cBhvr>
                                      <p:to>
                                        <p:strVal val="visible"/>
                                      </p:to>
                                    </p:set>
                                    <p:animEffect transition="in" filter="fade">
                                      <p:cBhvr>
                                        <p:cTn id="26" dur="500"/>
                                        <p:tgtEl>
                                          <p:spTgt spid="1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B1A792DC-1478-ACC2-DBC1-852710DC0E4C}"/>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604C90B2-9393-77D4-D913-7424268FD3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nvGrpSpPr>
          <p:cNvPr id="10" name="Group 9">
            <a:extLst>
              <a:ext uri="{FF2B5EF4-FFF2-40B4-BE49-F238E27FC236}">
                <a16:creationId xmlns:a16="http://schemas.microsoft.com/office/drawing/2014/main" id="{6DFE7379-6C4F-88FB-E5A0-2412126375B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95ECA39B-379A-F7C7-6C85-D2C9F105A9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lor Cover">
              <a:extLst>
                <a:ext uri="{FF2B5EF4-FFF2-40B4-BE49-F238E27FC236}">
                  <a16:creationId xmlns:a16="http://schemas.microsoft.com/office/drawing/2014/main" id="{F6812BEE-116A-99D3-6E8A-BAB43335000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4" name="Group 13">
            <a:extLst>
              <a:ext uri="{FF2B5EF4-FFF2-40B4-BE49-F238E27FC236}">
                <a16:creationId xmlns:a16="http://schemas.microsoft.com/office/drawing/2014/main" id="{9A1415E7-3D2E-5D62-914E-BBB33480625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78BB2B36-AF1C-DD5F-1CF8-16E3A1B16F0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Color">
              <a:extLst>
                <a:ext uri="{FF2B5EF4-FFF2-40B4-BE49-F238E27FC236}">
                  <a16:creationId xmlns:a16="http://schemas.microsoft.com/office/drawing/2014/main" id="{6F8CC5FC-D215-E498-C99C-9AE7E13824B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8" name="Group 17">
            <a:extLst>
              <a:ext uri="{FF2B5EF4-FFF2-40B4-BE49-F238E27FC236}">
                <a16:creationId xmlns:a16="http://schemas.microsoft.com/office/drawing/2014/main" id="{DB6FF4C1-6FCE-D342-1B63-A5801F5645E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1F0A94A7-5D59-936F-C21C-A64ED779BC9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0" name="Freeform: Shape 19">
              <a:extLst>
                <a:ext uri="{FF2B5EF4-FFF2-40B4-BE49-F238E27FC236}">
                  <a16:creationId xmlns:a16="http://schemas.microsoft.com/office/drawing/2014/main" id="{899AD96F-C555-BB2D-F695-38621D2F17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1" name="Freeform: Shape 20">
              <a:extLst>
                <a:ext uri="{FF2B5EF4-FFF2-40B4-BE49-F238E27FC236}">
                  <a16:creationId xmlns:a16="http://schemas.microsoft.com/office/drawing/2014/main" id="{8A125157-EE47-5D0A-118C-7A0E973CEE0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2" name="Freeform: Shape 21">
              <a:extLst>
                <a:ext uri="{FF2B5EF4-FFF2-40B4-BE49-F238E27FC236}">
                  <a16:creationId xmlns:a16="http://schemas.microsoft.com/office/drawing/2014/main" id="{A6E2654F-C9C1-D825-15FE-F3B57DF0328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3" name="Freeform: Shape 22">
              <a:extLst>
                <a:ext uri="{FF2B5EF4-FFF2-40B4-BE49-F238E27FC236}">
                  <a16:creationId xmlns:a16="http://schemas.microsoft.com/office/drawing/2014/main" id="{51234472-361F-460C-9906-16E25EF4BF3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4" name="Freeform: Shape 23">
              <a:extLst>
                <a:ext uri="{FF2B5EF4-FFF2-40B4-BE49-F238E27FC236}">
                  <a16:creationId xmlns:a16="http://schemas.microsoft.com/office/drawing/2014/main" id="{8C9AA02A-F3F0-5E55-6E45-5B74831A99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5" name="Freeform: Shape 24">
              <a:extLst>
                <a:ext uri="{FF2B5EF4-FFF2-40B4-BE49-F238E27FC236}">
                  <a16:creationId xmlns:a16="http://schemas.microsoft.com/office/drawing/2014/main" id="{78E8C4D6-D1A3-8C50-D9BF-AB83FE0EBA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grpSp>
      <p:sp>
        <p:nvSpPr>
          <p:cNvPr id="9" name="Rubrik 1">
            <a:extLst>
              <a:ext uri="{FF2B5EF4-FFF2-40B4-BE49-F238E27FC236}">
                <a16:creationId xmlns:a16="http://schemas.microsoft.com/office/drawing/2014/main" id="{AA2E1669-D35F-57D8-229D-4A228E2B02F7}"/>
              </a:ext>
            </a:extLst>
          </p:cNvPr>
          <p:cNvSpPr>
            <a:spLocks noGrp="1"/>
          </p:cNvSpPr>
          <p:nvPr>
            <p:ph type="title"/>
          </p:nvPr>
        </p:nvSpPr>
        <p:spPr>
          <a:xfrm>
            <a:off x="838200" y="365125"/>
            <a:ext cx="10515600" cy="1325563"/>
          </a:xfrm>
        </p:spPr>
        <p:txBody>
          <a:bodyPr>
            <a:normAutofit/>
          </a:bodyPr>
          <a:lstStyle/>
          <a:p>
            <a:r>
              <a:rPr lang="en-US" sz="4800" noProof="0" dirty="0">
                <a:solidFill>
                  <a:schemeClr val="bg1"/>
                </a:solidFill>
              </a:rPr>
              <a:t>GPM – Some challenges</a:t>
            </a:r>
          </a:p>
        </p:txBody>
      </p:sp>
      <p:sp>
        <p:nvSpPr>
          <p:cNvPr id="13" name="Platshållare för innehåll 2">
            <a:extLst>
              <a:ext uri="{FF2B5EF4-FFF2-40B4-BE49-F238E27FC236}">
                <a16:creationId xmlns:a16="http://schemas.microsoft.com/office/drawing/2014/main" id="{39C03CD6-FACE-5EBE-5502-878B08191B95}"/>
              </a:ext>
            </a:extLst>
          </p:cNvPr>
          <p:cNvSpPr>
            <a:spLocks noGrp="1"/>
          </p:cNvSpPr>
          <p:nvPr>
            <p:ph idx="1"/>
          </p:nvPr>
        </p:nvSpPr>
        <p:spPr>
          <a:xfrm>
            <a:off x="838200" y="1825625"/>
            <a:ext cx="10515600" cy="4351338"/>
          </a:xfrm>
        </p:spPr>
        <p:txBody>
          <a:bodyPr>
            <a:normAutofit lnSpcReduction="10000"/>
          </a:bodyPr>
          <a:lstStyle/>
          <a:p>
            <a:pPr>
              <a:lnSpc>
                <a:spcPct val="150000"/>
              </a:lnSpc>
            </a:pPr>
            <a:r>
              <a:rPr lang="en-US" noProof="0" dirty="0">
                <a:solidFill>
                  <a:schemeClr val="bg1"/>
                </a:solidFill>
              </a:rPr>
              <a:t>Just one of the patient groups the unit is responsible for. </a:t>
            </a:r>
          </a:p>
          <a:p>
            <a:pPr>
              <a:lnSpc>
                <a:spcPct val="150000"/>
              </a:lnSpc>
            </a:pPr>
            <a:r>
              <a:rPr lang="en-US" noProof="0" dirty="0">
                <a:solidFill>
                  <a:schemeClr val="bg1"/>
                </a:solidFill>
              </a:rPr>
              <a:t>Complete specialization of work method not possible</a:t>
            </a:r>
          </a:p>
          <a:p>
            <a:pPr>
              <a:lnSpc>
                <a:spcPct val="150000"/>
              </a:lnSpc>
            </a:pPr>
            <a:r>
              <a:rPr lang="en-US" noProof="0" dirty="0">
                <a:solidFill>
                  <a:schemeClr val="bg1"/>
                </a:solidFill>
              </a:rPr>
              <a:t>No standing psychiatrist as part of team</a:t>
            </a:r>
          </a:p>
          <a:p>
            <a:pPr>
              <a:lnSpc>
                <a:spcPct val="150000"/>
              </a:lnSpc>
            </a:pPr>
            <a:r>
              <a:rPr lang="en-US" noProof="0" dirty="0">
                <a:solidFill>
                  <a:schemeClr val="bg1"/>
                </a:solidFill>
              </a:rPr>
              <a:t>Group leaders also have individual </a:t>
            </a:r>
            <a:br>
              <a:rPr lang="en-US" noProof="0" dirty="0">
                <a:solidFill>
                  <a:schemeClr val="bg1"/>
                </a:solidFill>
              </a:rPr>
            </a:br>
            <a:r>
              <a:rPr lang="en-US" noProof="0" dirty="0">
                <a:solidFill>
                  <a:schemeClr val="bg1"/>
                </a:solidFill>
              </a:rPr>
              <a:t>treatments</a:t>
            </a:r>
          </a:p>
          <a:p>
            <a:pPr>
              <a:lnSpc>
                <a:spcPct val="150000"/>
              </a:lnSpc>
            </a:pPr>
            <a:r>
              <a:rPr lang="en-US" noProof="0" dirty="0">
                <a:solidFill>
                  <a:schemeClr val="bg1"/>
                </a:solidFill>
              </a:rPr>
              <a:t>Time management and distribution</a:t>
            </a:r>
          </a:p>
        </p:txBody>
      </p:sp>
      <p:pic>
        <p:nvPicPr>
          <p:cNvPr id="2" name="Picture 2">
            <a:extLst>
              <a:ext uri="{FF2B5EF4-FFF2-40B4-BE49-F238E27FC236}">
                <a16:creationId xmlns:a16="http://schemas.microsoft.com/office/drawing/2014/main" id="{573715C5-9492-5777-D2FE-9F900389CB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73265" y="6339216"/>
            <a:ext cx="2124528" cy="484683"/>
          </a:xfrm>
          <a:prstGeom prst="rect">
            <a:avLst/>
          </a:prstGeom>
          <a:noFill/>
          <a:extLst>
            <a:ext uri="{909E8E84-426E-40DD-AFC4-6F175D3DCCD1}">
              <a14:hiddenFill xmlns:a14="http://schemas.microsoft.com/office/drawing/2010/main">
                <a:solidFill>
                  <a:srgbClr val="FFFFFF"/>
                </a:solidFill>
              </a14:hiddenFill>
            </a:ext>
          </a:extLst>
        </p:spPr>
      </p:pic>
      <p:pic>
        <p:nvPicPr>
          <p:cNvPr id="14338" name="Picture 2" descr="Challenge Vector Art, Icons, and Graphics for Free Download">
            <a:extLst>
              <a:ext uri="{FF2B5EF4-FFF2-40B4-BE49-F238E27FC236}">
                <a16:creationId xmlns:a16="http://schemas.microsoft.com/office/drawing/2014/main" id="{7508C276-51A9-3039-FD0E-2E1F4A3F4E9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54817" y="3694545"/>
            <a:ext cx="4092443" cy="2482418"/>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86771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500"/>
                                        <p:tgtEl>
                                          <p:spTgt spid="1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13">
                                            <p:txEl>
                                              <p:pRg st="1" end="1"/>
                                            </p:txEl>
                                          </p:spTgt>
                                        </p:tgtEl>
                                        <p:attrNameLst>
                                          <p:attrName>style.visibility</p:attrName>
                                        </p:attrNameLst>
                                      </p:cBhvr>
                                      <p:to>
                                        <p:strVal val="visible"/>
                                      </p:to>
                                    </p:set>
                                    <p:animEffect transition="in" filter="fade">
                                      <p:cBhvr>
                                        <p:cTn id="10" dur="500"/>
                                        <p:tgtEl>
                                          <p:spTgt spid="1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3">
                                            <p:txEl>
                                              <p:pRg st="2" end="2"/>
                                            </p:txEl>
                                          </p:spTgt>
                                        </p:tgtEl>
                                        <p:attrNameLst>
                                          <p:attrName>style.visibility</p:attrName>
                                        </p:attrNameLst>
                                      </p:cBhvr>
                                      <p:to>
                                        <p:strVal val="visible"/>
                                      </p:to>
                                    </p:set>
                                    <p:animEffect transition="in" filter="fade">
                                      <p:cBhvr>
                                        <p:cTn id="15" dur="500"/>
                                        <p:tgtEl>
                                          <p:spTgt spid="13">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3">
                                            <p:txEl>
                                              <p:pRg st="3" end="3"/>
                                            </p:txEl>
                                          </p:spTgt>
                                        </p:tgtEl>
                                        <p:attrNameLst>
                                          <p:attrName>style.visibility</p:attrName>
                                        </p:attrNameLst>
                                      </p:cBhvr>
                                      <p:to>
                                        <p:strVal val="visible"/>
                                      </p:to>
                                    </p:set>
                                    <p:animEffect transition="in" filter="fade">
                                      <p:cBhvr>
                                        <p:cTn id="20" dur="500"/>
                                        <p:tgtEl>
                                          <p:spTgt spid="13">
                                            <p:txEl>
                                              <p:pRg st="3" end="3"/>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13">
                                            <p:txEl>
                                              <p:pRg st="4" end="4"/>
                                            </p:txEl>
                                          </p:spTgt>
                                        </p:tgtEl>
                                        <p:attrNameLst>
                                          <p:attrName>style.visibility</p:attrName>
                                        </p:attrNameLst>
                                      </p:cBhvr>
                                      <p:to>
                                        <p:strVal val="visible"/>
                                      </p:to>
                                    </p:set>
                                    <p:animEffect transition="in" filter="fade">
                                      <p:cBhvr>
                                        <p:cTn id="25" dur="500"/>
                                        <p:tgtEl>
                                          <p:spTgt spid="1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B1A792DC-1478-ACC2-DBC1-852710DC0E4C}"/>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604C90B2-9393-77D4-D913-7424268FD3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nvGrpSpPr>
          <p:cNvPr id="10" name="Group 9">
            <a:extLst>
              <a:ext uri="{FF2B5EF4-FFF2-40B4-BE49-F238E27FC236}">
                <a16:creationId xmlns:a16="http://schemas.microsoft.com/office/drawing/2014/main" id="{6DFE7379-6C4F-88FB-E5A0-2412126375B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95ECA39B-379A-F7C7-6C85-D2C9F105A9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lor Cover">
              <a:extLst>
                <a:ext uri="{FF2B5EF4-FFF2-40B4-BE49-F238E27FC236}">
                  <a16:creationId xmlns:a16="http://schemas.microsoft.com/office/drawing/2014/main" id="{F6812BEE-116A-99D3-6E8A-BAB43335000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4" name="Group 13">
            <a:extLst>
              <a:ext uri="{FF2B5EF4-FFF2-40B4-BE49-F238E27FC236}">
                <a16:creationId xmlns:a16="http://schemas.microsoft.com/office/drawing/2014/main" id="{9A1415E7-3D2E-5D62-914E-BBB33480625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78BB2B36-AF1C-DD5F-1CF8-16E3A1B16F0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Color">
              <a:extLst>
                <a:ext uri="{FF2B5EF4-FFF2-40B4-BE49-F238E27FC236}">
                  <a16:creationId xmlns:a16="http://schemas.microsoft.com/office/drawing/2014/main" id="{6F8CC5FC-D215-E498-C99C-9AE7E13824B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8" name="Group 17">
            <a:extLst>
              <a:ext uri="{FF2B5EF4-FFF2-40B4-BE49-F238E27FC236}">
                <a16:creationId xmlns:a16="http://schemas.microsoft.com/office/drawing/2014/main" id="{DB6FF4C1-6FCE-D342-1B63-A5801F5645E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1F0A94A7-5D59-936F-C21C-A64ED779BC9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0" name="Freeform: Shape 19">
              <a:extLst>
                <a:ext uri="{FF2B5EF4-FFF2-40B4-BE49-F238E27FC236}">
                  <a16:creationId xmlns:a16="http://schemas.microsoft.com/office/drawing/2014/main" id="{899AD96F-C555-BB2D-F695-38621D2F17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1" name="Freeform: Shape 20">
              <a:extLst>
                <a:ext uri="{FF2B5EF4-FFF2-40B4-BE49-F238E27FC236}">
                  <a16:creationId xmlns:a16="http://schemas.microsoft.com/office/drawing/2014/main" id="{8A125157-EE47-5D0A-118C-7A0E973CEE0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2" name="Freeform: Shape 21">
              <a:extLst>
                <a:ext uri="{FF2B5EF4-FFF2-40B4-BE49-F238E27FC236}">
                  <a16:creationId xmlns:a16="http://schemas.microsoft.com/office/drawing/2014/main" id="{A6E2654F-C9C1-D825-15FE-F3B57DF0328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3" name="Freeform: Shape 22">
              <a:extLst>
                <a:ext uri="{FF2B5EF4-FFF2-40B4-BE49-F238E27FC236}">
                  <a16:creationId xmlns:a16="http://schemas.microsoft.com/office/drawing/2014/main" id="{51234472-361F-460C-9906-16E25EF4BF3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4" name="Freeform: Shape 23">
              <a:extLst>
                <a:ext uri="{FF2B5EF4-FFF2-40B4-BE49-F238E27FC236}">
                  <a16:creationId xmlns:a16="http://schemas.microsoft.com/office/drawing/2014/main" id="{8C9AA02A-F3F0-5E55-6E45-5B74831A99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5" name="Freeform: Shape 24">
              <a:extLst>
                <a:ext uri="{FF2B5EF4-FFF2-40B4-BE49-F238E27FC236}">
                  <a16:creationId xmlns:a16="http://schemas.microsoft.com/office/drawing/2014/main" id="{78E8C4D6-D1A3-8C50-D9BF-AB83FE0EBA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grpSp>
      <p:sp>
        <p:nvSpPr>
          <p:cNvPr id="9" name="Rubrik 1">
            <a:extLst>
              <a:ext uri="{FF2B5EF4-FFF2-40B4-BE49-F238E27FC236}">
                <a16:creationId xmlns:a16="http://schemas.microsoft.com/office/drawing/2014/main" id="{AA2E1669-D35F-57D8-229D-4A228E2B02F7}"/>
              </a:ext>
            </a:extLst>
          </p:cNvPr>
          <p:cNvSpPr>
            <a:spLocks noGrp="1"/>
          </p:cNvSpPr>
          <p:nvPr>
            <p:ph type="title"/>
          </p:nvPr>
        </p:nvSpPr>
        <p:spPr>
          <a:xfrm>
            <a:off x="838200" y="365125"/>
            <a:ext cx="10515600" cy="1325563"/>
          </a:xfrm>
        </p:spPr>
        <p:txBody>
          <a:bodyPr>
            <a:normAutofit/>
          </a:bodyPr>
          <a:lstStyle/>
          <a:p>
            <a:r>
              <a:rPr lang="en-US" sz="4800" noProof="0" dirty="0">
                <a:solidFill>
                  <a:schemeClr val="bg1"/>
                </a:solidFill>
              </a:rPr>
              <a:t>Team</a:t>
            </a:r>
          </a:p>
        </p:txBody>
      </p:sp>
      <p:sp>
        <p:nvSpPr>
          <p:cNvPr id="13" name="Platshållare för innehåll 2">
            <a:extLst>
              <a:ext uri="{FF2B5EF4-FFF2-40B4-BE49-F238E27FC236}">
                <a16:creationId xmlns:a16="http://schemas.microsoft.com/office/drawing/2014/main" id="{39C03CD6-FACE-5EBE-5502-878B08191B95}"/>
              </a:ext>
            </a:extLst>
          </p:cNvPr>
          <p:cNvSpPr>
            <a:spLocks noGrp="1"/>
          </p:cNvSpPr>
          <p:nvPr>
            <p:ph idx="1"/>
          </p:nvPr>
        </p:nvSpPr>
        <p:spPr>
          <a:xfrm>
            <a:off x="838200" y="1825625"/>
            <a:ext cx="10515600" cy="4351338"/>
          </a:xfrm>
        </p:spPr>
        <p:txBody>
          <a:bodyPr>
            <a:normAutofit/>
          </a:bodyPr>
          <a:lstStyle/>
          <a:p>
            <a:pPr>
              <a:lnSpc>
                <a:spcPct val="150000"/>
              </a:lnSpc>
            </a:pPr>
            <a:r>
              <a:rPr lang="en-US" noProof="0" dirty="0">
                <a:solidFill>
                  <a:schemeClr val="bg1"/>
                </a:solidFill>
              </a:rPr>
              <a:t>Current team composition; </a:t>
            </a:r>
          </a:p>
          <a:p>
            <a:pPr>
              <a:lnSpc>
                <a:spcPct val="150000"/>
              </a:lnSpc>
            </a:pPr>
            <a:r>
              <a:rPr lang="en-US" noProof="0" dirty="0">
                <a:solidFill>
                  <a:schemeClr val="bg1"/>
                </a:solidFill>
              </a:rPr>
              <a:t>Four psychologists, of which two are </a:t>
            </a:r>
            <a:br>
              <a:rPr lang="en-US" noProof="0" dirty="0">
                <a:solidFill>
                  <a:schemeClr val="bg1"/>
                </a:solidFill>
              </a:rPr>
            </a:br>
            <a:r>
              <a:rPr lang="en-US" noProof="0" dirty="0">
                <a:solidFill>
                  <a:schemeClr val="bg1"/>
                </a:solidFill>
              </a:rPr>
              <a:t>psychotherapists</a:t>
            </a:r>
          </a:p>
          <a:p>
            <a:pPr>
              <a:lnSpc>
                <a:spcPct val="150000"/>
              </a:lnSpc>
            </a:pPr>
            <a:r>
              <a:rPr lang="en-US" noProof="0" dirty="0">
                <a:solidFill>
                  <a:schemeClr val="bg1"/>
                </a:solidFill>
              </a:rPr>
              <a:t>One clinical social worker/licensed </a:t>
            </a:r>
            <a:br>
              <a:rPr lang="en-US" noProof="0" dirty="0">
                <a:solidFill>
                  <a:schemeClr val="bg1"/>
                </a:solidFill>
              </a:rPr>
            </a:br>
            <a:r>
              <a:rPr lang="en-US" noProof="0" dirty="0">
                <a:solidFill>
                  <a:schemeClr val="bg1"/>
                </a:solidFill>
              </a:rPr>
              <a:t>psychotherapist</a:t>
            </a:r>
          </a:p>
          <a:p>
            <a:pPr>
              <a:lnSpc>
                <a:spcPct val="150000"/>
              </a:lnSpc>
            </a:pPr>
            <a:r>
              <a:rPr lang="en-US" noProof="0" dirty="0">
                <a:solidFill>
                  <a:schemeClr val="bg1"/>
                </a:solidFill>
              </a:rPr>
              <a:t>Access to additional social worker, nurse and psychiatrist</a:t>
            </a:r>
          </a:p>
        </p:txBody>
      </p:sp>
      <p:pic>
        <p:nvPicPr>
          <p:cNvPr id="2" name="Picture 2">
            <a:extLst>
              <a:ext uri="{FF2B5EF4-FFF2-40B4-BE49-F238E27FC236}">
                <a16:creationId xmlns:a16="http://schemas.microsoft.com/office/drawing/2014/main" id="{A05E173D-FC12-DACE-CA4B-E8B8DF646F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73265" y="6339216"/>
            <a:ext cx="2124528" cy="484683"/>
          </a:xfrm>
          <a:prstGeom prst="rect">
            <a:avLst/>
          </a:prstGeom>
          <a:noFill/>
          <a:extLst>
            <a:ext uri="{909E8E84-426E-40DD-AFC4-6F175D3DCCD1}">
              <a14:hiddenFill xmlns:a14="http://schemas.microsoft.com/office/drawing/2010/main">
                <a:solidFill>
                  <a:srgbClr val="FFFFFF"/>
                </a:solidFill>
              </a14:hiddenFill>
            </a:ext>
          </a:extLst>
        </p:spPr>
      </p:pic>
      <p:pic>
        <p:nvPicPr>
          <p:cNvPr id="13314" name="Picture 2" descr="Teamwork drawing Images - Free Download on Freepik">
            <a:extLst>
              <a:ext uri="{FF2B5EF4-FFF2-40B4-BE49-F238E27FC236}">
                <a16:creationId xmlns:a16="http://schemas.microsoft.com/office/drawing/2014/main" id="{35F35C8E-AF5C-E0B2-9D8E-639064B5F7A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67914" y="1145744"/>
            <a:ext cx="4351338" cy="43513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760640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500"/>
                                        <p:tgtEl>
                                          <p:spTgt spid="1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13">
                                            <p:txEl>
                                              <p:pRg st="1" end="1"/>
                                            </p:txEl>
                                          </p:spTgt>
                                        </p:tgtEl>
                                        <p:attrNameLst>
                                          <p:attrName>style.visibility</p:attrName>
                                        </p:attrNameLst>
                                      </p:cBhvr>
                                      <p:to>
                                        <p:strVal val="visible"/>
                                      </p:to>
                                    </p:set>
                                    <p:animEffect transition="in" filter="fade">
                                      <p:cBhvr>
                                        <p:cTn id="10" dur="500"/>
                                        <p:tgtEl>
                                          <p:spTgt spid="13">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13">
                                            <p:txEl>
                                              <p:pRg st="2" end="2"/>
                                            </p:txEl>
                                          </p:spTgt>
                                        </p:tgtEl>
                                        <p:attrNameLst>
                                          <p:attrName>style.visibility</p:attrName>
                                        </p:attrNameLst>
                                      </p:cBhvr>
                                      <p:to>
                                        <p:strVal val="visible"/>
                                      </p:to>
                                    </p:set>
                                    <p:animEffect transition="in" filter="fade">
                                      <p:cBhvr>
                                        <p:cTn id="13" dur="500"/>
                                        <p:tgtEl>
                                          <p:spTgt spid="1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3">
                                            <p:txEl>
                                              <p:pRg st="3" end="3"/>
                                            </p:txEl>
                                          </p:spTgt>
                                        </p:tgtEl>
                                        <p:attrNameLst>
                                          <p:attrName>style.visibility</p:attrName>
                                        </p:attrNameLst>
                                      </p:cBhvr>
                                      <p:to>
                                        <p:strVal val="visible"/>
                                      </p:to>
                                    </p:set>
                                    <p:animEffect transition="in" filter="fade">
                                      <p:cBhvr>
                                        <p:cTn id="18" dur="500"/>
                                        <p:tgtEl>
                                          <p:spTgt spid="1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C892CF-772E-335F-A80F-BB693ABF2108}"/>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D76F929B-0201-7CB0-5219-FE9EEE4A21C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nvGrpSpPr>
          <p:cNvPr id="10" name="Group 9">
            <a:extLst>
              <a:ext uri="{FF2B5EF4-FFF2-40B4-BE49-F238E27FC236}">
                <a16:creationId xmlns:a16="http://schemas.microsoft.com/office/drawing/2014/main" id="{2C1467F0-1AB8-6850-160A-0F0E5E9DCC2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0DF2A462-9E1F-0146-24DF-6FE89879030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lor Cover">
              <a:extLst>
                <a:ext uri="{FF2B5EF4-FFF2-40B4-BE49-F238E27FC236}">
                  <a16:creationId xmlns:a16="http://schemas.microsoft.com/office/drawing/2014/main" id="{C183AF05-3DFF-0AA8-1FC2-05F1A6CE0C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4" name="Group 13">
            <a:extLst>
              <a:ext uri="{FF2B5EF4-FFF2-40B4-BE49-F238E27FC236}">
                <a16:creationId xmlns:a16="http://schemas.microsoft.com/office/drawing/2014/main" id="{71FDBDF9-2A2B-B8C8-317C-07D38864531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C36E65F6-DEC4-D2F4-97B6-035746EA7E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Color">
              <a:extLst>
                <a:ext uri="{FF2B5EF4-FFF2-40B4-BE49-F238E27FC236}">
                  <a16:creationId xmlns:a16="http://schemas.microsoft.com/office/drawing/2014/main" id="{EF6C8702-A771-FFB4-4057-1B33DB932F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8" name="Group 17">
            <a:extLst>
              <a:ext uri="{FF2B5EF4-FFF2-40B4-BE49-F238E27FC236}">
                <a16:creationId xmlns:a16="http://schemas.microsoft.com/office/drawing/2014/main" id="{93489597-39D9-F87C-07BF-682BD66006C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EFC497D4-427C-599D-73AE-05D7EA686BC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0" name="Freeform: Shape 19">
              <a:extLst>
                <a:ext uri="{FF2B5EF4-FFF2-40B4-BE49-F238E27FC236}">
                  <a16:creationId xmlns:a16="http://schemas.microsoft.com/office/drawing/2014/main" id="{0F710D65-4327-2262-881F-B605F3EBA5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1" name="Freeform: Shape 20">
              <a:extLst>
                <a:ext uri="{FF2B5EF4-FFF2-40B4-BE49-F238E27FC236}">
                  <a16:creationId xmlns:a16="http://schemas.microsoft.com/office/drawing/2014/main" id="{82F094E1-CAFC-FC64-4E97-E5934F1B886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2" name="Freeform: Shape 21">
              <a:extLst>
                <a:ext uri="{FF2B5EF4-FFF2-40B4-BE49-F238E27FC236}">
                  <a16:creationId xmlns:a16="http://schemas.microsoft.com/office/drawing/2014/main" id="{5D3D924E-7562-9667-6F7A-242F3655288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3" name="Freeform: Shape 22">
              <a:extLst>
                <a:ext uri="{FF2B5EF4-FFF2-40B4-BE49-F238E27FC236}">
                  <a16:creationId xmlns:a16="http://schemas.microsoft.com/office/drawing/2014/main" id="{61318BE6-103F-406E-2ACF-673031F14A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4" name="Freeform: Shape 23">
              <a:extLst>
                <a:ext uri="{FF2B5EF4-FFF2-40B4-BE49-F238E27FC236}">
                  <a16:creationId xmlns:a16="http://schemas.microsoft.com/office/drawing/2014/main" id="{696B1C57-878D-8149-2011-31BF571A17D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5" name="Freeform: Shape 24">
              <a:extLst>
                <a:ext uri="{FF2B5EF4-FFF2-40B4-BE49-F238E27FC236}">
                  <a16:creationId xmlns:a16="http://schemas.microsoft.com/office/drawing/2014/main" id="{08214A0A-90D3-9CF4-120E-DF6BA404B3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grpSp>
      <p:sp>
        <p:nvSpPr>
          <p:cNvPr id="9" name="Rubrik 1">
            <a:extLst>
              <a:ext uri="{FF2B5EF4-FFF2-40B4-BE49-F238E27FC236}">
                <a16:creationId xmlns:a16="http://schemas.microsoft.com/office/drawing/2014/main" id="{E5366096-DB19-F828-BFED-B5ABC64F1643}"/>
              </a:ext>
            </a:extLst>
          </p:cNvPr>
          <p:cNvSpPr>
            <a:spLocks noGrp="1"/>
          </p:cNvSpPr>
          <p:nvPr>
            <p:ph type="title"/>
          </p:nvPr>
        </p:nvSpPr>
        <p:spPr>
          <a:xfrm>
            <a:off x="838200" y="365125"/>
            <a:ext cx="10515600" cy="1325563"/>
          </a:xfrm>
        </p:spPr>
        <p:txBody>
          <a:bodyPr>
            <a:normAutofit/>
          </a:bodyPr>
          <a:lstStyle/>
          <a:p>
            <a:r>
              <a:rPr lang="en-US" sz="4800" noProof="0" dirty="0">
                <a:solidFill>
                  <a:schemeClr val="bg1"/>
                </a:solidFill>
              </a:rPr>
              <a:t>Personality functioning and dimensionality</a:t>
            </a:r>
          </a:p>
        </p:txBody>
      </p:sp>
      <p:sp>
        <p:nvSpPr>
          <p:cNvPr id="13" name="Platshållare för innehåll 2">
            <a:extLst>
              <a:ext uri="{FF2B5EF4-FFF2-40B4-BE49-F238E27FC236}">
                <a16:creationId xmlns:a16="http://schemas.microsoft.com/office/drawing/2014/main" id="{E95397DC-0938-808C-D4DC-1022C23FCAD6}"/>
              </a:ext>
            </a:extLst>
          </p:cNvPr>
          <p:cNvSpPr>
            <a:spLocks noGrp="1"/>
          </p:cNvSpPr>
          <p:nvPr>
            <p:ph idx="1"/>
          </p:nvPr>
        </p:nvSpPr>
        <p:spPr>
          <a:xfrm>
            <a:off x="838200" y="1825625"/>
            <a:ext cx="10515600" cy="4351338"/>
          </a:xfrm>
        </p:spPr>
        <p:txBody>
          <a:bodyPr>
            <a:normAutofit/>
          </a:bodyPr>
          <a:lstStyle/>
          <a:p>
            <a:r>
              <a:rPr lang="en-US" b="1" noProof="0" dirty="0">
                <a:solidFill>
                  <a:schemeClr val="bg1"/>
                </a:solidFill>
              </a:rPr>
              <a:t>Categorical -&gt; Dimensional</a:t>
            </a:r>
          </a:p>
          <a:p>
            <a:pPr lvl="1"/>
            <a:r>
              <a:rPr lang="en-US" noProof="0" dirty="0">
                <a:solidFill>
                  <a:schemeClr val="bg1"/>
                </a:solidFill>
              </a:rPr>
              <a:t>Focus on individual, </a:t>
            </a:r>
            <a:r>
              <a:rPr lang="en-US" noProof="0" dirty="0" err="1">
                <a:solidFill>
                  <a:schemeClr val="bg1"/>
                </a:solidFill>
              </a:rPr>
              <a:t>measureable</a:t>
            </a:r>
            <a:r>
              <a:rPr lang="en-US" noProof="0" dirty="0">
                <a:solidFill>
                  <a:schemeClr val="bg1"/>
                </a:solidFill>
              </a:rPr>
              <a:t> problem areas that can explain the problem</a:t>
            </a:r>
          </a:p>
          <a:p>
            <a:pPr lvl="1"/>
            <a:r>
              <a:rPr lang="en-US" noProof="0" dirty="0">
                <a:solidFill>
                  <a:schemeClr val="bg1"/>
                </a:solidFill>
              </a:rPr>
              <a:t>Helps lift individual’s unique circumstances to the foreground, rather than seeing them as another member of a group</a:t>
            </a:r>
          </a:p>
          <a:p>
            <a:endParaRPr lang="en-US" noProof="0" dirty="0">
              <a:solidFill>
                <a:schemeClr val="bg1"/>
              </a:solidFill>
            </a:endParaRPr>
          </a:p>
          <a:p>
            <a:r>
              <a:rPr lang="en-US" noProof="0" dirty="0">
                <a:solidFill>
                  <a:schemeClr val="bg1"/>
                </a:solidFill>
              </a:rPr>
              <a:t>Personality</a:t>
            </a:r>
            <a:r>
              <a:rPr lang="en-US" b="1" noProof="0" dirty="0">
                <a:solidFill>
                  <a:schemeClr val="bg1"/>
                </a:solidFill>
              </a:rPr>
              <a:t> is</a:t>
            </a:r>
            <a:r>
              <a:rPr lang="en-US" noProof="0" dirty="0">
                <a:solidFill>
                  <a:schemeClr val="bg1"/>
                </a:solidFill>
              </a:rPr>
              <a:t> something </a:t>
            </a:r>
            <a:br>
              <a:rPr lang="en-US" noProof="0" dirty="0">
                <a:solidFill>
                  <a:schemeClr val="bg1"/>
                </a:solidFill>
              </a:rPr>
            </a:br>
            <a:r>
              <a:rPr lang="en-US" noProof="0" dirty="0">
                <a:solidFill>
                  <a:schemeClr val="bg1"/>
                </a:solidFill>
              </a:rPr>
              <a:t>and </a:t>
            </a:r>
            <a:r>
              <a:rPr lang="en-US" b="1" noProof="0" dirty="0">
                <a:solidFill>
                  <a:schemeClr val="bg1"/>
                </a:solidFill>
              </a:rPr>
              <a:t>does</a:t>
            </a:r>
            <a:r>
              <a:rPr lang="en-US" noProof="0" dirty="0">
                <a:solidFill>
                  <a:schemeClr val="bg1"/>
                </a:solidFill>
              </a:rPr>
              <a:t> something (Allport, 1961)</a:t>
            </a:r>
          </a:p>
          <a:p>
            <a:endParaRPr lang="en-US" noProof="0" dirty="0">
              <a:solidFill>
                <a:schemeClr val="bg1"/>
              </a:solidFill>
            </a:endParaRPr>
          </a:p>
        </p:txBody>
      </p:sp>
      <p:pic>
        <p:nvPicPr>
          <p:cNvPr id="2" name="Bildobjekt 1">
            <a:extLst>
              <a:ext uri="{FF2B5EF4-FFF2-40B4-BE49-F238E27FC236}">
                <a16:creationId xmlns:a16="http://schemas.microsoft.com/office/drawing/2014/main" id="{310B8716-AA66-C752-2407-431030103B12}"/>
              </a:ext>
            </a:extLst>
          </p:cNvPr>
          <p:cNvPicPr>
            <a:picLocks noChangeAspect="1"/>
          </p:cNvPicPr>
          <p:nvPr/>
        </p:nvPicPr>
        <p:blipFill>
          <a:blip r:embed="rId3"/>
          <a:stretch>
            <a:fillRect/>
          </a:stretch>
        </p:blipFill>
        <p:spPr>
          <a:xfrm>
            <a:off x="7688413" y="3516887"/>
            <a:ext cx="3546770" cy="2660076"/>
          </a:xfrm>
          <a:prstGeom prst="rect">
            <a:avLst/>
          </a:prstGeom>
          <a:effectLst>
            <a:outerShdw blurRad="63500" sx="102000" sy="102000" algn="ctr" rotWithShape="0">
              <a:prstClr val="black">
                <a:alpha val="40000"/>
              </a:prstClr>
            </a:outerShdw>
          </a:effectLst>
        </p:spPr>
      </p:pic>
      <p:pic>
        <p:nvPicPr>
          <p:cNvPr id="3" name="Picture 2">
            <a:extLst>
              <a:ext uri="{FF2B5EF4-FFF2-40B4-BE49-F238E27FC236}">
                <a16:creationId xmlns:a16="http://schemas.microsoft.com/office/drawing/2014/main" id="{85EDB7A1-2E53-D099-40CE-2A6D0339283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73265" y="6339216"/>
            <a:ext cx="2124528" cy="4846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1411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xEl>
                                              <p:pRg st="2" end="2"/>
                                            </p:txEl>
                                          </p:spTgt>
                                        </p:tgtEl>
                                        <p:attrNameLst>
                                          <p:attrName>style.visibility</p:attrName>
                                        </p:attrNameLst>
                                      </p:cBhvr>
                                      <p:to>
                                        <p:strVal val="visible"/>
                                      </p:to>
                                    </p:set>
                                    <p:animEffect transition="in" filter="fade">
                                      <p:cBhvr>
                                        <p:cTn id="7" dur="500"/>
                                        <p:tgtEl>
                                          <p:spTgt spid="13">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3">
                                            <p:txEl>
                                              <p:pRg st="4" end="4"/>
                                            </p:txEl>
                                          </p:spTgt>
                                        </p:tgtEl>
                                        <p:attrNameLst>
                                          <p:attrName>style.visibility</p:attrName>
                                        </p:attrNameLst>
                                      </p:cBhvr>
                                      <p:to>
                                        <p:strVal val="visible"/>
                                      </p:to>
                                    </p:set>
                                    <p:animEffect transition="in" filter="fade">
                                      <p:cBhvr>
                                        <p:cTn id="12" dur="500"/>
                                        <p:tgtEl>
                                          <p:spTgt spid="1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EF81C5-9E0B-D5FC-CD80-2451F2474F05}"/>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5C094FF-7185-8344-EC66-E2B1D93DB3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nvGrpSpPr>
          <p:cNvPr id="10" name="Group 9">
            <a:extLst>
              <a:ext uri="{FF2B5EF4-FFF2-40B4-BE49-F238E27FC236}">
                <a16:creationId xmlns:a16="http://schemas.microsoft.com/office/drawing/2014/main" id="{8B4001EB-42B1-A1CC-74BD-21D7AD91387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D67E23A5-738B-7CC0-5A6F-85E1D0E4577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lor Cover">
              <a:extLst>
                <a:ext uri="{FF2B5EF4-FFF2-40B4-BE49-F238E27FC236}">
                  <a16:creationId xmlns:a16="http://schemas.microsoft.com/office/drawing/2014/main" id="{DE6589F4-D51C-97A8-FF4D-465F7D1F64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4" name="Group 13">
            <a:extLst>
              <a:ext uri="{FF2B5EF4-FFF2-40B4-BE49-F238E27FC236}">
                <a16:creationId xmlns:a16="http://schemas.microsoft.com/office/drawing/2014/main" id="{D7464267-9E76-0975-210E-90E16D2CC4D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1C61A4A3-8717-79BF-01E4-3EC2DCB2E2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Color">
              <a:extLst>
                <a:ext uri="{FF2B5EF4-FFF2-40B4-BE49-F238E27FC236}">
                  <a16:creationId xmlns:a16="http://schemas.microsoft.com/office/drawing/2014/main" id="{EEAD8794-0988-6920-00E9-D8308CEE01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grpSp>
      <p:grpSp>
        <p:nvGrpSpPr>
          <p:cNvPr id="18" name="Group 17">
            <a:extLst>
              <a:ext uri="{FF2B5EF4-FFF2-40B4-BE49-F238E27FC236}">
                <a16:creationId xmlns:a16="http://schemas.microsoft.com/office/drawing/2014/main" id="{207ECC80-DE53-D426-CA77-BBC6E23CEBD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22C23EE4-5571-2A85-5526-9C596D6D71E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0" name="Freeform: Shape 19">
              <a:extLst>
                <a:ext uri="{FF2B5EF4-FFF2-40B4-BE49-F238E27FC236}">
                  <a16:creationId xmlns:a16="http://schemas.microsoft.com/office/drawing/2014/main" id="{1216F6F5-3ABA-54EE-AD9C-B487F85F55B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1" name="Freeform: Shape 20">
              <a:extLst>
                <a:ext uri="{FF2B5EF4-FFF2-40B4-BE49-F238E27FC236}">
                  <a16:creationId xmlns:a16="http://schemas.microsoft.com/office/drawing/2014/main" id="{5772DAE5-70EF-5B13-618C-AF55C2679B6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2" name="Freeform: Shape 21">
              <a:extLst>
                <a:ext uri="{FF2B5EF4-FFF2-40B4-BE49-F238E27FC236}">
                  <a16:creationId xmlns:a16="http://schemas.microsoft.com/office/drawing/2014/main" id="{90CFF917-336C-7440-A9E1-0C68F28D2D2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3" name="Freeform: Shape 22">
              <a:extLst>
                <a:ext uri="{FF2B5EF4-FFF2-40B4-BE49-F238E27FC236}">
                  <a16:creationId xmlns:a16="http://schemas.microsoft.com/office/drawing/2014/main" id="{09E0F6ED-0541-CC6B-1CB6-C57C4B70F7F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4" name="Freeform: Shape 23">
              <a:extLst>
                <a:ext uri="{FF2B5EF4-FFF2-40B4-BE49-F238E27FC236}">
                  <a16:creationId xmlns:a16="http://schemas.microsoft.com/office/drawing/2014/main" id="{BCB2A106-D2C1-5D70-F631-1C41884D646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sp>
          <p:nvSpPr>
            <p:cNvPr id="25" name="Freeform: Shape 24">
              <a:extLst>
                <a:ext uri="{FF2B5EF4-FFF2-40B4-BE49-F238E27FC236}">
                  <a16:creationId xmlns:a16="http://schemas.microsoft.com/office/drawing/2014/main" id="{33070926-EE5D-EB46-FD54-71F2E8A6CE2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noProof="0" dirty="0"/>
            </a:p>
          </p:txBody>
        </p:sp>
      </p:grpSp>
      <p:sp>
        <p:nvSpPr>
          <p:cNvPr id="9" name="Rubrik 1">
            <a:extLst>
              <a:ext uri="{FF2B5EF4-FFF2-40B4-BE49-F238E27FC236}">
                <a16:creationId xmlns:a16="http://schemas.microsoft.com/office/drawing/2014/main" id="{7B52144E-C36F-0C2C-9BC1-B7741EDF57B0}"/>
              </a:ext>
            </a:extLst>
          </p:cNvPr>
          <p:cNvSpPr>
            <a:spLocks noGrp="1"/>
          </p:cNvSpPr>
          <p:nvPr>
            <p:ph type="title"/>
          </p:nvPr>
        </p:nvSpPr>
        <p:spPr>
          <a:xfrm>
            <a:off x="838200" y="365125"/>
            <a:ext cx="10515600" cy="1325563"/>
          </a:xfrm>
        </p:spPr>
        <p:txBody>
          <a:bodyPr>
            <a:normAutofit/>
          </a:bodyPr>
          <a:lstStyle/>
          <a:p>
            <a:r>
              <a:rPr lang="en-US" sz="4800" noProof="0" dirty="0">
                <a:solidFill>
                  <a:schemeClr val="bg1"/>
                </a:solidFill>
              </a:rPr>
              <a:t>Assessments and diagnostics</a:t>
            </a:r>
          </a:p>
        </p:txBody>
      </p:sp>
      <p:sp>
        <p:nvSpPr>
          <p:cNvPr id="13" name="Platshållare för innehåll 2">
            <a:extLst>
              <a:ext uri="{FF2B5EF4-FFF2-40B4-BE49-F238E27FC236}">
                <a16:creationId xmlns:a16="http://schemas.microsoft.com/office/drawing/2014/main" id="{805B997F-5EA4-8551-F770-57368C8DB508}"/>
              </a:ext>
            </a:extLst>
          </p:cNvPr>
          <p:cNvSpPr>
            <a:spLocks noGrp="1"/>
          </p:cNvSpPr>
          <p:nvPr>
            <p:ph idx="1"/>
          </p:nvPr>
        </p:nvSpPr>
        <p:spPr>
          <a:xfrm>
            <a:off x="838200" y="1825625"/>
            <a:ext cx="10515600" cy="4351338"/>
          </a:xfrm>
        </p:spPr>
        <p:txBody>
          <a:bodyPr>
            <a:normAutofit/>
          </a:bodyPr>
          <a:lstStyle/>
          <a:p>
            <a:r>
              <a:rPr lang="en-US" noProof="0" dirty="0">
                <a:solidFill>
                  <a:schemeClr val="bg1"/>
                </a:solidFill>
              </a:rPr>
              <a:t>Especially important because…</a:t>
            </a:r>
          </a:p>
          <a:p>
            <a:pPr lvl="1"/>
            <a:r>
              <a:rPr lang="en-US" noProof="0" dirty="0">
                <a:solidFill>
                  <a:schemeClr val="bg1"/>
                </a:solidFill>
              </a:rPr>
              <a:t>… of complexity</a:t>
            </a:r>
          </a:p>
          <a:p>
            <a:pPr lvl="1"/>
            <a:r>
              <a:rPr lang="en-US" noProof="0" dirty="0">
                <a:solidFill>
                  <a:schemeClr val="bg1"/>
                </a:solidFill>
              </a:rPr>
              <a:t>… used extensively in following treatment</a:t>
            </a:r>
          </a:p>
          <a:p>
            <a:pPr lvl="1"/>
            <a:endParaRPr lang="en-US" noProof="0" dirty="0">
              <a:solidFill>
                <a:schemeClr val="bg1"/>
              </a:solidFill>
            </a:endParaRPr>
          </a:p>
          <a:p>
            <a:pPr lvl="1"/>
            <a:endParaRPr lang="en-US" noProof="0" dirty="0">
              <a:solidFill>
                <a:schemeClr val="bg1"/>
              </a:solidFill>
            </a:endParaRPr>
          </a:p>
          <a:p>
            <a:r>
              <a:rPr lang="en-US" noProof="0" dirty="0">
                <a:solidFill>
                  <a:schemeClr val="bg1"/>
                </a:solidFill>
              </a:rPr>
              <a:t>Screening phase –</a:t>
            </a:r>
          </a:p>
          <a:p>
            <a:pPr lvl="1"/>
            <a:r>
              <a:rPr lang="en-US" noProof="0" dirty="0">
                <a:solidFill>
                  <a:schemeClr val="bg1"/>
                </a:solidFill>
              </a:rPr>
              <a:t>PDS-ICD-11 + follow up answers</a:t>
            </a:r>
          </a:p>
          <a:p>
            <a:r>
              <a:rPr lang="en-US" noProof="0" dirty="0">
                <a:solidFill>
                  <a:schemeClr val="bg1"/>
                </a:solidFill>
              </a:rPr>
              <a:t>Diagnostic phase-</a:t>
            </a:r>
          </a:p>
          <a:p>
            <a:pPr lvl="1"/>
            <a:r>
              <a:rPr lang="en-US" noProof="0" dirty="0">
                <a:solidFill>
                  <a:schemeClr val="bg1"/>
                </a:solidFill>
              </a:rPr>
              <a:t>PID-5 + follow up answers</a:t>
            </a:r>
          </a:p>
          <a:p>
            <a:pPr lvl="1"/>
            <a:r>
              <a:rPr lang="en-US" noProof="0" dirty="0" err="1">
                <a:solidFill>
                  <a:schemeClr val="bg1"/>
                </a:solidFill>
              </a:rPr>
              <a:t>STiP</a:t>
            </a:r>
            <a:r>
              <a:rPr lang="en-US" noProof="0" dirty="0">
                <a:solidFill>
                  <a:schemeClr val="bg1"/>
                </a:solidFill>
              </a:rPr>
              <a:t> 5.1</a:t>
            </a:r>
          </a:p>
          <a:p>
            <a:endParaRPr lang="en-US" noProof="0" dirty="0">
              <a:solidFill>
                <a:schemeClr val="bg1"/>
              </a:solidFill>
            </a:endParaRPr>
          </a:p>
        </p:txBody>
      </p:sp>
      <p:pic>
        <p:nvPicPr>
          <p:cNvPr id="1026" name="Picture 2" descr="19,500+ People Looking At Map Stock Illustrations, Royalty-Free Vector  Graphics &amp; Clip Art - iStock | Two people looking at map, Business people  looking at map, Diverse people looking at map">
            <a:extLst>
              <a:ext uri="{FF2B5EF4-FFF2-40B4-BE49-F238E27FC236}">
                <a16:creationId xmlns:a16="http://schemas.microsoft.com/office/drawing/2014/main" id="{80AD65C6-5C93-D543-B304-C0CAB34AD8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18159" y="3288930"/>
            <a:ext cx="5274778" cy="2939052"/>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2" name="Picture 2">
            <a:extLst>
              <a:ext uri="{FF2B5EF4-FFF2-40B4-BE49-F238E27FC236}">
                <a16:creationId xmlns:a16="http://schemas.microsoft.com/office/drawing/2014/main" id="{A1C2AC6E-FBC5-779F-C625-9BD3B41C2A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73265" y="6339216"/>
            <a:ext cx="2124528" cy="4846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97301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xEl>
                                              <p:pRg st="5" end="5"/>
                                            </p:txEl>
                                          </p:spTgt>
                                        </p:tgtEl>
                                        <p:attrNameLst>
                                          <p:attrName>style.visibility</p:attrName>
                                        </p:attrNameLst>
                                      </p:cBhvr>
                                      <p:to>
                                        <p:strVal val="visible"/>
                                      </p:to>
                                    </p:set>
                                    <p:animEffect transition="in" filter="fade">
                                      <p:cBhvr>
                                        <p:cTn id="7" dur="500"/>
                                        <p:tgtEl>
                                          <p:spTgt spid="13">
                                            <p:txEl>
                                              <p:pRg st="5" end="5"/>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13">
                                            <p:txEl>
                                              <p:pRg st="6" end="6"/>
                                            </p:txEl>
                                          </p:spTgt>
                                        </p:tgtEl>
                                        <p:attrNameLst>
                                          <p:attrName>style.visibility</p:attrName>
                                        </p:attrNameLst>
                                      </p:cBhvr>
                                      <p:to>
                                        <p:strVal val="visible"/>
                                      </p:to>
                                    </p:set>
                                    <p:animEffect transition="in" filter="fade">
                                      <p:cBhvr>
                                        <p:cTn id="10" dur="500"/>
                                        <p:tgtEl>
                                          <p:spTgt spid="13">
                                            <p:txEl>
                                              <p:pRg st="6" end="6"/>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3">
                                            <p:txEl>
                                              <p:pRg st="7" end="7"/>
                                            </p:txEl>
                                          </p:spTgt>
                                        </p:tgtEl>
                                        <p:attrNameLst>
                                          <p:attrName>style.visibility</p:attrName>
                                        </p:attrNameLst>
                                      </p:cBhvr>
                                      <p:to>
                                        <p:strVal val="visible"/>
                                      </p:to>
                                    </p:set>
                                    <p:animEffect transition="in" filter="fade">
                                      <p:cBhvr>
                                        <p:cTn id="15" dur="500"/>
                                        <p:tgtEl>
                                          <p:spTgt spid="13">
                                            <p:txEl>
                                              <p:pRg st="7" end="7"/>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13">
                                            <p:txEl>
                                              <p:pRg st="8" end="8"/>
                                            </p:txEl>
                                          </p:spTgt>
                                        </p:tgtEl>
                                        <p:attrNameLst>
                                          <p:attrName>style.visibility</p:attrName>
                                        </p:attrNameLst>
                                      </p:cBhvr>
                                      <p:to>
                                        <p:strVal val="visible"/>
                                      </p:to>
                                    </p:set>
                                    <p:animEffect transition="in" filter="fade">
                                      <p:cBhvr>
                                        <p:cTn id="18" dur="500"/>
                                        <p:tgtEl>
                                          <p:spTgt spid="13">
                                            <p:txEl>
                                              <p:pRg st="8" end="8"/>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13">
                                            <p:txEl>
                                              <p:pRg st="9" end="9"/>
                                            </p:txEl>
                                          </p:spTgt>
                                        </p:tgtEl>
                                        <p:attrNameLst>
                                          <p:attrName>style.visibility</p:attrName>
                                        </p:attrNameLst>
                                      </p:cBhvr>
                                      <p:to>
                                        <p:strVal val="visible"/>
                                      </p:to>
                                    </p:set>
                                    <p:animEffect transition="in" filter="fade">
                                      <p:cBhvr>
                                        <p:cTn id="21" dur="500"/>
                                        <p:tgtEl>
                                          <p:spTgt spid="1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tema">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Office-tema">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ct:contentTypeSchema xmlns:ct="http://schemas.microsoft.com/office/2006/metadata/contentType" xmlns:ma="http://schemas.microsoft.com/office/2006/metadata/properties/metaAttributes" ct:_="" ma:_="" ma:contentTypeName="dokument" ma:contentTypeID="0x01010026CE710828DE074C87B12F22612475F0" ma:contentTypeVersion="4" ma:contentTypeDescription="Skapa ett nytt dokument." ma:contentTypeScope="" ma:versionID="45a32381e1e06cb7b57019287c037365">
  <xsd:schema xmlns:xsd="http://www.w3.org/2001/XMLSchema" xmlns:xs="http://www.w3.org/2001/XMLSchema" xmlns:p="http://schemas.microsoft.com/office/2006/metadata/properties" xmlns:ns3="cc9be678-e276-4bf6-a387-08922d9f3444" targetNamespace="http://schemas.microsoft.com/office/2006/metadata/properties" ma:root="true" ma:fieldsID="f09ef975ce8283e4005bfdd78d1ca48f" ns3:_="">
    <xsd:import namespace="cc9be678-e276-4bf6-a387-08922d9f3444"/>
    <xsd:element name="properties">
      <xsd:complexType>
        <xsd:sequence>
          <xsd:element name="documentManagement">
            <xsd:complexType>
              <xsd:all>
                <xsd:element ref="ns3:MediaServiceMetadata" minOccurs="0"/>
                <xsd:element ref="ns3:MediaServiceFastMetadata"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c9be678-e276-4bf6-a387-08922d9f344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MediaServiceSearchProperties" ma:index="11"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nehållstyp"/>
        <xsd:element ref="dc:title" minOccurs="0" maxOccurs="1" ma:index="4" ma:displayName="Rubrik"/>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45AD9B96-B007-4ADB-8991-07B9191891D1}">
  <ds:schemaRefs>
    <ds:schemaRef ds:uri="http://purl.org/dc/terms/"/>
    <ds:schemaRef ds:uri="http://schemas.openxmlformats.org/package/2006/metadata/core-properties"/>
    <ds:schemaRef ds:uri="cc9be678-e276-4bf6-a387-08922d9f3444"/>
    <ds:schemaRef ds:uri="http://purl.org/dc/dcmitype/"/>
    <ds:schemaRef ds:uri="http://schemas.microsoft.com/office/infopath/2007/PartnerControls"/>
    <ds:schemaRef ds:uri="http://purl.org/dc/elements/1.1/"/>
    <ds:schemaRef ds:uri="http://schemas.microsoft.com/office/2006/metadata/properties"/>
    <ds:schemaRef ds:uri="http://schemas.microsoft.com/office/2006/documentManagement/types"/>
    <ds:schemaRef ds:uri="http://www.w3.org/XML/1998/namespace"/>
  </ds:schemaRefs>
</ds:datastoreItem>
</file>

<file path=customXml/itemProps2.xml><?xml version="1.0" encoding="utf-8"?>
<ds:datastoreItem xmlns:ds="http://schemas.openxmlformats.org/officeDocument/2006/customXml" ds:itemID="{8EB91889-0388-4F4D-95C2-0B59A631A292}">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cc9be678-e276-4bf6-a387-08922d9f3444"/>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C7EBE915-C46F-465F-8ADE-8B8E2F9B9CAA}">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Implementering av GPM vid en psykiatrisk mottagning i</Template>
  <TotalTime>631</TotalTime>
  <Words>2046</Words>
  <Application>Microsoft Office PowerPoint</Application>
  <PresentationFormat>Bredbild</PresentationFormat>
  <Paragraphs>315</Paragraphs>
  <Slides>21</Slides>
  <Notes>21</Notes>
  <HiddenSlides>0</HiddenSlides>
  <MMClips>0</MMClips>
  <ScaleCrop>false</ScaleCrop>
  <HeadingPairs>
    <vt:vector size="6" baseType="variant">
      <vt:variant>
        <vt:lpstr>Använt teckensnitt</vt:lpstr>
      </vt:variant>
      <vt:variant>
        <vt:i4>6</vt:i4>
      </vt:variant>
      <vt:variant>
        <vt:lpstr>Tema</vt:lpstr>
      </vt:variant>
      <vt:variant>
        <vt:i4>1</vt:i4>
      </vt:variant>
      <vt:variant>
        <vt:lpstr>Bildrubriker</vt:lpstr>
      </vt:variant>
      <vt:variant>
        <vt:i4>21</vt:i4>
      </vt:variant>
    </vt:vector>
  </HeadingPairs>
  <TitlesOfParts>
    <vt:vector size="28" baseType="lpstr">
      <vt:lpstr>Aptos</vt:lpstr>
      <vt:lpstr>Aptos Display</vt:lpstr>
      <vt:lpstr>Arial</vt:lpstr>
      <vt:lpstr>Calibri</vt:lpstr>
      <vt:lpstr>Century Gothic</vt:lpstr>
      <vt:lpstr>Times New Roman</vt:lpstr>
      <vt:lpstr>Office-tema</vt:lpstr>
      <vt:lpstr>Implementation of GPM in a psychiatric clinic in northern Sweden</vt:lpstr>
      <vt:lpstr>Psychiatric clinic, Umeå</vt:lpstr>
      <vt:lpstr>GPM - Background</vt:lpstr>
      <vt:lpstr>GPM - Background</vt:lpstr>
      <vt:lpstr>Adapting GPM to our unit</vt:lpstr>
      <vt:lpstr>GPM – Some challenges</vt:lpstr>
      <vt:lpstr>Team</vt:lpstr>
      <vt:lpstr>Personality functioning and dimensionality</vt:lpstr>
      <vt:lpstr>Assessments and diagnostics</vt:lpstr>
      <vt:lpstr>PID-5 (2012)</vt:lpstr>
      <vt:lpstr>Automated PID-5 calculator</vt:lpstr>
      <vt:lpstr>GPM treatment content</vt:lpstr>
      <vt:lpstr>PowerPoint-presentation</vt:lpstr>
      <vt:lpstr>GPM First year</vt:lpstr>
      <vt:lpstr>GPM Second year</vt:lpstr>
      <vt:lpstr>Effect of GPM after first year (n = 4)</vt:lpstr>
      <vt:lpstr>Experiences</vt:lpstr>
      <vt:lpstr>Experiences</vt:lpstr>
      <vt:lpstr>The future</vt:lpstr>
      <vt:lpstr>Questions?</vt:lpstr>
      <vt:lpstr>Thank you!</vt:lpstr>
    </vt:vector>
  </TitlesOfParts>
  <Company>Region Västerbotten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Implementation of GPM in a psychiatric clinic in northern Sweden</dc:title>
  <dc:creator>Lina Olsson</dc:creator>
  <cp:lastModifiedBy>David Singmo</cp:lastModifiedBy>
  <cp:revision>20</cp:revision>
  <cp:lastPrinted>2026-04-27T15:19:54Z</cp:lastPrinted>
  <dcterms:created xsi:type="dcterms:W3CDTF">2026-04-22T08:14:27Z</dcterms:created>
  <dcterms:modified xsi:type="dcterms:W3CDTF">2026-04-30T13:29:53Z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0x01010026CE710828DE074C87B12F22612475F0</vt:lpwstr>
  </property>
</Properties>
</file>