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464" r:id="rId2"/>
    <p:sldId id="491" r:id="rId3"/>
    <p:sldId id="458" r:id="rId4"/>
    <p:sldId id="512" r:id="rId5"/>
    <p:sldId id="515" r:id="rId6"/>
    <p:sldId id="493" r:id="rId7"/>
    <p:sldId id="519" r:id="rId8"/>
    <p:sldId id="523" r:id="rId9"/>
    <p:sldId id="532" r:id="rId10"/>
    <p:sldId id="530" r:id="rId11"/>
    <p:sldId id="53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B915B-28BA-40F3-A726-0D9969CBE078}" v="242" dt="2026-04-30T09:42:23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engtsson" userId="48f97a6b5f2ce762" providerId="LiveId" clId="{41031BA2-5537-4BE1-9BB2-D361AA37FE39}"/>
    <pc:docChg chg="custSel addSld delSld modSld sldOrd">
      <pc:chgData name="Dan Bengtsson" userId="48f97a6b5f2ce762" providerId="LiveId" clId="{41031BA2-5537-4BE1-9BB2-D361AA37FE39}" dt="2026-04-29T14:01:57.339" v="656"/>
      <pc:docMkLst>
        <pc:docMk/>
      </pc:docMkLst>
      <pc:sldChg chg="modSp mod">
        <pc:chgData name="Dan Bengtsson" userId="48f97a6b5f2ce762" providerId="LiveId" clId="{41031BA2-5537-4BE1-9BB2-D361AA37FE39}" dt="2026-04-26T07:23:43.545" v="394"/>
        <pc:sldMkLst>
          <pc:docMk/>
          <pc:sldMk cId="505792387" sldId="464"/>
        </pc:sldMkLst>
        <pc:spChg chg="mod">
          <ac:chgData name="Dan Bengtsson" userId="48f97a6b5f2ce762" providerId="LiveId" clId="{41031BA2-5537-4BE1-9BB2-D361AA37FE39}" dt="2026-04-26T07:23:43.545" v="394"/>
          <ac:spMkLst>
            <pc:docMk/>
            <pc:sldMk cId="505792387" sldId="464"/>
            <ac:spMk id="2" creationId="{90CA94AF-9B31-6398-D233-F680F1902DB7}"/>
          </ac:spMkLst>
        </pc:spChg>
        <pc:spChg chg="mod">
          <ac:chgData name="Dan Bengtsson" userId="48f97a6b5f2ce762" providerId="LiveId" clId="{41031BA2-5537-4BE1-9BB2-D361AA37FE39}" dt="2026-04-25T06:44:34.745" v="31" actId="20577"/>
          <ac:spMkLst>
            <pc:docMk/>
            <pc:sldMk cId="505792387" sldId="464"/>
            <ac:spMk id="3" creationId="{AE801793-00F9-4DB8-6B4C-7F300E61648B}"/>
          </ac:spMkLst>
        </pc:spChg>
      </pc:sldChg>
      <pc:sldChg chg="modSp add mod">
        <pc:chgData name="Dan Bengtsson" userId="48f97a6b5f2ce762" providerId="LiveId" clId="{41031BA2-5537-4BE1-9BB2-D361AA37FE39}" dt="2026-04-29T13:52:45.566" v="599"/>
        <pc:sldMkLst>
          <pc:docMk/>
          <pc:sldMk cId="2207820694" sldId="512"/>
        </pc:sldMkLst>
        <pc:spChg chg="mod">
          <ac:chgData name="Dan Bengtsson" userId="48f97a6b5f2ce762" providerId="LiveId" clId="{41031BA2-5537-4BE1-9BB2-D361AA37FE39}" dt="2026-04-29T13:52:45.566" v="599"/>
          <ac:spMkLst>
            <pc:docMk/>
            <pc:sldMk cId="2207820694" sldId="512"/>
            <ac:spMk id="3" creationId="{43167CF2-EF8C-45C3-B82F-E15D2F67D0D8}"/>
          </ac:spMkLst>
        </pc:spChg>
        <pc:spChg chg="mod">
          <ac:chgData name="Dan Bengtsson" userId="48f97a6b5f2ce762" providerId="LiveId" clId="{41031BA2-5537-4BE1-9BB2-D361AA37FE39}" dt="2026-04-29T13:52:17.583" v="597" actId="6549"/>
          <ac:spMkLst>
            <pc:docMk/>
            <pc:sldMk cId="2207820694" sldId="512"/>
            <ac:spMk id="31" creationId="{A8B0AA3D-F1BE-4EC4-8913-AC43340894F0}"/>
          </ac:spMkLst>
        </pc:spChg>
        <pc:graphicFrameChg chg="modGraphic">
          <ac:chgData name="Dan Bengtsson" userId="48f97a6b5f2ce762" providerId="LiveId" clId="{41031BA2-5537-4BE1-9BB2-D361AA37FE39}" dt="2026-04-29T13:50:19.802" v="596"/>
          <ac:graphicFrameMkLst>
            <pc:docMk/>
            <pc:sldMk cId="2207820694" sldId="512"/>
            <ac:graphicFrameMk id="9" creationId="{4F7DB399-455B-42F7-85D4-9BE894FE75DC}"/>
          </ac:graphicFrameMkLst>
        </pc:graphicFrameChg>
      </pc:sldChg>
      <pc:sldChg chg="modSp add mod">
        <pc:chgData name="Dan Bengtsson" userId="48f97a6b5f2ce762" providerId="LiveId" clId="{41031BA2-5537-4BE1-9BB2-D361AA37FE39}" dt="2026-04-29T14:01:57.339" v="656"/>
        <pc:sldMkLst>
          <pc:docMk/>
          <pc:sldMk cId="3354716047" sldId="515"/>
        </pc:sldMkLst>
        <pc:spChg chg="mod">
          <ac:chgData name="Dan Bengtsson" userId="48f97a6b5f2ce762" providerId="LiveId" clId="{41031BA2-5537-4BE1-9BB2-D361AA37FE39}" dt="2026-04-29T14:01:57.163" v="636"/>
          <ac:spMkLst>
            <pc:docMk/>
            <pc:sldMk cId="3354716047" sldId="515"/>
            <ac:spMk id="2" creationId="{CB6C1AFB-32F8-4E0A-B9A7-296B8E035C65}"/>
          </ac:spMkLst>
        </pc:spChg>
        <pc:spChg chg="mod">
          <ac:chgData name="Dan Bengtsson" userId="48f97a6b5f2ce762" providerId="LiveId" clId="{41031BA2-5537-4BE1-9BB2-D361AA37FE39}" dt="2026-04-29T14:01:57.176" v="644"/>
          <ac:spMkLst>
            <pc:docMk/>
            <pc:sldMk cId="3354716047" sldId="515"/>
            <ac:spMk id="3" creationId="{4458A48C-F2C8-497E-97CF-C547516E49ED}"/>
          </ac:spMkLst>
        </pc:spChg>
        <pc:spChg chg="mod">
          <ac:chgData name="Dan Bengtsson" userId="48f97a6b5f2ce762" providerId="LiveId" clId="{41031BA2-5537-4BE1-9BB2-D361AA37FE39}" dt="2026-04-29T14:01:57.181" v="646"/>
          <ac:spMkLst>
            <pc:docMk/>
            <pc:sldMk cId="3354716047" sldId="515"/>
            <ac:spMk id="5" creationId="{E5468016-46B2-4B2D-A882-B3D327CEF971}"/>
          </ac:spMkLst>
        </pc:spChg>
        <pc:spChg chg="mod">
          <ac:chgData name="Dan Bengtsson" userId="48f97a6b5f2ce762" providerId="LiveId" clId="{41031BA2-5537-4BE1-9BB2-D361AA37FE39}" dt="2026-04-29T14:01:57.174" v="642"/>
          <ac:spMkLst>
            <pc:docMk/>
            <pc:sldMk cId="3354716047" sldId="515"/>
            <ac:spMk id="6" creationId="{EFC381BE-61D0-422A-8925-28EFF09BAA31}"/>
          </ac:spMkLst>
        </pc:spChg>
        <pc:spChg chg="mod">
          <ac:chgData name="Dan Bengtsson" userId="48f97a6b5f2ce762" providerId="LiveId" clId="{41031BA2-5537-4BE1-9BB2-D361AA37FE39}" dt="2026-04-29T14:01:57.185" v="648"/>
          <ac:spMkLst>
            <pc:docMk/>
            <pc:sldMk cId="3354716047" sldId="515"/>
            <ac:spMk id="7" creationId="{5058C061-B0D8-4D83-B718-58B4EEF52D80}"/>
          </ac:spMkLst>
        </pc:spChg>
        <pc:spChg chg="mod">
          <ac:chgData name="Dan Bengtsson" userId="48f97a6b5f2ce762" providerId="LiveId" clId="{41031BA2-5537-4BE1-9BB2-D361AA37FE39}" dt="2026-04-29T14:01:57.172" v="640"/>
          <ac:spMkLst>
            <pc:docMk/>
            <pc:sldMk cId="3354716047" sldId="515"/>
            <ac:spMk id="10" creationId="{0A227012-8412-49D1-8D1E-2B28B4989590}"/>
          </ac:spMkLst>
        </pc:spChg>
        <pc:graphicFrameChg chg="mod modGraphic">
          <ac:chgData name="Dan Bengtsson" userId="48f97a6b5f2ce762" providerId="LiveId" clId="{41031BA2-5537-4BE1-9BB2-D361AA37FE39}" dt="2026-04-29T14:01:57.332" v="652"/>
          <ac:graphicFrameMkLst>
            <pc:docMk/>
            <pc:sldMk cId="3354716047" sldId="515"/>
            <ac:graphicFrameMk id="9" creationId="{2D36973E-079B-47DD-B71B-4B717218F99B}"/>
          </ac:graphicFrameMkLst>
        </pc:graphicFrameChg>
        <pc:picChg chg="mod">
          <ac:chgData name="Dan Bengtsson" userId="48f97a6b5f2ce762" providerId="LiveId" clId="{41031BA2-5537-4BE1-9BB2-D361AA37FE39}" dt="2026-04-29T14:01:57.339" v="656"/>
          <ac:picMkLst>
            <pc:docMk/>
            <pc:sldMk cId="3354716047" sldId="515"/>
            <ac:picMk id="8" creationId="{9CE88B5D-7728-9FE5-B76F-9A05AC5F5327}"/>
          </ac:picMkLst>
        </pc:picChg>
      </pc:sldChg>
      <pc:sldMasterChg chg="delSldLayout">
        <pc:chgData name="Dan Bengtsson" userId="48f97a6b5f2ce762" providerId="LiveId" clId="{41031BA2-5537-4BE1-9BB2-D361AA37FE39}" dt="2026-04-25T08:23:50.974" v="393" actId="47"/>
        <pc:sldMasterMkLst>
          <pc:docMk/>
          <pc:sldMasterMk cId="879931108" sldId="2147483684"/>
        </pc:sldMasterMkLst>
      </pc:sldMasterChg>
    </pc:docChg>
  </pc:docChgLst>
  <pc:docChgLst>
    <pc:chgData name="Dan Bengtsson" userId="48f97a6b5f2ce762" providerId="LiveId" clId="{C26E4487-2FA0-470D-8E19-028678E11001}"/>
    <pc:docChg chg="undo custSel addSld delSld modSld sldOrd">
      <pc:chgData name="Dan Bengtsson" userId="48f97a6b5f2ce762" providerId="LiveId" clId="{C26E4487-2FA0-470D-8E19-028678E11001}" dt="2026-05-02T13:45:49.543" v="2337" actId="6549"/>
      <pc:docMkLst>
        <pc:docMk/>
      </pc:docMkLst>
      <pc:sldChg chg="addSp delSp modSp add mod modNotesTx">
        <pc:chgData name="Dan Bengtsson" userId="48f97a6b5f2ce762" providerId="LiveId" clId="{C26E4487-2FA0-470D-8E19-028678E11001}" dt="2026-05-02T13:45:49.543" v="2337" actId="6549"/>
        <pc:sldMkLst>
          <pc:docMk/>
          <pc:sldMk cId="160605565" sldId="458"/>
        </pc:sldMkLst>
        <pc:spChg chg="add mod">
          <ac:chgData name="Dan Bengtsson" userId="48f97a6b5f2ce762" providerId="LiveId" clId="{C26E4487-2FA0-470D-8E19-028678E11001}" dt="2026-04-19T11:25:13.401" v="1140"/>
          <ac:spMkLst>
            <pc:docMk/>
            <pc:sldMk cId="160605565" sldId="458"/>
            <ac:spMk id="2" creationId="{EE0AB435-6957-4C54-98C5-A5C663FB77B8}"/>
          </ac:spMkLst>
        </pc:spChg>
        <pc:spChg chg="mod">
          <ac:chgData name="Dan Bengtsson" userId="48f97a6b5f2ce762" providerId="LiveId" clId="{C26E4487-2FA0-470D-8E19-028678E11001}" dt="2026-05-02T13:40:20.488" v="2332"/>
          <ac:spMkLst>
            <pc:docMk/>
            <pc:sldMk cId="160605565" sldId="458"/>
            <ac:spMk id="2054" creationId="{00000000-0000-0000-0000-000000000000}"/>
          </ac:spMkLst>
        </pc:spChg>
        <pc:spChg chg="mod">
          <ac:chgData name="Dan Bengtsson" userId="48f97a6b5f2ce762" providerId="LiveId" clId="{C26E4487-2FA0-470D-8E19-028678E11001}" dt="2026-05-02T13:45:49.543" v="2337" actId="6549"/>
          <ac:spMkLst>
            <pc:docMk/>
            <pc:sldMk cId="160605565" sldId="458"/>
            <ac:spMk id="2055" creationId="{00000000-0000-0000-0000-000000000000}"/>
          </ac:spMkLst>
        </pc:spChg>
      </pc:sldChg>
      <pc:sldChg chg="addSp delSp modSp add mod">
        <pc:chgData name="Dan Bengtsson" userId="48f97a6b5f2ce762" providerId="LiveId" clId="{C26E4487-2FA0-470D-8E19-028678E11001}" dt="2026-05-02T07:46:05.300" v="2266" actId="20577"/>
        <pc:sldMkLst>
          <pc:docMk/>
          <pc:sldMk cId="505792387" sldId="464"/>
        </pc:sldMkLst>
        <pc:spChg chg="mod">
          <ac:chgData name="Dan Bengtsson" userId="48f97a6b5f2ce762" providerId="LiveId" clId="{C26E4487-2FA0-470D-8E19-028678E11001}" dt="2026-04-27T15:26:56.611" v="1658" actId="1076"/>
          <ac:spMkLst>
            <pc:docMk/>
            <pc:sldMk cId="505792387" sldId="464"/>
            <ac:spMk id="2" creationId="{90CA94AF-9B31-6398-D233-F680F1902DB7}"/>
          </ac:spMkLst>
        </pc:spChg>
        <pc:spChg chg="mod">
          <ac:chgData name="Dan Bengtsson" userId="48f97a6b5f2ce762" providerId="LiveId" clId="{C26E4487-2FA0-470D-8E19-028678E11001}" dt="2026-04-27T15:27:10.901" v="1663" actId="14100"/>
          <ac:spMkLst>
            <pc:docMk/>
            <pc:sldMk cId="505792387" sldId="464"/>
            <ac:spMk id="3" creationId="{AE801793-00F9-4DB8-6B4C-7F300E61648B}"/>
          </ac:spMkLst>
        </pc:spChg>
        <pc:spChg chg="mod">
          <ac:chgData name="Dan Bengtsson" userId="48f97a6b5f2ce762" providerId="LiveId" clId="{C26E4487-2FA0-470D-8E19-028678E11001}" dt="2026-05-02T07:46:05.300" v="2266" actId="20577"/>
          <ac:spMkLst>
            <pc:docMk/>
            <pc:sldMk cId="505792387" sldId="464"/>
            <ac:spMk id="4" creationId="{6A95E779-E97E-49EA-9967-09F118F2A9EE}"/>
          </ac:spMkLst>
        </pc:spChg>
        <pc:picChg chg="add mod">
          <ac:chgData name="Dan Bengtsson" userId="48f97a6b5f2ce762" providerId="LiveId" clId="{C26E4487-2FA0-470D-8E19-028678E11001}" dt="2026-04-27T15:30:38.334" v="1666"/>
          <ac:picMkLst>
            <pc:docMk/>
            <pc:sldMk cId="505792387" sldId="464"/>
            <ac:picMk id="6" creationId="{37FFE2AC-B5B8-AB49-425A-5435C6656F78}"/>
          </ac:picMkLst>
        </pc:picChg>
      </pc:sldChg>
      <pc:sldChg chg="delSp modSp add mod modNotesTx">
        <pc:chgData name="Dan Bengtsson" userId="48f97a6b5f2ce762" providerId="LiveId" clId="{C26E4487-2FA0-470D-8E19-028678E11001}" dt="2026-04-28T19:32:04.852" v="1774" actId="20577"/>
        <pc:sldMkLst>
          <pc:docMk/>
          <pc:sldMk cId="1481261532" sldId="491"/>
        </pc:sldMkLst>
        <pc:spChg chg="mod">
          <ac:chgData name="Dan Bengtsson" userId="48f97a6b5f2ce762" providerId="LiveId" clId="{C26E4487-2FA0-470D-8E19-028678E11001}" dt="2026-04-25T09:37:57.768" v="1333" actId="1076"/>
          <ac:spMkLst>
            <pc:docMk/>
            <pc:sldMk cId="1481261532" sldId="491"/>
            <ac:spMk id="1021" creationId="{00000000-0000-0000-0000-000000000000}"/>
          </ac:spMkLst>
        </pc:spChg>
        <pc:spChg chg="mod">
          <ac:chgData name="Dan Bengtsson" userId="48f97a6b5f2ce762" providerId="LiveId" clId="{C26E4487-2FA0-470D-8E19-028678E11001}" dt="2026-04-25T09:37:16.349" v="1328" actId="1076"/>
          <ac:spMkLst>
            <pc:docMk/>
            <pc:sldMk cId="1481261532" sldId="491"/>
            <ac:spMk id="1030" creationId="{00000000-0000-0000-0000-000000000000}"/>
          </ac:spMkLst>
        </pc:spChg>
        <pc:spChg chg="mod">
          <ac:chgData name="Dan Bengtsson" userId="48f97a6b5f2ce762" providerId="LiveId" clId="{C26E4487-2FA0-470D-8E19-028678E11001}" dt="2026-04-25T09:37:12.373" v="1327" actId="1076"/>
          <ac:spMkLst>
            <pc:docMk/>
            <pc:sldMk cId="1481261532" sldId="491"/>
            <ac:spMk id="1031" creationId="{00000000-0000-0000-0000-000000000000}"/>
          </ac:spMkLst>
        </pc:spChg>
        <pc:spChg chg="mod">
          <ac:chgData name="Dan Bengtsson" userId="48f97a6b5f2ce762" providerId="LiveId" clId="{C26E4487-2FA0-470D-8E19-028678E11001}" dt="2026-04-25T09:37:29.049" v="1330" actId="1076"/>
          <ac:spMkLst>
            <pc:docMk/>
            <pc:sldMk cId="1481261532" sldId="491"/>
            <ac:spMk id="1061" creationId="{00000000-0000-0000-0000-000000000000}"/>
          </ac:spMkLst>
        </pc:spChg>
        <pc:spChg chg="mod">
          <ac:chgData name="Dan Bengtsson" userId="48f97a6b5f2ce762" providerId="LiveId" clId="{C26E4487-2FA0-470D-8E19-028678E11001}" dt="2026-04-25T09:36:34.472" v="1322" actId="1076"/>
          <ac:spMkLst>
            <pc:docMk/>
            <pc:sldMk cId="1481261532" sldId="491"/>
            <ac:spMk id="6000" creationId="{00000000-0000-0000-0000-000000000000}"/>
          </ac:spMkLst>
        </pc:spChg>
        <pc:spChg chg="mod">
          <ac:chgData name="Dan Bengtsson" userId="48f97a6b5f2ce762" providerId="LiveId" clId="{C26E4487-2FA0-470D-8E19-028678E11001}" dt="2026-04-25T09:37:47.724" v="1331" actId="1076"/>
          <ac:spMkLst>
            <pc:docMk/>
            <pc:sldMk cId="1481261532" sldId="491"/>
            <ac:spMk id="6001" creationId="{00000000-0000-0000-0000-000000000000}"/>
          </ac:spMkLst>
        </pc:spChg>
      </pc:sldChg>
      <pc:sldChg chg="addSp modSp add mod modNotesTx">
        <pc:chgData name="Dan Bengtsson" userId="48f97a6b5f2ce762" providerId="LiveId" clId="{C26E4487-2FA0-470D-8E19-028678E11001}" dt="2026-05-02T13:41:48.573" v="2334"/>
        <pc:sldMkLst>
          <pc:docMk/>
          <pc:sldMk cId="1542798410" sldId="493"/>
        </pc:sldMkLst>
        <pc:spChg chg="add mod">
          <ac:chgData name="Dan Bengtsson" userId="48f97a6b5f2ce762" providerId="LiveId" clId="{C26E4487-2FA0-470D-8E19-028678E11001}" dt="2026-04-25T09:56:10.933" v="1411"/>
          <ac:spMkLst>
            <pc:docMk/>
            <pc:sldMk cId="1542798410" sldId="493"/>
            <ac:spMk id="3" creationId="{1460ECE7-0EB2-4F5A-BB70-1B02579EC596}"/>
          </ac:spMkLst>
        </pc:spChg>
        <pc:spChg chg="mod">
          <ac:chgData name="Dan Bengtsson" userId="48f97a6b5f2ce762" providerId="LiveId" clId="{C26E4487-2FA0-470D-8E19-028678E11001}" dt="2026-05-02T13:41:48.573" v="2334"/>
          <ac:spMkLst>
            <pc:docMk/>
            <pc:sldMk cId="1542798410" sldId="493"/>
            <ac:spMk id="116" creationId="{00000000-0000-0000-0000-000000000000}"/>
          </ac:spMkLst>
        </pc:spChg>
      </pc:sldChg>
      <pc:sldChg chg="modSp mod">
        <pc:chgData name="Dan Bengtsson" userId="48f97a6b5f2ce762" providerId="LiveId" clId="{C26E4487-2FA0-470D-8E19-028678E11001}" dt="2026-05-02T13:23:12.626" v="2331" actId="20577"/>
        <pc:sldMkLst>
          <pc:docMk/>
          <pc:sldMk cId="2207820694" sldId="512"/>
        </pc:sldMkLst>
        <pc:spChg chg="mod">
          <ac:chgData name="Dan Bengtsson" userId="48f97a6b5f2ce762" providerId="LiveId" clId="{C26E4487-2FA0-470D-8E19-028678E11001}" dt="2026-05-02T13:21:10.929" v="2317" actId="1076"/>
          <ac:spMkLst>
            <pc:docMk/>
            <pc:sldMk cId="2207820694" sldId="512"/>
            <ac:spMk id="2" creationId="{13675501-D3D1-4BBA-8127-C9E17F34132F}"/>
          </ac:spMkLst>
        </pc:spChg>
        <pc:spChg chg="mod">
          <ac:chgData name="Dan Bengtsson" userId="48f97a6b5f2ce762" providerId="LiveId" clId="{C26E4487-2FA0-470D-8E19-028678E11001}" dt="2026-05-02T13:21:14.159" v="2318" actId="1076"/>
          <ac:spMkLst>
            <pc:docMk/>
            <pc:sldMk cId="2207820694" sldId="512"/>
            <ac:spMk id="3" creationId="{43167CF2-EF8C-45C3-B82F-E15D2F67D0D8}"/>
          </ac:spMkLst>
        </pc:spChg>
        <pc:graphicFrameChg chg="modGraphic">
          <ac:chgData name="Dan Bengtsson" userId="48f97a6b5f2ce762" providerId="LiveId" clId="{C26E4487-2FA0-470D-8E19-028678E11001}" dt="2026-05-02T13:23:12.626" v="2331" actId="20577"/>
          <ac:graphicFrameMkLst>
            <pc:docMk/>
            <pc:sldMk cId="2207820694" sldId="512"/>
            <ac:graphicFrameMk id="33" creationId="{E15D6A71-8830-4A45-ADA8-F9D1E6C465A7}"/>
          </ac:graphicFrameMkLst>
        </pc:graphicFrameChg>
      </pc:sldChg>
      <pc:sldChg chg="modSp mod">
        <pc:chgData name="Dan Bengtsson" userId="48f97a6b5f2ce762" providerId="LiveId" clId="{C26E4487-2FA0-470D-8E19-028678E11001}" dt="2026-05-02T13:40:52.843" v="2333" actId="1076"/>
        <pc:sldMkLst>
          <pc:docMk/>
          <pc:sldMk cId="3354716047" sldId="515"/>
        </pc:sldMkLst>
        <pc:spChg chg="mod">
          <ac:chgData name="Dan Bengtsson" userId="48f97a6b5f2ce762" providerId="LiveId" clId="{C26E4487-2FA0-470D-8E19-028678E11001}" dt="2026-05-02T13:40:52.843" v="2333" actId="1076"/>
          <ac:spMkLst>
            <pc:docMk/>
            <pc:sldMk cId="3354716047" sldId="515"/>
            <ac:spMk id="10" creationId="{0A227012-8412-49D1-8D1E-2B28B4989590}"/>
          </ac:spMkLst>
        </pc:spChg>
      </pc:sldChg>
      <pc:sldChg chg="add">
        <pc:chgData name="Dan Bengtsson" userId="48f97a6b5f2ce762" providerId="LiveId" clId="{C26E4487-2FA0-470D-8E19-028678E11001}" dt="2026-04-30T06:50:29.785" v="1852"/>
        <pc:sldMkLst>
          <pc:docMk/>
          <pc:sldMk cId="141679534" sldId="519"/>
        </pc:sldMkLst>
      </pc:sldChg>
      <pc:sldChg chg="delSp modSp add mod">
        <pc:chgData name="Dan Bengtsson" userId="48f97a6b5f2ce762" providerId="LiveId" clId="{C26E4487-2FA0-470D-8E19-028678E11001}" dt="2026-04-30T08:26:29.799" v="1869"/>
        <pc:sldMkLst>
          <pc:docMk/>
          <pc:sldMk cId="3858917725" sldId="523"/>
        </pc:sldMkLst>
        <pc:spChg chg="mod">
          <ac:chgData name="Dan Bengtsson" userId="48f97a6b5f2ce762" providerId="LiveId" clId="{C26E4487-2FA0-470D-8E19-028678E11001}" dt="2026-04-30T08:07:48.119" v="1864"/>
          <ac:spMkLst>
            <pc:docMk/>
            <pc:sldMk cId="3858917725" sldId="523"/>
            <ac:spMk id="36" creationId="{00000000-0000-0000-0000-000000000000}"/>
          </ac:spMkLst>
        </pc:spChg>
      </pc:sldChg>
      <pc:sldChg chg="modSp add mod">
        <pc:chgData name="Dan Bengtsson" userId="48f97a6b5f2ce762" providerId="LiveId" clId="{C26E4487-2FA0-470D-8E19-028678E11001}" dt="2026-04-30T08:47:11.123" v="1964"/>
        <pc:sldMkLst>
          <pc:docMk/>
          <pc:sldMk cId="2277727611" sldId="530"/>
        </pc:sldMkLst>
        <pc:spChg chg="mod">
          <ac:chgData name="Dan Bengtsson" userId="48f97a6b5f2ce762" providerId="LiveId" clId="{C26E4487-2FA0-470D-8E19-028678E11001}" dt="2026-04-30T08:47:11.122" v="1962"/>
          <ac:spMkLst>
            <pc:docMk/>
            <pc:sldMk cId="2277727611" sldId="530"/>
            <ac:spMk id="113" creationId="{00000000-0000-0000-0000-000000000000}"/>
          </ac:spMkLst>
        </pc:spChg>
        <pc:spChg chg="mod">
          <ac:chgData name="Dan Bengtsson" userId="48f97a6b5f2ce762" providerId="LiveId" clId="{C26E4487-2FA0-470D-8E19-028678E11001}" dt="2026-04-30T08:46:55.927" v="1947"/>
          <ac:spMkLst>
            <pc:docMk/>
            <pc:sldMk cId="2277727611" sldId="530"/>
            <ac:spMk id="115" creationId="{00000000-0000-0000-0000-000000000000}"/>
          </ac:spMkLst>
        </pc:spChg>
        <pc:spChg chg="mod">
          <ac:chgData name="Dan Bengtsson" userId="48f97a6b5f2ce762" providerId="LiveId" clId="{C26E4487-2FA0-470D-8E19-028678E11001}" dt="2026-04-30T08:47:11.122" v="1963"/>
          <ac:spMkLst>
            <pc:docMk/>
            <pc:sldMk cId="2277727611" sldId="530"/>
            <ac:spMk id="123" creationId="{00000000-0000-0000-0000-000000000000}"/>
          </ac:spMkLst>
        </pc:spChg>
        <pc:spChg chg="mod">
          <ac:chgData name="Dan Bengtsson" userId="48f97a6b5f2ce762" providerId="LiveId" clId="{C26E4487-2FA0-470D-8E19-028678E11001}" dt="2026-04-30T08:46:55.929" v="1951"/>
          <ac:spMkLst>
            <pc:docMk/>
            <pc:sldMk cId="2277727611" sldId="530"/>
            <ac:spMk id="125" creationId="{00000000-0000-0000-0000-000000000000}"/>
          </ac:spMkLst>
        </pc:spChg>
        <pc:spChg chg="mod">
          <ac:chgData name="Dan Bengtsson" userId="48f97a6b5f2ce762" providerId="LiveId" clId="{C26E4487-2FA0-470D-8E19-028678E11001}" dt="2026-04-30T08:47:11.123" v="1964"/>
          <ac:spMkLst>
            <pc:docMk/>
            <pc:sldMk cId="2277727611" sldId="530"/>
            <ac:spMk id="133" creationId="{00000000-0000-0000-0000-000000000000}"/>
          </ac:spMkLst>
        </pc:spChg>
        <pc:spChg chg="mod">
          <ac:chgData name="Dan Bengtsson" userId="48f97a6b5f2ce762" providerId="LiveId" clId="{C26E4487-2FA0-470D-8E19-028678E11001}" dt="2026-04-30T08:46:55.931" v="1955"/>
          <ac:spMkLst>
            <pc:docMk/>
            <pc:sldMk cId="2277727611" sldId="530"/>
            <ac:spMk id="135" creationId="{00000000-0000-0000-0000-000000000000}"/>
          </ac:spMkLst>
        </pc:spChg>
        <pc:spChg chg="mod">
          <ac:chgData name="Dan Bengtsson" userId="48f97a6b5f2ce762" providerId="LiveId" clId="{C26E4487-2FA0-470D-8E19-028678E11001}" dt="2026-04-30T08:46:55.931" v="1957"/>
          <ac:spMkLst>
            <pc:docMk/>
            <pc:sldMk cId="2277727611" sldId="530"/>
            <ac:spMk id="202" creationId="{00000000-0000-0000-0000-000000000000}"/>
          </ac:spMkLst>
        </pc:spChg>
        <pc:spChg chg="mod">
          <ac:chgData name="Dan Bengtsson" userId="48f97a6b5f2ce762" providerId="LiveId" clId="{C26E4487-2FA0-470D-8E19-028678E11001}" dt="2026-04-30T08:46:55.932" v="1959"/>
          <ac:spMkLst>
            <pc:docMk/>
            <pc:sldMk cId="2277727611" sldId="530"/>
            <ac:spMk id="205" creationId="{00000000-0000-0000-0000-000000000000}"/>
          </ac:spMkLst>
        </pc:spChg>
        <pc:spChg chg="mod">
          <ac:chgData name="Dan Bengtsson" userId="48f97a6b5f2ce762" providerId="LiveId" clId="{C26E4487-2FA0-470D-8E19-028678E11001}" dt="2026-04-30T08:46:55.933" v="1961"/>
          <ac:spMkLst>
            <pc:docMk/>
            <pc:sldMk cId="2277727611" sldId="530"/>
            <ac:spMk id="208" creationId="{00000000-0000-0000-0000-000000000000}"/>
          </ac:spMkLst>
        </pc:spChg>
      </pc:sldChg>
      <pc:sldChg chg="modSp add mod">
        <pc:chgData name="Dan Bengtsson" userId="48f97a6b5f2ce762" providerId="LiveId" clId="{C26E4487-2FA0-470D-8E19-028678E11001}" dt="2026-04-30T08:57:35.407" v="2019" actId="20577"/>
        <pc:sldMkLst>
          <pc:docMk/>
          <pc:sldMk cId="1326648722" sldId="532"/>
        </pc:sldMkLst>
        <pc:spChg chg="mod">
          <ac:chgData name="Dan Bengtsson" userId="48f97a6b5f2ce762" providerId="LiveId" clId="{C26E4487-2FA0-470D-8E19-028678E11001}" dt="2026-04-30T08:57:35.407" v="2019" actId="20577"/>
          <ac:spMkLst>
            <pc:docMk/>
            <pc:sldMk cId="1326648722" sldId="532"/>
            <ac:spMk id="122" creationId="{00000000-0000-0000-0000-000000000000}"/>
          </ac:spMkLst>
        </pc:spChg>
      </pc:sldChg>
      <pc:sldChg chg="modSp add mod">
        <pc:chgData name="Dan Bengtsson" userId="48f97a6b5f2ce762" providerId="LiveId" clId="{C26E4487-2FA0-470D-8E19-028678E11001}" dt="2026-05-02T07:46:37.595" v="2268" actId="20577"/>
        <pc:sldMkLst>
          <pc:docMk/>
          <pc:sldMk cId="4013122041" sldId="537"/>
        </pc:sldMkLst>
        <pc:spChg chg="mod">
          <ac:chgData name="Dan Bengtsson" userId="48f97a6b5f2ce762" providerId="LiveId" clId="{C26E4487-2FA0-470D-8E19-028678E11001}" dt="2026-04-30T09:41:16.439" v="2242" actId="1076"/>
          <ac:spMkLst>
            <pc:docMk/>
            <pc:sldMk cId="4013122041" sldId="537"/>
            <ac:spMk id="2" creationId="{72E6FD48-C4E3-8FD8-E9DC-BC7A7B9AA47F}"/>
          </ac:spMkLst>
        </pc:spChg>
        <pc:spChg chg="mod">
          <ac:chgData name="Dan Bengtsson" userId="48f97a6b5f2ce762" providerId="LiveId" clId="{C26E4487-2FA0-470D-8E19-028678E11001}" dt="2026-04-30T09:41:20.647" v="2243" actId="1076"/>
          <ac:spMkLst>
            <pc:docMk/>
            <pc:sldMk cId="4013122041" sldId="537"/>
            <ac:spMk id="3" creationId="{C4E7ECF5-C8E9-E173-C00C-88AEB4698D83}"/>
          </ac:spMkLst>
        </pc:spChg>
        <pc:spChg chg="mod">
          <ac:chgData name="Dan Bengtsson" userId="48f97a6b5f2ce762" providerId="LiveId" clId="{C26E4487-2FA0-470D-8E19-028678E11001}" dt="2026-04-30T09:38:58.896" v="2232" actId="1076"/>
          <ac:spMkLst>
            <pc:docMk/>
            <pc:sldMk cId="4013122041" sldId="537"/>
            <ac:spMk id="4" creationId="{79772331-D251-F72A-01B2-DD3340B45D27}"/>
          </ac:spMkLst>
        </pc:spChg>
        <pc:spChg chg="mod">
          <ac:chgData name="Dan Bengtsson" userId="48f97a6b5f2ce762" providerId="LiveId" clId="{C26E4487-2FA0-470D-8E19-028678E11001}" dt="2026-05-02T07:46:37.595" v="2268" actId="20577"/>
          <ac:spMkLst>
            <pc:docMk/>
            <pc:sldMk cId="4013122041" sldId="537"/>
            <ac:spMk id="901" creationId="{00000000-0000-0000-0000-000000000000}"/>
          </ac:spMkLst>
        </pc:spChg>
        <pc:picChg chg="mod">
          <ac:chgData name="Dan Bengtsson" userId="48f97a6b5f2ce762" providerId="LiveId" clId="{C26E4487-2FA0-470D-8E19-028678E11001}" dt="2026-04-30T09:38:45.164" v="2229" actId="1076"/>
          <ac:picMkLst>
            <pc:docMk/>
            <pc:sldMk cId="4013122041" sldId="537"/>
            <ac:picMk id="6" creationId="{4DA01FDA-9965-4477-E2EC-12A3681ACA72}"/>
          </ac:picMkLst>
        </pc:picChg>
        <pc:picChg chg="mod">
          <ac:chgData name="Dan Bengtsson" userId="48f97a6b5f2ce762" providerId="LiveId" clId="{C26E4487-2FA0-470D-8E19-028678E11001}" dt="2026-04-30T09:41:48.925" v="2246" actId="14100"/>
          <ac:picMkLst>
            <pc:docMk/>
            <pc:sldMk cId="4013122041" sldId="537"/>
            <ac:picMk id="7" creationId="{B5A4BB29-3EC2-5568-A85A-BF9AC2497396}"/>
          </ac:picMkLst>
        </pc:picChg>
      </pc:sldChg>
      <pc:sldMasterChg chg="addSldLayout delSldLayout">
        <pc:chgData name="Dan Bengtsson" userId="48f97a6b5f2ce762" providerId="LiveId" clId="{C26E4487-2FA0-470D-8E19-028678E11001}" dt="2026-04-30T08:46:01.367" v="1941" actId="47"/>
        <pc:sldMasterMkLst>
          <pc:docMk/>
          <pc:sldMasterMk cId="879931108" sldId="2147483684"/>
        </pc:sldMasterMkLst>
        <pc:sldLayoutChg chg="add del">
          <pc:chgData name="Dan Bengtsson" userId="48f97a6b5f2ce762" providerId="LiveId" clId="{C26E4487-2FA0-470D-8E19-028678E11001}" dt="2026-04-30T08:45:58.176" v="1940" actId="47"/>
          <pc:sldLayoutMkLst>
            <pc:docMk/>
            <pc:sldMasterMk cId="879931108" sldId="2147483684"/>
            <pc:sldLayoutMk cId="2184936232" sldId="2147483691"/>
          </pc:sldLayoutMkLst>
        </pc:sldLayoutChg>
      </pc:sldMasterChg>
    </pc:docChg>
  </pc:docChgLst>
  <pc:docChgLst>
    <pc:chgData name="Dan Bengtsson" userId="48f97a6b5f2ce762" providerId="LiveId" clId="{EEB24549-1400-530D-8B21-AB635BCDC7FA}"/>
    <pc:docChg chg="delSld">
      <pc:chgData name="Dan Bengtsson" userId="48f97a6b5f2ce762" providerId="LiveId" clId="{EEB24549-1400-530D-8B21-AB635BCDC7FA}" dt="2026-04-29T18:24:34.832" v="0" actId="269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6AF2E-7734-4025-A55C-D92053A63D87}" type="datetimeFigureOut">
              <a:rPr lang="sv-SE" smtClean="0"/>
              <a:t>2026-05-02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D7869-8FC8-41FE-ABC4-DBEE9A2C4C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9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7869-8FC8-41FE-ABC4-DBEE9A2C4C1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480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7869-8FC8-41FE-ABC4-DBEE9A2C4C1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04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7869-8FC8-41FE-ABC4-DBEE9A2C4C1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34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7869-8FC8-41FE-ABC4-DBEE9A2C4C1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19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7869-8FC8-41FE-ABC4-DBEE9A2C4C1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19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7869-8FC8-41FE-ABC4-DBEE9A2C4C1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946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7869-8FC8-41FE-ABC4-DBEE9A2C4C1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67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7869-8FC8-41FE-ABC4-DBEE9A2C4C1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996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C48BA-0D59-093A-F697-F53EBF39A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BC50409-EDC4-B157-C56E-4B58157C3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095FF51-92C0-BC32-CC99-3523D289E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78B5ECB-8B0D-B339-4604-D97AC8406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7869-8FC8-41FE-ABC4-DBEE9A2C4C1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96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bg>
      <p:bgPr>
        <a:gradFill>
          <a:gsLst>
            <a:gs pos="0">
              <a:srgbClr val="FFFFFF"/>
            </a:gs>
            <a:gs pos="100000">
              <a:srgbClr val="EDF1F5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5EB9F2-9E79-137D-014E-2A3C36426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FF1BDB-87BF-5F5C-FEFB-098A1625F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ECAF68-21FC-A423-7D69-3589874A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3A15-52FC-443B-B24D-44157E45E206}" type="datetimeFigureOut">
              <a:rPr lang="sv-SE" smtClean="0"/>
              <a:t>2026-05-02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F0CA7F-25D6-C6AC-4880-02C104E0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35B225-3150-B243-BBEA-AE2E7C14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0A58-A1C8-4522-BC8B-B6AB67957B66}" type="slidenum">
              <a:rPr lang="sv-SE" smtClean="0"/>
              <a:t>‹#›</a:t>
            </a:fld>
            <a:endParaRPr lang="sv-SE"/>
          </a:p>
        </p:txBody>
      </p:sp>
      <p:sp>
        <p:nvSpPr>
          <p:cNvPr id="901" name="AccentBar"/>
          <p:cNvSpPr>
            <a:spLocks noGrp="1"/>
          </p:cNvSpPr>
          <p:nvPr>
            <p:ph type="dt" sz="half" idx="10"/>
          </p:nvPr>
        </p:nvSpPr>
        <p:spPr>
          <a:xfrm>
            <a:off x="0" y="6630000"/>
            <a:ext cx="9144000" cy="1016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02" name="LeftStrip"/>
          <p:cNvSpPr>
            <a:spLocks noGrp="1"/>
          </p:cNvSpPr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5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4E8BF0-98D5-1AE7-79A0-6FCC3395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78E5B5-B86E-293C-D70D-C3608D764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61E39C-847C-AFB2-EFF6-A20204C2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3A15-52FC-443B-B24D-44157E45E206}" type="datetimeFigureOut">
              <a:rPr lang="sv-SE" smtClean="0"/>
              <a:t>2026-05-02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88DEAE-1B9A-B04E-39A3-19745182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2C0A29-4369-F172-2AE7-363BB90C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0A58-A1C8-4522-BC8B-B6AB67957B66}" type="slidenum">
              <a:rPr lang="sv-SE" smtClean="0"/>
              <a:t>‹#›</a:t>
            </a:fld>
            <a:endParaRPr lang="sv-SE"/>
          </a:p>
        </p:txBody>
      </p:sp>
      <p:sp>
        <p:nvSpPr>
          <p:cNvPr id="920" name="L1_Trunk"/>
          <p:cNvSpPr>
            <a:spLocks noGrp="1"/>
          </p:cNvSpPr>
          <p:nvPr/>
        </p:nvSpPr>
        <p:spPr>
          <a:xfrm>
            <a:off x="11512550" y="6477000"/>
            <a:ext cx="38100" cy="127000"/>
          </a:xfrm>
          <a:prstGeom prst="rect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21" name="L1_D0"/>
          <p:cNvSpPr>
            <a:spLocks noGrp="1"/>
          </p:cNvSpPr>
          <p:nvPr/>
        </p:nvSpPr>
        <p:spPr>
          <a:xfrm>
            <a:off x="11499850" y="6191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22" name="L1_D1"/>
          <p:cNvSpPr>
            <a:spLocks noGrp="1"/>
          </p:cNvSpPr>
          <p:nvPr/>
        </p:nvSpPr>
        <p:spPr>
          <a:xfrm>
            <a:off x="114490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23" name="L1_D2"/>
          <p:cNvSpPr>
            <a:spLocks noGrp="1"/>
          </p:cNvSpPr>
          <p:nvPr/>
        </p:nvSpPr>
        <p:spPr>
          <a:xfrm>
            <a:off x="114998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24" name="L1_D3"/>
          <p:cNvSpPr>
            <a:spLocks noGrp="1"/>
          </p:cNvSpPr>
          <p:nvPr/>
        </p:nvSpPr>
        <p:spPr>
          <a:xfrm>
            <a:off x="115506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25" name="L1_D4"/>
          <p:cNvSpPr>
            <a:spLocks noGrp="1"/>
          </p:cNvSpPr>
          <p:nvPr/>
        </p:nvSpPr>
        <p:spPr>
          <a:xfrm>
            <a:off x="114236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26" name="L1_D5"/>
          <p:cNvSpPr>
            <a:spLocks noGrp="1"/>
          </p:cNvSpPr>
          <p:nvPr/>
        </p:nvSpPr>
        <p:spPr>
          <a:xfrm>
            <a:off x="114744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27" name="L1_D6"/>
          <p:cNvSpPr>
            <a:spLocks noGrp="1"/>
          </p:cNvSpPr>
          <p:nvPr/>
        </p:nvSpPr>
        <p:spPr>
          <a:xfrm>
            <a:off x="115252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28" name="L1_D7"/>
          <p:cNvSpPr>
            <a:spLocks noGrp="1"/>
          </p:cNvSpPr>
          <p:nvPr/>
        </p:nvSpPr>
        <p:spPr>
          <a:xfrm>
            <a:off x="115760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29" name="L1_D8"/>
          <p:cNvSpPr>
            <a:spLocks noGrp="1"/>
          </p:cNvSpPr>
          <p:nvPr/>
        </p:nvSpPr>
        <p:spPr>
          <a:xfrm>
            <a:off x="114236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30" name="L1_D9"/>
          <p:cNvSpPr>
            <a:spLocks noGrp="1"/>
          </p:cNvSpPr>
          <p:nvPr/>
        </p:nvSpPr>
        <p:spPr>
          <a:xfrm>
            <a:off x="114744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31" name="L1_D10"/>
          <p:cNvSpPr>
            <a:spLocks noGrp="1"/>
          </p:cNvSpPr>
          <p:nvPr/>
        </p:nvSpPr>
        <p:spPr>
          <a:xfrm>
            <a:off x="115252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32" name="L1_D11"/>
          <p:cNvSpPr>
            <a:spLocks noGrp="1"/>
          </p:cNvSpPr>
          <p:nvPr/>
        </p:nvSpPr>
        <p:spPr>
          <a:xfrm>
            <a:off x="115760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33" name="L1_D12"/>
          <p:cNvSpPr>
            <a:spLocks noGrp="1"/>
          </p:cNvSpPr>
          <p:nvPr/>
        </p:nvSpPr>
        <p:spPr>
          <a:xfrm>
            <a:off x="114490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34" name="L1_D13"/>
          <p:cNvSpPr>
            <a:spLocks noGrp="1"/>
          </p:cNvSpPr>
          <p:nvPr/>
        </p:nvSpPr>
        <p:spPr>
          <a:xfrm>
            <a:off x="114998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35" name="L1_D14"/>
          <p:cNvSpPr>
            <a:spLocks noGrp="1"/>
          </p:cNvSpPr>
          <p:nvPr/>
        </p:nvSpPr>
        <p:spPr>
          <a:xfrm>
            <a:off x="115506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084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59C234-B6BF-CDF5-2EF1-E8CC53DD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C0A4DD-F995-5AA3-454D-FB75A86AC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238D06-0BD5-BD0C-7941-9DBE083A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3A15-52FC-443B-B24D-44157E45E206}" type="datetimeFigureOut">
              <a:rPr lang="sv-SE" smtClean="0"/>
              <a:t>2026-05-02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EBD980-4A34-E450-836C-D71531B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A4F3D0-46D1-C141-923E-1DACC90E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0A58-A1C8-4522-BC8B-B6AB67957B66}" type="slidenum">
              <a:rPr lang="sv-SE" smtClean="0"/>
              <a:t>‹#›</a:t>
            </a:fld>
            <a:endParaRPr lang="sv-SE"/>
          </a:p>
        </p:txBody>
      </p:sp>
      <p:sp>
        <p:nvSpPr>
          <p:cNvPr id="940" name="L2_Trunk"/>
          <p:cNvSpPr>
            <a:spLocks noGrp="1"/>
          </p:cNvSpPr>
          <p:nvPr/>
        </p:nvSpPr>
        <p:spPr>
          <a:xfrm>
            <a:off x="11512550" y="6477000"/>
            <a:ext cx="38100" cy="127000"/>
          </a:xfrm>
          <a:prstGeom prst="rect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41" name="L2_D0"/>
          <p:cNvSpPr>
            <a:spLocks noGrp="1"/>
          </p:cNvSpPr>
          <p:nvPr/>
        </p:nvSpPr>
        <p:spPr>
          <a:xfrm>
            <a:off x="11499850" y="6191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42" name="L2_D1"/>
          <p:cNvSpPr>
            <a:spLocks noGrp="1"/>
          </p:cNvSpPr>
          <p:nvPr/>
        </p:nvSpPr>
        <p:spPr>
          <a:xfrm>
            <a:off x="114490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43" name="L2_D2"/>
          <p:cNvSpPr>
            <a:spLocks noGrp="1"/>
          </p:cNvSpPr>
          <p:nvPr/>
        </p:nvSpPr>
        <p:spPr>
          <a:xfrm>
            <a:off x="114998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44" name="L2_D3"/>
          <p:cNvSpPr>
            <a:spLocks noGrp="1"/>
          </p:cNvSpPr>
          <p:nvPr/>
        </p:nvSpPr>
        <p:spPr>
          <a:xfrm>
            <a:off x="115506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45" name="L2_D4"/>
          <p:cNvSpPr>
            <a:spLocks noGrp="1"/>
          </p:cNvSpPr>
          <p:nvPr/>
        </p:nvSpPr>
        <p:spPr>
          <a:xfrm>
            <a:off x="114236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46" name="L2_D5"/>
          <p:cNvSpPr>
            <a:spLocks noGrp="1"/>
          </p:cNvSpPr>
          <p:nvPr/>
        </p:nvSpPr>
        <p:spPr>
          <a:xfrm>
            <a:off x="114744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47" name="L2_D6"/>
          <p:cNvSpPr>
            <a:spLocks noGrp="1"/>
          </p:cNvSpPr>
          <p:nvPr/>
        </p:nvSpPr>
        <p:spPr>
          <a:xfrm>
            <a:off x="115252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48" name="L2_D7"/>
          <p:cNvSpPr>
            <a:spLocks noGrp="1"/>
          </p:cNvSpPr>
          <p:nvPr/>
        </p:nvSpPr>
        <p:spPr>
          <a:xfrm>
            <a:off x="115760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49" name="L2_D8"/>
          <p:cNvSpPr>
            <a:spLocks noGrp="1"/>
          </p:cNvSpPr>
          <p:nvPr/>
        </p:nvSpPr>
        <p:spPr>
          <a:xfrm>
            <a:off x="114236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50" name="L2_D9"/>
          <p:cNvSpPr>
            <a:spLocks noGrp="1"/>
          </p:cNvSpPr>
          <p:nvPr/>
        </p:nvSpPr>
        <p:spPr>
          <a:xfrm>
            <a:off x="114744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51" name="L2_D10"/>
          <p:cNvSpPr>
            <a:spLocks noGrp="1"/>
          </p:cNvSpPr>
          <p:nvPr/>
        </p:nvSpPr>
        <p:spPr>
          <a:xfrm>
            <a:off x="115252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52" name="L2_D11"/>
          <p:cNvSpPr>
            <a:spLocks noGrp="1"/>
          </p:cNvSpPr>
          <p:nvPr/>
        </p:nvSpPr>
        <p:spPr>
          <a:xfrm>
            <a:off x="115760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53" name="L2_D12"/>
          <p:cNvSpPr>
            <a:spLocks noGrp="1"/>
          </p:cNvSpPr>
          <p:nvPr/>
        </p:nvSpPr>
        <p:spPr>
          <a:xfrm>
            <a:off x="114490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54" name="L2_D13"/>
          <p:cNvSpPr>
            <a:spLocks noGrp="1"/>
          </p:cNvSpPr>
          <p:nvPr/>
        </p:nvSpPr>
        <p:spPr>
          <a:xfrm>
            <a:off x="114998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55" name="L2_D14"/>
          <p:cNvSpPr>
            <a:spLocks noGrp="1"/>
          </p:cNvSpPr>
          <p:nvPr/>
        </p:nvSpPr>
        <p:spPr>
          <a:xfrm>
            <a:off x="115506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10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DC3526-C710-C157-7C2C-C1ABB5FD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1E1033-EA38-6F70-9044-8C7692D77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C1BA41A-B8C6-D0E5-00B9-E15933BB8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7DED331-5090-148E-5AFF-5D1798D5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3A15-52FC-443B-B24D-44157E45E206}" type="datetimeFigureOut">
              <a:rPr lang="sv-SE" smtClean="0"/>
              <a:t>2026-05-02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BB0243-0729-8D9B-D12D-D93DD853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50C56F9-A3F8-938F-9437-CA4CE867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0A58-A1C8-4522-BC8B-B6AB67957B66}" type="slidenum">
              <a:rPr lang="sv-SE" smtClean="0"/>
              <a:t>‹#›</a:t>
            </a:fld>
            <a:endParaRPr lang="sv-SE"/>
          </a:p>
        </p:txBody>
      </p:sp>
      <p:sp>
        <p:nvSpPr>
          <p:cNvPr id="960" name="L3_Trunk"/>
          <p:cNvSpPr>
            <a:spLocks noGrp="1"/>
          </p:cNvSpPr>
          <p:nvPr/>
        </p:nvSpPr>
        <p:spPr>
          <a:xfrm>
            <a:off x="11512550" y="6477000"/>
            <a:ext cx="38100" cy="127000"/>
          </a:xfrm>
          <a:prstGeom prst="rect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61" name="L3_D0"/>
          <p:cNvSpPr>
            <a:spLocks noGrp="1"/>
          </p:cNvSpPr>
          <p:nvPr/>
        </p:nvSpPr>
        <p:spPr>
          <a:xfrm>
            <a:off x="11499850" y="6191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62" name="L3_D1"/>
          <p:cNvSpPr>
            <a:spLocks noGrp="1"/>
          </p:cNvSpPr>
          <p:nvPr/>
        </p:nvSpPr>
        <p:spPr>
          <a:xfrm>
            <a:off x="114490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63" name="L3_D2"/>
          <p:cNvSpPr>
            <a:spLocks noGrp="1"/>
          </p:cNvSpPr>
          <p:nvPr/>
        </p:nvSpPr>
        <p:spPr>
          <a:xfrm>
            <a:off x="114998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64" name="L3_D3"/>
          <p:cNvSpPr>
            <a:spLocks noGrp="1"/>
          </p:cNvSpPr>
          <p:nvPr/>
        </p:nvSpPr>
        <p:spPr>
          <a:xfrm>
            <a:off x="115506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65" name="L3_D4"/>
          <p:cNvSpPr>
            <a:spLocks noGrp="1"/>
          </p:cNvSpPr>
          <p:nvPr/>
        </p:nvSpPr>
        <p:spPr>
          <a:xfrm>
            <a:off x="114236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66" name="L3_D5"/>
          <p:cNvSpPr>
            <a:spLocks noGrp="1"/>
          </p:cNvSpPr>
          <p:nvPr/>
        </p:nvSpPr>
        <p:spPr>
          <a:xfrm>
            <a:off x="114744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67" name="L3_D6"/>
          <p:cNvSpPr>
            <a:spLocks noGrp="1"/>
          </p:cNvSpPr>
          <p:nvPr/>
        </p:nvSpPr>
        <p:spPr>
          <a:xfrm>
            <a:off x="115252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68" name="L3_D7"/>
          <p:cNvSpPr>
            <a:spLocks noGrp="1"/>
          </p:cNvSpPr>
          <p:nvPr/>
        </p:nvSpPr>
        <p:spPr>
          <a:xfrm>
            <a:off x="115760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69" name="L3_D8"/>
          <p:cNvSpPr>
            <a:spLocks noGrp="1"/>
          </p:cNvSpPr>
          <p:nvPr/>
        </p:nvSpPr>
        <p:spPr>
          <a:xfrm>
            <a:off x="114236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70" name="L3_D9"/>
          <p:cNvSpPr>
            <a:spLocks noGrp="1"/>
          </p:cNvSpPr>
          <p:nvPr/>
        </p:nvSpPr>
        <p:spPr>
          <a:xfrm>
            <a:off x="114744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71" name="L3_D10"/>
          <p:cNvSpPr>
            <a:spLocks noGrp="1"/>
          </p:cNvSpPr>
          <p:nvPr/>
        </p:nvSpPr>
        <p:spPr>
          <a:xfrm>
            <a:off x="115252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72" name="L3_D11"/>
          <p:cNvSpPr>
            <a:spLocks noGrp="1"/>
          </p:cNvSpPr>
          <p:nvPr/>
        </p:nvSpPr>
        <p:spPr>
          <a:xfrm>
            <a:off x="115760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73" name="L3_D12"/>
          <p:cNvSpPr>
            <a:spLocks noGrp="1"/>
          </p:cNvSpPr>
          <p:nvPr/>
        </p:nvSpPr>
        <p:spPr>
          <a:xfrm>
            <a:off x="114490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74" name="L3_D13"/>
          <p:cNvSpPr>
            <a:spLocks noGrp="1"/>
          </p:cNvSpPr>
          <p:nvPr/>
        </p:nvSpPr>
        <p:spPr>
          <a:xfrm>
            <a:off x="114998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75" name="L3_D14"/>
          <p:cNvSpPr>
            <a:spLocks noGrp="1"/>
          </p:cNvSpPr>
          <p:nvPr/>
        </p:nvSpPr>
        <p:spPr>
          <a:xfrm>
            <a:off x="115506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91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6375AB-01E8-B7B2-1446-335E9382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4A1F07-0EBB-F8A6-AB3A-464146C4D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6E34FA-B04D-A827-2949-27744F152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54F57C9-9216-D387-AEB5-F061F78B1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2614E4-5D3B-0342-4734-F6CA81194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DB56F07-3530-44A4-C253-164293C1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3A15-52FC-443B-B24D-44157E45E206}" type="datetimeFigureOut">
              <a:rPr lang="sv-SE" smtClean="0"/>
              <a:t>2026-05-02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6C8F8B0-9039-6596-68E3-3F9D79B1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BB7BF4F-650A-BBE6-0E95-5C5BEE75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0A58-A1C8-4522-BC8B-B6AB67957B66}" type="slidenum">
              <a:rPr lang="sv-SE" smtClean="0"/>
              <a:t>‹#›</a:t>
            </a:fld>
            <a:endParaRPr lang="sv-SE"/>
          </a:p>
        </p:txBody>
      </p:sp>
      <p:sp>
        <p:nvSpPr>
          <p:cNvPr id="980" name="L4_Trunk"/>
          <p:cNvSpPr>
            <a:spLocks noGrp="1"/>
          </p:cNvSpPr>
          <p:nvPr/>
        </p:nvSpPr>
        <p:spPr>
          <a:xfrm>
            <a:off x="11512550" y="6477000"/>
            <a:ext cx="38100" cy="127000"/>
          </a:xfrm>
          <a:prstGeom prst="rect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81" name="L4_D0"/>
          <p:cNvSpPr>
            <a:spLocks noGrp="1"/>
          </p:cNvSpPr>
          <p:nvPr/>
        </p:nvSpPr>
        <p:spPr>
          <a:xfrm>
            <a:off x="11499850" y="6191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82" name="L4_D1"/>
          <p:cNvSpPr>
            <a:spLocks noGrp="1"/>
          </p:cNvSpPr>
          <p:nvPr/>
        </p:nvSpPr>
        <p:spPr>
          <a:xfrm>
            <a:off x="114490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83" name="L4_D2"/>
          <p:cNvSpPr>
            <a:spLocks noGrp="1"/>
          </p:cNvSpPr>
          <p:nvPr/>
        </p:nvSpPr>
        <p:spPr>
          <a:xfrm>
            <a:off x="114998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84" name="L4_D3"/>
          <p:cNvSpPr>
            <a:spLocks noGrp="1"/>
          </p:cNvSpPr>
          <p:nvPr/>
        </p:nvSpPr>
        <p:spPr>
          <a:xfrm>
            <a:off x="115506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85" name="L4_D4"/>
          <p:cNvSpPr>
            <a:spLocks noGrp="1"/>
          </p:cNvSpPr>
          <p:nvPr/>
        </p:nvSpPr>
        <p:spPr>
          <a:xfrm>
            <a:off x="114236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86" name="L4_D5"/>
          <p:cNvSpPr>
            <a:spLocks noGrp="1"/>
          </p:cNvSpPr>
          <p:nvPr/>
        </p:nvSpPr>
        <p:spPr>
          <a:xfrm>
            <a:off x="114744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87" name="L4_D6"/>
          <p:cNvSpPr>
            <a:spLocks noGrp="1"/>
          </p:cNvSpPr>
          <p:nvPr/>
        </p:nvSpPr>
        <p:spPr>
          <a:xfrm>
            <a:off x="115252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88" name="L4_D7"/>
          <p:cNvSpPr>
            <a:spLocks noGrp="1"/>
          </p:cNvSpPr>
          <p:nvPr/>
        </p:nvSpPr>
        <p:spPr>
          <a:xfrm>
            <a:off x="115760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89" name="L4_D8"/>
          <p:cNvSpPr>
            <a:spLocks noGrp="1"/>
          </p:cNvSpPr>
          <p:nvPr/>
        </p:nvSpPr>
        <p:spPr>
          <a:xfrm>
            <a:off x="114236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" name="L4_D9"/>
          <p:cNvSpPr>
            <a:spLocks noGrp="1"/>
          </p:cNvSpPr>
          <p:nvPr/>
        </p:nvSpPr>
        <p:spPr>
          <a:xfrm>
            <a:off x="114744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1" name="L4_D10"/>
          <p:cNvSpPr>
            <a:spLocks noGrp="1"/>
          </p:cNvSpPr>
          <p:nvPr/>
        </p:nvSpPr>
        <p:spPr>
          <a:xfrm>
            <a:off x="115252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2" name="L4_D11"/>
          <p:cNvSpPr>
            <a:spLocks noGrp="1"/>
          </p:cNvSpPr>
          <p:nvPr/>
        </p:nvSpPr>
        <p:spPr>
          <a:xfrm>
            <a:off x="115760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3" name="L4_D12"/>
          <p:cNvSpPr>
            <a:spLocks noGrp="1"/>
          </p:cNvSpPr>
          <p:nvPr/>
        </p:nvSpPr>
        <p:spPr>
          <a:xfrm>
            <a:off x="114490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4" name="L4_D13"/>
          <p:cNvSpPr>
            <a:spLocks noGrp="1"/>
          </p:cNvSpPr>
          <p:nvPr/>
        </p:nvSpPr>
        <p:spPr>
          <a:xfrm>
            <a:off x="114998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5" name="L4_D14"/>
          <p:cNvSpPr>
            <a:spLocks noGrp="1"/>
          </p:cNvSpPr>
          <p:nvPr/>
        </p:nvSpPr>
        <p:spPr>
          <a:xfrm>
            <a:off x="115506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453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CC8D3EB-8616-27CC-500C-5B8763D0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3A15-52FC-443B-B24D-44157E45E206}" type="datetimeFigureOut">
              <a:rPr lang="sv-SE" smtClean="0"/>
              <a:t>2026-05-02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DFAFDD1-71E7-320A-FEA0-FE3EAAA0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BD863A9-EDB4-C7D4-EA11-2019D398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0A58-A1C8-4522-BC8B-B6AB67957B66}" type="slidenum">
              <a:rPr lang="sv-SE" smtClean="0"/>
              <a:t>‹#›</a:t>
            </a:fld>
            <a:endParaRPr lang="sv-SE"/>
          </a:p>
        </p:txBody>
      </p:sp>
      <p:sp>
        <p:nvSpPr>
          <p:cNvPr id="1020" name="L6_Trunk"/>
          <p:cNvSpPr>
            <a:spLocks noGrp="1"/>
          </p:cNvSpPr>
          <p:nvPr/>
        </p:nvSpPr>
        <p:spPr>
          <a:xfrm>
            <a:off x="11512550" y="6477000"/>
            <a:ext cx="38100" cy="127000"/>
          </a:xfrm>
          <a:prstGeom prst="rect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21" name="L6_D0"/>
          <p:cNvSpPr>
            <a:spLocks noGrp="1"/>
          </p:cNvSpPr>
          <p:nvPr/>
        </p:nvSpPr>
        <p:spPr>
          <a:xfrm>
            <a:off x="11499850" y="6191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22" name="L6_D1"/>
          <p:cNvSpPr>
            <a:spLocks noGrp="1"/>
          </p:cNvSpPr>
          <p:nvPr/>
        </p:nvSpPr>
        <p:spPr>
          <a:xfrm>
            <a:off x="114490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23" name="L6_D2"/>
          <p:cNvSpPr>
            <a:spLocks noGrp="1"/>
          </p:cNvSpPr>
          <p:nvPr/>
        </p:nvSpPr>
        <p:spPr>
          <a:xfrm>
            <a:off x="114998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24" name="L6_D3"/>
          <p:cNvSpPr>
            <a:spLocks noGrp="1"/>
          </p:cNvSpPr>
          <p:nvPr/>
        </p:nvSpPr>
        <p:spPr>
          <a:xfrm>
            <a:off x="115506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25" name="L6_D4"/>
          <p:cNvSpPr>
            <a:spLocks noGrp="1"/>
          </p:cNvSpPr>
          <p:nvPr/>
        </p:nvSpPr>
        <p:spPr>
          <a:xfrm>
            <a:off x="114236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26" name="L6_D5"/>
          <p:cNvSpPr>
            <a:spLocks noGrp="1"/>
          </p:cNvSpPr>
          <p:nvPr/>
        </p:nvSpPr>
        <p:spPr>
          <a:xfrm>
            <a:off x="114744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27" name="L6_D6"/>
          <p:cNvSpPr>
            <a:spLocks noGrp="1"/>
          </p:cNvSpPr>
          <p:nvPr/>
        </p:nvSpPr>
        <p:spPr>
          <a:xfrm>
            <a:off x="115252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28" name="L6_D7"/>
          <p:cNvSpPr>
            <a:spLocks noGrp="1"/>
          </p:cNvSpPr>
          <p:nvPr/>
        </p:nvSpPr>
        <p:spPr>
          <a:xfrm>
            <a:off x="115760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29" name="L6_D8"/>
          <p:cNvSpPr>
            <a:spLocks noGrp="1"/>
          </p:cNvSpPr>
          <p:nvPr/>
        </p:nvSpPr>
        <p:spPr>
          <a:xfrm>
            <a:off x="114236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30" name="L6_D9"/>
          <p:cNvSpPr>
            <a:spLocks noGrp="1"/>
          </p:cNvSpPr>
          <p:nvPr/>
        </p:nvSpPr>
        <p:spPr>
          <a:xfrm>
            <a:off x="114744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31" name="L6_D10"/>
          <p:cNvSpPr>
            <a:spLocks noGrp="1"/>
          </p:cNvSpPr>
          <p:nvPr/>
        </p:nvSpPr>
        <p:spPr>
          <a:xfrm>
            <a:off x="115252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32" name="L6_D11"/>
          <p:cNvSpPr>
            <a:spLocks noGrp="1"/>
          </p:cNvSpPr>
          <p:nvPr/>
        </p:nvSpPr>
        <p:spPr>
          <a:xfrm>
            <a:off x="115760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33" name="L6_D12"/>
          <p:cNvSpPr>
            <a:spLocks noGrp="1"/>
          </p:cNvSpPr>
          <p:nvPr/>
        </p:nvSpPr>
        <p:spPr>
          <a:xfrm>
            <a:off x="114490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34" name="L6_D13"/>
          <p:cNvSpPr>
            <a:spLocks noGrp="1"/>
          </p:cNvSpPr>
          <p:nvPr/>
        </p:nvSpPr>
        <p:spPr>
          <a:xfrm>
            <a:off x="114998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35" name="L6_D14"/>
          <p:cNvSpPr>
            <a:spLocks noGrp="1"/>
          </p:cNvSpPr>
          <p:nvPr/>
        </p:nvSpPr>
        <p:spPr>
          <a:xfrm>
            <a:off x="115506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93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AE20B0-1EB1-88F9-83DA-D15EC296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288538B-2B8D-7034-B711-8A7602CB3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A2967E-154E-3199-9487-D15417990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019190D-D4B2-F3B1-F415-678A9565B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3A15-52FC-443B-B24D-44157E45E206}" type="datetimeFigureOut">
              <a:rPr lang="sv-SE" smtClean="0"/>
              <a:t>2026-05-02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90FF83F-396A-19B0-1E20-5E7932AC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93BAB3-E393-2C7E-AA5D-9FE0E06C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0A58-A1C8-4522-BC8B-B6AB67957B66}" type="slidenum">
              <a:rPr lang="sv-SE" smtClean="0"/>
              <a:t>‹#›</a:t>
            </a:fld>
            <a:endParaRPr lang="sv-SE"/>
          </a:p>
        </p:txBody>
      </p:sp>
      <p:sp>
        <p:nvSpPr>
          <p:cNvPr id="1060" name="L8_Trunk"/>
          <p:cNvSpPr>
            <a:spLocks noGrp="1"/>
          </p:cNvSpPr>
          <p:nvPr/>
        </p:nvSpPr>
        <p:spPr>
          <a:xfrm>
            <a:off x="11512550" y="6477000"/>
            <a:ext cx="38100" cy="127000"/>
          </a:xfrm>
          <a:prstGeom prst="rect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61" name="L8_D0"/>
          <p:cNvSpPr>
            <a:spLocks noGrp="1"/>
          </p:cNvSpPr>
          <p:nvPr/>
        </p:nvSpPr>
        <p:spPr>
          <a:xfrm>
            <a:off x="11499850" y="6191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62" name="L8_D1"/>
          <p:cNvSpPr>
            <a:spLocks noGrp="1"/>
          </p:cNvSpPr>
          <p:nvPr/>
        </p:nvSpPr>
        <p:spPr>
          <a:xfrm>
            <a:off x="114490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63" name="L8_D2"/>
          <p:cNvSpPr>
            <a:spLocks noGrp="1"/>
          </p:cNvSpPr>
          <p:nvPr/>
        </p:nvSpPr>
        <p:spPr>
          <a:xfrm>
            <a:off x="114998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64" name="L8_D3"/>
          <p:cNvSpPr>
            <a:spLocks noGrp="1"/>
          </p:cNvSpPr>
          <p:nvPr/>
        </p:nvSpPr>
        <p:spPr>
          <a:xfrm>
            <a:off x="115506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65" name="L8_D4"/>
          <p:cNvSpPr>
            <a:spLocks noGrp="1"/>
          </p:cNvSpPr>
          <p:nvPr/>
        </p:nvSpPr>
        <p:spPr>
          <a:xfrm>
            <a:off x="114236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66" name="L8_D5"/>
          <p:cNvSpPr>
            <a:spLocks noGrp="1"/>
          </p:cNvSpPr>
          <p:nvPr/>
        </p:nvSpPr>
        <p:spPr>
          <a:xfrm>
            <a:off x="114744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67" name="L8_D6"/>
          <p:cNvSpPr>
            <a:spLocks noGrp="1"/>
          </p:cNvSpPr>
          <p:nvPr/>
        </p:nvSpPr>
        <p:spPr>
          <a:xfrm>
            <a:off x="115252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68" name="L8_D7"/>
          <p:cNvSpPr>
            <a:spLocks noGrp="1"/>
          </p:cNvSpPr>
          <p:nvPr/>
        </p:nvSpPr>
        <p:spPr>
          <a:xfrm>
            <a:off x="115760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69" name="L8_D8"/>
          <p:cNvSpPr>
            <a:spLocks noGrp="1"/>
          </p:cNvSpPr>
          <p:nvPr/>
        </p:nvSpPr>
        <p:spPr>
          <a:xfrm>
            <a:off x="114236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70" name="L8_D9"/>
          <p:cNvSpPr>
            <a:spLocks noGrp="1"/>
          </p:cNvSpPr>
          <p:nvPr/>
        </p:nvSpPr>
        <p:spPr>
          <a:xfrm>
            <a:off x="114744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71" name="L8_D10"/>
          <p:cNvSpPr>
            <a:spLocks noGrp="1"/>
          </p:cNvSpPr>
          <p:nvPr/>
        </p:nvSpPr>
        <p:spPr>
          <a:xfrm>
            <a:off x="115252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72" name="L8_D11"/>
          <p:cNvSpPr>
            <a:spLocks noGrp="1"/>
          </p:cNvSpPr>
          <p:nvPr/>
        </p:nvSpPr>
        <p:spPr>
          <a:xfrm>
            <a:off x="115760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73" name="L8_D12"/>
          <p:cNvSpPr>
            <a:spLocks noGrp="1"/>
          </p:cNvSpPr>
          <p:nvPr/>
        </p:nvSpPr>
        <p:spPr>
          <a:xfrm>
            <a:off x="114490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74" name="L8_D13"/>
          <p:cNvSpPr>
            <a:spLocks noGrp="1"/>
          </p:cNvSpPr>
          <p:nvPr/>
        </p:nvSpPr>
        <p:spPr>
          <a:xfrm>
            <a:off x="114998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75" name="L8_D14"/>
          <p:cNvSpPr>
            <a:spLocks noGrp="1"/>
          </p:cNvSpPr>
          <p:nvPr/>
        </p:nvSpPr>
        <p:spPr>
          <a:xfrm>
            <a:off x="115506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98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B68136-A6F4-251F-73F1-2DD842EF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F2BA439-5DB2-A4BE-7F98-662C05FE9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DCB533-665B-F3FF-1782-71EF84D6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3A15-52FC-443B-B24D-44157E45E206}" type="datetimeFigureOut">
              <a:rPr lang="sv-SE" smtClean="0"/>
              <a:t>2026-05-02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EFBEE3-461D-F050-DB99-CAB3BD39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2615F9-EE0D-E7A8-B3E9-EC85E5CD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0A58-A1C8-4522-BC8B-B6AB67957B66}" type="slidenum">
              <a:rPr lang="sv-SE" smtClean="0"/>
              <a:t>‹#›</a:t>
            </a:fld>
            <a:endParaRPr lang="sv-SE"/>
          </a:p>
        </p:txBody>
      </p:sp>
      <p:sp>
        <p:nvSpPr>
          <p:cNvPr id="1080" name="L9_Trunk"/>
          <p:cNvSpPr>
            <a:spLocks noGrp="1"/>
          </p:cNvSpPr>
          <p:nvPr/>
        </p:nvSpPr>
        <p:spPr>
          <a:xfrm>
            <a:off x="11512550" y="6477000"/>
            <a:ext cx="38100" cy="127000"/>
          </a:xfrm>
          <a:prstGeom prst="rect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81" name="L9_D0"/>
          <p:cNvSpPr>
            <a:spLocks noGrp="1"/>
          </p:cNvSpPr>
          <p:nvPr/>
        </p:nvSpPr>
        <p:spPr>
          <a:xfrm>
            <a:off x="11499850" y="6191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82" name="L9_D1"/>
          <p:cNvSpPr>
            <a:spLocks noGrp="1"/>
          </p:cNvSpPr>
          <p:nvPr/>
        </p:nvSpPr>
        <p:spPr>
          <a:xfrm>
            <a:off x="114490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83" name="L9_D2"/>
          <p:cNvSpPr>
            <a:spLocks noGrp="1"/>
          </p:cNvSpPr>
          <p:nvPr/>
        </p:nvSpPr>
        <p:spPr>
          <a:xfrm>
            <a:off x="114998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84" name="L9_D3"/>
          <p:cNvSpPr>
            <a:spLocks noGrp="1"/>
          </p:cNvSpPr>
          <p:nvPr/>
        </p:nvSpPr>
        <p:spPr>
          <a:xfrm>
            <a:off x="11550650" y="6254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85" name="L9_D4"/>
          <p:cNvSpPr>
            <a:spLocks noGrp="1"/>
          </p:cNvSpPr>
          <p:nvPr/>
        </p:nvSpPr>
        <p:spPr>
          <a:xfrm>
            <a:off x="114236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86" name="L9_D5"/>
          <p:cNvSpPr>
            <a:spLocks noGrp="1"/>
          </p:cNvSpPr>
          <p:nvPr/>
        </p:nvSpPr>
        <p:spPr>
          <a:xfrm>
            <a:off x="114744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87" name="L9_D6"/>
          <p:cNvSpPr>
            <a:spLocks noGrp="1"/>
          </p:cNvSpPr>
          <p:nvPr/>
        </p:nvSpPr>
        <p:spPr>
          <a:xfrm>
            <a:off x="115252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88" name="L9_D7"/>
          <p:cNvSpPr>
            <a:spLocks noGrp="1"/>
          </p:cNvSpPr>
          <p:nvPr/>
        </p:nvSpPr>
        <p:spPr>
          <a:xfrm>
            <a:off x="11576050" y="63182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89" name="L9_D8"/>
          <p:cNvSpPr>
            <a:spLocks noGrp="1"/>
          </p:cNvSpPr>
          <p:nvPr/>
        </p:nvSpPr>
        <p:spPr>
          <a:xfrm>
            <a:off x="114236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90" name="L9_D9"/>
          <p:cNvSpPr>
            <a:spLocks noGrp="1"/>
          </p:cNvSpPr>
          <p:nvPr/>
        </p:nvSpPr>
        <p:spPr>
          <a:xfrm>
            <a:off x="114744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91" name="L9_D10"/>
          <p:cNvSpPr>
            <a:spLocks noGrp="1"/>
          </p:cNvSpPr>
          <p:nvPr/>
        </p:nvSpPr>
        <p:spPr>
          <a:xfrm>
            <a:off x="115252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92" name="L9_D11"/>
          <p:cNvSpPr>
            <a:spLocks noGrp="1"/>
          </p:cNvSpPr>
          <p:nvPr/>
        </p:nvSpPr>
        <p:spPr>
          <a:xfrm>
            <a:off x="11576050" y="63817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93" name="L9_D12"/>
          <p:cNvSpPr>
            <a:spLocks noGrp="1"/>
          </p:cNvSpPr>
          <p:nvPr/>
        </p:nvSpPr>
        <p:spPr>
          <a:xfrm>
            <a:off x="114490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94" name="L9_D13"/>
          <p:cNvSpPr>
            <a:spLocks noGrp="1"/>
          </p:cNvSpPr>
          <p:nvPr/>
        </p:nvSpPr>
        <p:spPr>
          <a:xfrm>
            <a:off x="114998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95" name="L9_D14"/>
          <p:cNvSpPr>
            <a:spLocks noGrp="1"/>
          </p:cNvSpPr>
          <p:nvPr/>
        </p:nvSpPr>
        <p:spPr>
          <a:xfrm>
            <a:off x="11550650" y="6432550"/>
            <a:ext cx="63500" cy="63500"/>
          </a:xfrm>
          <a:prstGeom prst="ellipse">
            <a:avLst/>
          </a:prstGeom>
          <a:solidFill>
            <a:srgbClr val="5A7A96"/>
          </a:solidFill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36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75E970D-A846-B797-6B6C-5B31C1DA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483CA3-B14B-61E6-AFD4-DAFE64422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9C7613-3AFD-8E42-45E7-0E867F30D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453A15-52FC-443B-B24D-44157E45E206}" type="datetimeFigureOut">
              <a:rPr lang="sv-SE" smtClean="0"/>
              <a:t>2026-05-02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4BF9CB-2A74-7A8D-B1A1-FED892ACF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6F45D7-F2CE-77C5-4994-1DE0E5724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070A58-A1C8-4522-BC8B-B6AB67957B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1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psykiatri.se/behandling/personlighetsproble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CA94AF-9B31-6398-D233-F680F1902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298" y="719258"/>
            <a:ext cx="7863364" cy="2159000"/>
          </a:xfrm>
        </p:spPr>
        <p:txBody>
          <a:bodyPr>
            <a:normAutofit/>
          </a:bodyPr>
          <a:lstStyle/>
          <a:p>
            <a:r>
              <a:rPr lang="en-US"/>
              <a:t>A Pilot Study of GPM-I in Routine Care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E801793-00F9-4DB8-6B4C-7F300E616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58" y="3010163"/>
            <a:ext cx="7951076" cy="279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dk2"/>
                </a:solidFill>
                <a:ea typeface="+mn-lt"/>
                <a:cs typeface="+mn-lt"/>
              </a:rPr>
              <a:t>Feasibility, refinement, and the clinical logic of GPM-I, phase II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1800" b="1" dirty="0">
                <a:solidFill>
                  <a:schemeClr val="dk2"/>
                </a:solidFill>
                <a:ea typeface="+mn-lt"/>
                <a:cs typeface="+mn-lt"/>
              </a:rPr>
              <a:t>Dan Bengtsson, Licensed Psychologist, PhD Candidate</a:t>
            </a:r>
          </a:p>
          <a:p>
            <a:pPr>
              <a:buNone/>
            </a:pPr>
            <a:r>
              <a:rPr lang="en-US" sz="1600" dirty="0">
                <a:solidFill>
                  <a:schemeClr val="dk2"/>
                </a:solidFill>
                <a:ea typeface="+mn-lt"/>
                <a:cs typeface="+mn-lt"/>
              </a:rPr>
              <a:t>Linnaeus University · Personality Disorders Unit, Huddinge University Hospital · Region Stockholm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A95E779-E97E-49EA-9967-09F118F2A9EE}"/>
              </a:ext>
            </a:extLst>
          </p:cNvPr>
          <p:cNvSpPr txBox="1"/>
          <p:nvPr/>
        </p:nvSpPr>
        <p:spPr>
          <a:xfrm>
            <a:off x="1524000" y="6248400"/>
            <a:ext cx="9144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 i="1" dirty="0">
                <a:solidFill>
                  <a:srgbClr val="156082"/>
                </a:solidFill>
              </a:rPr>
              <a:t>GPM International Conference Stockholm · May 2026</a:t>
            </a:r>
            <a:endParaRPr lang="sv-SE" sz="1400" i="1" dirty="0">
              <a:solidFill>
                <a:srgbClr val="156082"/>
              </a:solidFill>
            </a:endParaRPr>
          </a:p>
        </p:txBody>
      </p:sp>
      <p:sp>
        <p:nvSpPr>
          <p:cNvPr id="801" name="LNU_Trunk"/>
          <p:cNvSpPr>
            <a:spLocks noGrp="1"/>
          </p:cNvSpPr>
          <p:nvPr/>
        </p:nvSpPr>
        <p:spPr>
          <a:xfrm>
            <a:off x="11480800" y="6324600"/>
            <a:ext cx="50800" cy="1778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0" name="LNU_Dot0"/>
          <p:cNvSpPr>
            <a:spLocks noGrp="1"/>
          </p:cNvSpPr>
          <p:nvPr/>
        </p:nvSpPr>
        <p:spPr>
          <a:xfrm>
            <a:off x="11461750" y="58991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1" name="LNU_Dot1"/>
          <p:cNvSpPr>
            <a:spLocks noGrp="1"/>
          </p:cNvSpPr>
          <p:nvPr/>
        </p:nvSpPr>
        <p:spPr>
          <a:xfrm>
            <a:off x="11385550" y="59753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2" name="LNU_Dot2"/>
          <p:cNvSpPr>
            <a:spLocks noGrp="1"/>
          </p:cNvSpPr>
          <p:nvPr/>
        </p:nvSpPr>
        <p:spPr>
          <a:xfrm>
            <a:off x="11461750" y="59753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3" name="LNU_Dot3"/>
          <p:cNvSpPr>
            <a:spLocks noGrp="1"/>
          </p:cNvSpPr>
          <p:nvPr/>
        </p:nvSpPr>
        <p:spPr>
          <a:xfrm>
            <a:off x="11537950" y="59753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4" name="LNU_Dot4"/>
          <p:cNvSpPr>
            <a:spLocks noGrp="1"/>
          </p:cNvSpPr>
          <p:nvPr/>
        </p:nvSpPr>
        <p:spPr>
          <a:xfrm>
            <a:off x="11347450" y="60515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5" name="LNU_Dot5"/>
          <p:cNvSpPr>
            <a:spLocks noGrp="1"/>
          </p:cNvSpPr>
          <p:nvPr/>
        </p:nvSpPr>
        <p:spPr>
          <a:xfrm>
            <a:off x="11423650" y="60515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6" name="LNU_Dot6"/>
          <p:cNvSpPr>
            <a:spLocks noGrp="1"/>
          </p:cNvSpPr>
          <p:nvPr/>
        </p:nvSpPr>
        <p:spPr>
          <a:xfrm>
            <a:off x="11499850" y="60515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7" name="LNU_Dot7"/>
          <p:cNvSpPr>
            <a:spLocks noGrp="1"/>
          </p:cNvSpPr>
          <p:nvPr/>
        </p:nvSpPr>
        <p:spPr>
          <a:xfrm>
            <a:off x="11576050" y="60515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8" name="LNU_Dot8"/>
          <p:cNvSpPr>
            <a:spLocks noGrp="1"/>
          </p:cNvSpPr>
          <p:nvPr/>
        </p:nvSpPr>
        <p:spPr>
          <a:xfrm>
            <a:off x="11347450" y="61277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9" name="LNU_Dot9"/>
          <p:cNvSpPr>
            <a:spLocks noGrp="1"/>
          </p:cNvSpPr>
          <p:nvPr/>
        </p:nvSpPr>
        <p:spPr>
          <a:xfrm>
            <a:off x="11423650" y="61277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20" name="LNU_Dot10"/>
          <p:cNvSpPr>
            <a:spLocks noGrp="1"/>
          </p:cNvSpPr>
          <p:nvPr/>
        </p:nvSpPr>
        <p:spPr>
          <a:xfrm>
            <a:off x="11499850" y="61277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21" name="LNU_Dot11"/>
          <p:cNvSpPr>
            <a:spLocks noGrp="1"/>
          </p:cNvSpPr>
          <p:nvPr/>
        </p:nvSpPr>
        <p:spPr>
          <a:xfrm>
            <a:off x="11576050" y="61277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22" name="LNU_Dot12"/>
          <p:cNvSpPr>
            <a:spLocks noGrp="1"/>
          </p:cNvSpPr>
          <p:nvPr/>
        </p:nvSpPr>
        <p:spPr>
          <a:xfrm>
            <a:off x="11385550" y="62039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23" name="LNU_Dot13"/>
          <p:cNvSpPr>
            <a:spLocks noGrp="1"/>
          </p:cNvSpPr>
          <p:nvPr/>
        </p:nvSpPr>
        <p:spPr>
          <a:xfrm>
            <a:off x="11461750" y="62039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24" name="LNU_Dot14"/>
          <p:cNvSpPr>
            <a:spLocks noGrp="1"/>
          </p:cNvSpPr>
          <p:nvPr/>
        </p:nvSpPr>
        <p:spPr>
          <a:xfrm>
            <a:off x="11537950" y="62039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30" name="LNU_Word"/>
          <p:cNvSpPr>
            <a:spLocks noGrp="1"/>
          </p:cNvSpPr>
          <p:nvPr/>
        </p:nvSpPr>
        <p:spPr>
          <a:xfrm>
            <a:off x="9982200" y="6324600"/>
            <a:ext cx="1422400" cy="203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buNone/>
            </a:pPr>
            <a:r>
              <a:rPr lang="en-US" sz="1000" b="1">
                <a:solidFill>
                  <a:srgbClr val="0E2841"/>
                </a:solidFill>
              </a:rPr>
              <a:t>Linnaeus University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FFE2AC-B5B8-AB49-425A-5435C665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0" y="1841500"/>
            <a:ext cx="3556000" cy="26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9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Text"/>
          <p:cNvSpPr txBox="1"/>
          <p:nvPr/>
        </p:nvSpPr>
        <p:spPr>
          <a:xfrm>
            <a:off x="838200" y="342900"/>
            <a:ext cx="105156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b="1">
                <a:solidFill>
                  <a:srgbClr val="0E2841"/>
                </a:solidFill>
              </a:rPr>
              <a:t>Early participant feedback</a:t>
            </a:r>
          </a:p>
        </p:txBody>
      </p:sp>
      <p:sp>
        <p:nvSpPr>
          <p:cNvPr id="101" name="TitleAccent"/>
          <p:cNvSpPr/>
          <p:nvPr/>
        </p:nvSpPr>
        <p:spPr>
          <a:xfrm>
            <a:off x="838200" y="800100"/>
            <a:ext cx="10515600" cy="254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" name="Subtitle"/>
          <p:cNvSpPr txBox="1"/>
          <p:nvPr/>
        </p:nvSpPr>
        <p:spPr>
          <a:xfrm>
            <a:off x="838200" y="889000"/>
            <a:ext cx="1051560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400" i="1">
                <a:solidFill>
                  <a:srgbClr val="5A6B7C"/>
                </a:solidFill>
              </a:rPr>
              <a:t>Illustrative comments from routine-care use, translated from Swedish</a:t>
            </a:r>
          </a:p>
        </p:txBody>
      </p:sp>
      <p:sp>
        <p:nvSpPr>
          <p:cNvPr id="110" name="Card1Bg"/>
          <p:cNvSpPr/>
          <p:nvPr/>
        </p:nvSpPr>
        <p:spPr>
          <a:xfrm>
            <a:off x="838200" y="1460500"/>
            <a:ext cx="3352800" cy="3746500"/>
          </a:xfrm>
          <a:prstGeom prst="rect">
            <a:avLst/>
          </a:prstGeom>
          <a:solidFill>
            <a:srgbClr val="F7F9FB"/>
          </a:solidFill>
          <a:ln w="6350">
            <a:solidFill>
              <a:srgbClr val="E1E8ED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1" name="Card1Bar"/>
          <p:cNvSpPr/>
          <p:nvPr/>
        </p:nvSpPr>
        <p:spPr>
          <a:xfrm>
            <a:off x="838200" y="1460500"/>
            <a:ext cx="50800" cy="37465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3" name="Card1Stmt"/>
          <p:cNvSpPr txBox="1"/>
          <p:nvPr/>
        </p:nvSpPr>
        <p:spPr>
          <a:xfrm>
            <a:off x="1117600" y="1689100"/>
            <a:ext cx="2794000" cy="55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700" b="1">
                <a:solidFill>
                  <a:srgbClr val="0E2841"/>
                </a:solidFill>
              </a:rPr>
              <a:t>Recognising patterns</a:t>
            </a:r>
          </a:p>
        </p:txBody>
      </p:sp>
      <p:sp>
        <p:nvSpPr>
          <p:cNvPr id="115" name="Card1Quote"/>
          <p:cNvSpPr txBox="1"/>
          <p:nvPr/>
        </p:nvSpPr>
        <p:spPr>
          <a:xfrm>
            <a:off x="1117600" y="2527300"/>
            <a:ext cx="2794000" cy="63094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500" b="1">
                <a:solidFill>
                  <a:srgbClr val="156082"/>
                </a:solidFill>
              </a:rPr>
              <a:t>“</a:t>
            </a:r>
            <a:r>
              <a:rPr lang="en-US" sz="1300" i="1">
                <a:solidFill>
                  <a:srgbClr val="0E2841"/>
                </a:solidFill>
              </a:rPr>
              <a:t>I notice when my system is challenged, and can ask whether I want to act from an old pattern.”</a:t>
            </a:r>
          </a:p>
        </p:txBody>
      </p:sp>
      <p:sp>
        <p:nvSpPr>
          <p:cNvPr id="120" name="Card2Bg"/>
          <p:cNvSpPr/>
          <p:nvPr/>
        </p:nvSpPr>
        <p:spPr>
          <a:xfrm>
            <a:off x="4419600" y="1460500"/>
            <a:ext cx="3352800" cy="3746500"/>
          </a:xfrm>
          <a:prstGeom prst="rect">
            <a:avLst/>
          </a:prstGeom>
          <a:solidFill>
            <a:srgbClr val="F7F9FB"/>
          </a:solidFill>
          <a:ln w="6350">
            <a:solidFill>
              <a:srgbClr val="E1E8ED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1" name="Card2Bar"/>
          <p:cNvSpPr/>
          <p:nvPr/>
        </p:nvSpPr>
        <p:spPr>
          <a:xfrm>
            <a:off x="4419600" y="1460500"/>
            <a:ext cx="50800" cy="37465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3" name="Card2Stmt"/>
          <p:cNvSpPr txBox="1"/>
          <p:nvPr/>
        </p:nvSpPr>
        <p:spPr>
          <a:xfrm>
            <a:off x="4699000" y="1689100"/>
            <a:ext cx="2794000" cy="55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700" b="1">
                <a:solidFill>
                  <a:srgbClr val="0E2841"/>
                </a:solidFill>
              </a:rPr>
              <a:t>Using emotions differently</a:t>
            </a:r>
          </a:p>
        </p:txBody>
      </p:sp>
      <p:sp>
        <p:nvSpPr>
          <p:cNvPr id="125" name="Card2Quote"/>
          <p:cNvSpPr txBox="1"/>
          <p:nvPr/>
        </p:nvSpPr>
        <p:spPr>
          <a:xfrm>
            <a:off x="4699000" y="2527300"/>
            <a:ext cx="27940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500" b="1">
                <a:solidFill>
                  <a:srgbClr val="156082"/>
                </a:solidFill>
              </a:rPr>
              <a:t>“</a:t>
            </a:r>
            <a:r>
              <a:rPr lang="en-US" sz="1300" i="1">
                <a:solidFill>
                  <a:srgbClr val="0E2841"/>
                </a:solidFill>
              </a:rPr>
              <a:t>I listen more to the information my emotions give me.”</a:t>
            </a:r>
          </a:p>
        </p:txBody>
      </p:sp>
      <p:sp>
        <p:nvSpPr>
          <p:cNvPr id="130" name="Card3Bg"/>
          <p:cNvSpPr/>
          <p:nvPr/>
        </p:nvSpPr>
        <p:spPr>
          <a:xfrm>
            <a:off x="8001000" y="1460500"/>
            <a:ext cx="3352800" cy="3746500"/>
          </a:xfrm>
          <a:prstGeom prst="rect">
            <a:avLst/>
          </a:prstGeom>
          <a:solidFill>
            <a:srgbClr val="F7F9FB"/>
          </a:solidFill>
          <a:ln w="6350">
            <a:solidFill>
              <a:srgbClr val="E1E8ED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1" name="Card3Bar"/>
          <p:cNvSpPr/>
          <p:nvPr/>
        </p:nvSpPr>
        <p:spPr>
          <a:xfrm>
            <a:off x="8001000" y="1460500"/>
            <a:ext cx="50800" cy="37465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3" name="Card3Stmt"/>
          <p:cNvSpPr txBox="1"/>
          <p:nvPr/>
        </p:nvSpPr>
        <p:spPr>
          <a:xfrm>
            <a:off x="8280400" y="1689100"/>
            <a:ext cx="2794000" cy="55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700" b="1">
                <a:solidFill>
                  <a:srgbClr val="0E2841"/>
                </a:solidFill>
              </a:rPr>
              <a:t>Small sustainable changes</a:t>
            </a:r>
          </a:p>
        </p:txBody>
      </p:sp>
      <p:sp>
        <p:nvSpPr>
          <p:cNvPr id="135" name="Card3Quote"/>
          <p:cNvSpPr txBox="1"/>
          <p:nvPr/>
        </p:nvSpPr>
        <p:spPr>
          <a:xfrm>
            <a:off x="8280400" y="2527300"/>
            <a:ext cx="27940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500" b="1">
                <a:solidFill>
                  <a:srgbClr val="156082"/>
                </a:solidFill>
              </a:rPr>
              <a:t>“</a:t>
            </a:r>
            <a:r>
              <a:rPr lang="en-US" sz="1300" i="1">
                <a:solidFill>
                  <a:srgbClr val="0E2841"/>
                </a:solidFill>
              </a:rPr>
              <a:t>I have started to see that change can be small and sustainable.”</a:t>
            </a:r>
          </a:p>
        </p:txBody>
      </p:sp>
      <p:sp>
        <p:nvSpPr>
          <p:cNvPr id="140" name="Caution"/>
          <p:cNvSpPr txBox="1"/>
          <p:nvPr/>
        </p:nvSpPr>
        <p:spPr>
          <a:xfrm>
            <a:off x="838200" y="5461000"/>
            <a:ext cx="10515600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100" i="1">
                <a:solidFill>
                  <a:srgbClr val="7A8A99"/>
                </a:solidFill>
              </a:rPr>
              <a:t>Illustrative feedback, not formal qualitative analysis.</a:t>
            </a:r>
          </a:p>
        </p:txBody>
      </p:sp>
      <p:sp>
        <p:nvSpPr>
          <p:cNvPr id="150" name="LNU_Word"/>
          <p:cNvSpPr txBox="1"/>
          <p:nvPr/>
        </p:nvSpPr>
        <p:spPr>
          <a:xfrm>
            <a:off x="9982200" y="6324600"/>
            <a:ext cx="14224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sv-SE" sz="1000" b="1">
                <a:solidFill>
                  <a:srgbClr val="0E2841"/>
                </a:solidFill>
              </a:rPr>
              <a:t>Linnaeus University</a:t>
            </a:r>
          </a:p>
        </p:txBody>
      </p:sp>
      <p:sp>
        <p:nvSpPr>
          <p:cNvPr id="200" name="c1_Div"/>
          <p:cNvSpPr/>
          <p:nvPr/>
        </p:nvSpPr>
        <p:spPr>
          <a:xfrm>
            <a:off x="1117600" y="2374900"/>
            <a:ext cx="2794000" cy="12700"/>
          </a:xfrm>
          <a:prstGeom prst="rect">
            <a:avLst/>
          </a:prstGeom>
          <a:solidFill>
            <a:srgbClr val="D9DD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1" name="c1_DivMid"/>
          <p:cNvSpPr/>
          <p:nvPr/>
        </p:nvSpPr>
        <p:spPr>
          <a:xfrm>
            <a:off x="1117600" y="3695700"/>
            <a:ext cx="2794000" cy="12700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2" name="c1_QuoteB"/>
          <p:cNvSpPr txBox="1"/>
          <p:nvPr/>
        </p:nvSpPr>
        <p:spPr>
          <a:xfrm>
            <a:off x="1117600" y="3797300"/>
            <a:ext cx="27940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500" b="1">
                <a:solidFill>
                  <a:srgbClr val="156082"/>
                </a:solidFill>
              </a:rPr>
              <a:t>“</a:t>
            </a:r>
            <a:r>
              <a:rPr lang="en-US" sz="1300" i="1">
                <a:solidFill>
                  <a:srgbClr val="0E2841"/>
                </a:solidFill>
              </a:rPr>
              <a:t>I focus more on myself than on others.”</a:t>
            </a:r>
          </a:p>
        </p:txBody>
      </p:sp>
      <p:sp>
        <p:nvSpPr>
          <p:cNvPr id="203" name="c2_Div"/>
          <p:cNvSpPr/>
          <p:nvPr/>
        </p:nvSpPr>
        <p:spPr>
          <a:xfrm>
            <a:off x="4699000" y="2374900"/>
            <a:ext cx="2794000" cy="12700"/>
          </a:xfrm>
          <a:prstGeom prst="rect">
            <a:avLst/>
          </a:prstGeom>
          <a:solidFill>
            <a:srgbClr val="D9DD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4" name="c2_DivMid"/>
          <p:cNvSpPr/>
          <p:nvPr/>
        </p:nvSpPr>
        <p:spPr>
          <a:xfrm>
            <a:off x="4699000" y="3695700"/>
            <a:ext cx="2794000" cy="12700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5" name="c2_QuoteB"/>
          <p:cNvSpPr txBox="1"/>
          <p:nvPr/>
        </p:nvSpPr>
        <p:spPr>
          <a:xfrm>
            <a:off x="4699000" y="3797300"/>
            <a:ext cx="27940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500" b="1">
                <a:solidFill>
                  <a:srgbClr val="156082"/>
                </a:solidFill>
              </a:rPr>
              <a:t>“</a:t>
            </a:r>
            <a:r>
              <a:rPr lang="en-US" sz="1300" i="1">
                <a:solidFill>
                  <a:srgbClr val="0E2841"/>
                </a:solidFill>
              </a:rPr>
              <a:t>I feel less afraid of going into challenging situations.”</a:t>
            </a:r>
          </a:p>
        </p:txBody>
      </p:sp>
      <p:sp>
        <p:nvSpPr>
          <p:cNvPr id="206" name="c3_Div"/>
          <p:cNvSpPr/>
          <p:nvPr/>
        </p:nvSpPr>
        <p:spPr>
          <a:xfrm>
            <a:off x="8280400" y="2374900"/>
            <a:ext cx="2794000" cy="12700"/>
          </a:xfrm>
          <a:prstGeom prst="rect">
            <a:avLst/>
          </a:prstGeom>
          <a:solidFill>
            <a:srgbClr val="D9DD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7" name="c3_DivMid"/>
          <p:cNvSpPr/>
          <p:nvPr/>
        </p:nvSpPr>
        <p:spPr>
          <a:xfrm>
            <a:off x="8280400" y="3695700"/>
            <a:ext cx="2794000" cy="12700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8" name="c3_QuoteB"/>
          <p:cNvSpPr txBox="1"/>
          <p:nvPr/>
        </p:nvSpPr>
        <p:spPr>
          <a:xfrm>
            <a:off x="8280400" y="3797300"/>
            <a:ext cx="27940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500" b="1">
                <a:solidFill>
                  <a:srgbClr val="156082"/>
                </a:solidFill>
              </a:rPr>
              <a:t>“</a:t>
            </a:r>
            <a:r>
              <a:rPr lang="en-US" sz="1300" i="1">
                <a:solidFill>
                  <a:srgbClr val="0E2841"/>
                </a:solidFill>
              </a:rPr>
              <a:t>I have started saying no without first building up irritation.”</a:t>
            </a:r>
          </a:p>
        </p:txBody>
      </p:sp>
    </p:spTree>
    <p:extLst>
      <p:ext uri="{BB962C8B-B14F-4D97-AF65-F5344CB8AC3E}">
        <p14:creationId xmlns:p14="http://schemas.microsoft.com/office/powerpoint/2010/main" val="227772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2C3BA-3509-8DDA-9EC4-6FB101285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E6FD48-C4E3-8FD8-E9DC-BC7A7B9AA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431" y="641350"/>
            <a:ext cx="11468986" cy="21590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Thank you!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E7ECF5-C8E9-E173-C00C-88AEB4698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998" y="3619500"/>
            <a:ext cx="9144000" cy="279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sz="2000" i="1">
                <a:solidFill>
                  <a:schemeClr val="dk2"/>
                </a:solidFill>
                <a:ea typeface="+mn-lt"/>
                <a:cs typeface="+mn-lt"/>
              </a:rPr>
              <a:t>Feel free to reach out for questions, collaboration, or any professional exchange</a:t>
            </a:r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r>
              <a:rPr lang="en-US" sz="1800">
                <a:solidFill>
                  <a:schemeClr val="dk2"/>
                </a:solidFill>
                <a:ea typeface="+mn-lt"/>
                <a:cs typeface="+mn-lt"/>
              </a:rPr>
              <a:t>To read more about GPM-I (in Swedish):</a:t>
            </a:r>
          </a:p>
          <a:p>
            <a:pPr algn="ctr">
              <a:buNone/>
            </a:pPr>
            <a:r>
              <a:rPr lang="sv-SE" b="1">
                <a:solidFill>
                  <a:srgbClr val="1A2B4A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3"/>
              </a:rPr>
              <a:t>internetpsykiatri.se/behandling/personlighetsproblem</a:t>
            </a:r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r>
              <a:rPr lang="en-US" sz="2400" b="1">
                <a:solidFill>
                  <a:schemeClr val="accent1"/>
                </a:solidFill>
                <a:ea typeface="+mn-lt"/>
                <a:cs typeface="+mn-lt"/>
              </a:rPr>
              <a:t>dan.bengtsson@lnu.se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9772331-D251-F72A-01B2-DD3340B45D27}"/>
              </a:ext>
            </a:extLst>
          </p:cNvPr>
          <p:cNvSpPr txBox="1"/>
          <p:nvPr/>
        </p:nvSpPr>
        <p:spPr>
          <a:xfrm>
            <a:off x="1524000" y="6273800"/>
            <a:ext cx="9144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ctr"/>
            <a:r>
              <a:rPr lang="en-US" sz="1200">
                <a:solidFill>
                  <a:schemeClr val="dk2"/>
                </a:solidFill>
              </a:rPr>
              <a:t>Dan Bengtsson  ·  Linnaeus University</a:t>
            </a:r>
          </a:p>
        </p:txBody>
      </p:sp>
      <p:sp>
        <p:nvSpPr>
          <p:cNvPr id="801" name="LNU_Trunk">
            <a:extLst>
              <a:ext uri="{FF2B5EF4-FFF2-40B4-BE49-F238E27FC236}">
                <a16:creationId xmlns:a16="http://schemas.microsoft.com/office/drawing/2014/main" id="{B7629D8E-1EAA-9641-E7C4-89534C6A34DB}"/>
              </a:ext>
            </a:extLst>
          </p:cNvPr>
          <p:cNvSpPr>
            <a:spLocks noGrp="1"/>
          </p:cNvSpPr>
          <p:nvPr/>
        </p:nvSpPr>
        <p:spPr>
          <a:xfrm>
            <a:off x="11480800" y="6324600"/>
            <a:ext cx="50800" cy="1778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0" name="LNU_Dot0">
            <a:extLst>
              <a:ext uri="{FF2B5EF4-FFF2-40B4-BE49-F238E27FC236}">
                <a16:creationId xmlns:a16="http://schemas.microsoft.com/office/drawing/2014/main" id="{020DA0B2-55F9-4F47-27E1-F57D6CE81B6E}"/>
              </a:ext>
            </a:extLst>
          </p:cNvPr>
          <p:cNvSpPr>
            <a:spLocks noGrp="1"/>
          </p:cNvSpPr>
          <p:nvPr/>
        </p:nvSpPr>
        <p:spPr>
          <a:xfrm>
            <a:off x="11461750" y="58991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1" name="LNU_Dot1">
            <a:extLst>
              <a:ext uri="{FF2B5EF4-FFF2-40B4-BE49-F238E27FC236}">
                <a16:creationId xmlns:a16="http://schemas.microsoft.com/office/drawing/2014/main" id="{F2C4D483-24E4-BB81-5FCF-8E694A3E10DB}"/>
              </a:ext>
            </a:extLst>
          </p:cNvPr>
          <p:cNvSpPr>
            <a:spLocks noGrp="1"/>
          </p:cNvSpPr>
          <p:nvPr/>
        </p:nvSpPr>
        <p:spPr>
          <a:xfrm>
            <a:off x="11385550" y="59753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2" name="LNU_Dot2">
            <a:extLst>
              <a:ext uri="{FF2B5EF4-FFF2-40B4-BE49-F238E27FC236}">
                <a16:creationId xmlns:a16="http://schemas.microsoft.com/office/drawing/2014/main" id="{3CF6DE57-9E3C-E868-9F3E-A647D65FE35B}"/>
              </a:ext>
            </a:extLst>
          </p:cNvPr>
          <p:cNvSpPr>
            <a:spLocks noGrp="1"/>
          </p:cNvSpPr>
          <p:nvPr/>
        </p:nvSpPr>
        <p:spPr>
          <a:xfrm>
            <a:off x="11461750" y="59753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3" name="LNU_Dot3">
            <a:extLst>
              <a:ext uri="{FF2B5EF4-FFF2-40B4-BE49-F238E27FC236}">
                <a16:creationId xmlns:a16="http://schemas.microsoft.com/office/drawing/2014/main" id="{A705CAC6-C891-B5A2-EE22-2D07B826DFAE}"/>
              </a:ext>
            </a:extLst>
          </p:cNvPr>
          <p:cNvSpPr>
            <a:spLocks noGrp="1"/>
          </p:cNvSpPr>
          <p:nvPr/>
        </p:nvSpPr>
        <p:spPr>
          <a:xfrm>
            <a:off x="11537950" y="59753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4" name="LNU_Dot4">
            <a:extLst>
              <a:ext uri="{FF2B5EF4-FFF2-40B4-BE49-F238E27FC236}">
                <a16:creationId xmlns:a16="http://schemas.microsoft.com/office/drawing/2014/main" id="{3B0CC751-A81D-446A-A707-AEFA50C6EC1E}"/>
              </a:ext>
            </a:extLst>
          </p:cNvPr>
          <p:cNvSpPr>
            <a:spLocks noGrp="1"/>
          </p:cNvSpPr>
          <p:nvPr/>
        </p:nvSpPr>
        <p:spPr>
          <a:xfrm>
            <a:off x="11347450" y="60515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5" name="LNU_Dot5">
            <a:extLst>
              <a:ext uri="{FF2B5EF4-FFF2-40B4-BE49-F238E27FC236}">
                <a16:creationId xmlns:a16="http://schemas.microsoft.com/office/drawing/2014/main" id="{08473258-72F3-36EE-1C82-EB5A67490A1A}"/>
              </a:ext>
            </a:extLst>
          </p:cNvPr>
          <p:cNvSpPr>
            <a:spLocks noGrp="1"/>
          </p:cNvSpPr>
          <p:nvPr/>
        </p:nvSpPr>
        <p:spPr>
          <a:xfrm>
            <a:off x="11423650" y="60515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6" name="LNU_Dot6">
            <a:extLst>
              <a:ext uri="{FF2B5EF4-FFF2-40B4-BE49-F238E27FC236}">
                <a16:creationId xmlns:a16="http://schemas.microsoft.com/office/drawing/2014/main" id="{38780A8C-32AA-C306-13C4-988BDE747625}"/>
              </a:ext>
            </a:extLst>
          </p:cNvPr>
          <p:cNvSpPr>
            <a:spLocks noGrp="1"/>
          </p:cNvSpPr>
          <p:nvPr/>
        </p:nvSpPr>
        <p:spPr>
          <a:xfrm>
            <a:off x="11499850" y="60515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7" name="LNU_Dot7">
            <a:extLst>
              <a:ext uri="{FF2B5EF4-FFF2-40B4-BE49-F238E27FC236}">
                <a16:creationId xmlns:a16="http://schemas.microsoft.com/office/drawing/2014/main" id="{97021021-6E2E-5C22-B03C-C1F8571A90DA}"/>
              </a:ext>
            </a:extLst>
          </p:cNvPr>
          <p:cNvSpPr>
            <a:spLocks noGrp="1"/>
          </p:cNvSpPr>
          <p:nvPr/>
        </p:nvSpPr>
        <p:spPr>
          <a:xfrm>
            <a:off x="11576050" y="60515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8" name="LNU_Dot8">
            <a:extLst>
              <a:ext uri="{FF2B5EF4-FFF2-40B4-BE49-F238E27FC236}">
                <a16:creationId xmlns:a16="http://schemas.microsoft.com/office/drawing/2014/main" id="{A2B127C3-4D49-1D42-2289-25E167D60559}"/>
              </a:ext>
            </a:extLst>
          </p:cNvPr>
          <p:cNvSpPr>
            <a:spLocks noGrp="1"/>
          </p:cNvSpPr>
          <p:nvPr/>
        </p:nvSpPr>
        <p:spPr>
          <a:xfrm>
            <a:off x="11347450" y="61277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19" name="LNU_Dot9">
            <a:extLst>
              <a:ext uri="{FF2B5EF4-FFF2-40B4-BE49-F238E27FC236}">
                <a16:creationId xmlns:a16="http://schemas.microsoft.com/office/drawing/2014/main" id="{E0F0A3A9-EE96-5086-C74D-3F10A5DBF631}"/>
              </a:ext>
            </a:extLst>
          </p:cNvPr>
          <p:cNvSpPr>
            <a:spLocks noGrp="1"/>
          </p:cNvSpPr>
          <p:nvPr/>
        </p:nvSpPr>
        <p:spPr>
          <a:xfrm>
            <a:off x="11423650" y="61277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20" name="LNU_Dot10">
            <a:extLst>
              <a:ext uri="{FF2B5EF4-FFF2-40B4-BE49-F238E27FC236}">
                <a16:creationId xmlns:a16="http://schemas.microsoft.com/office/drawing/2014/main" id="{CAC1441F-7900-9582-172A-58D4EAB68CE0}"/>
              </a:ext>
            </a:extLst>
          </p:cNvPr>
          <p:cNvSpPr>
            <a:spLocks noGrp="1"/>
          </p:cNvSpPr>
          <p:nvPr/>
        </p:nvSpPr>
        <p:spPr>
          <a:xfrm>
            <a:off x="11499850" y="61277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21" name="LNU_Dot11">
            <a:extLst>
              <a:ext uri="{FF2B5EF4-FFF2-40B4-BE49-F238E27FC236}">
                <a16:creationId xmlns:a16="http://schemas.microsoft.com/office/drawing/2014/main" id="{91073D64-E0C6-6CC3-DDDF-5569C9AB15C9}"/>
              </a:ext>
            </a:extLst>
          </p:cNvPr>
          <p:cNvSpPr>
            <a:spLocks noGrp="1"/>
          </p:cNvSpPr>
          <p:nvPr/>
        </p:nvSpPr>
        <p:spPr>
          <a:xfrm>
            <a:off x="11576050" y="61277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22" name="LNU_Dot12">
            <a:extLst>
              <a:ext uri="{FF2B5EF4-FFF2-40B4-BE49-F238E27FC236}">
                <a16:creationId xmlns:a16="http://schemas.microsoft.com/office/drawing/2014/main" id="{6C275778-8C40-4AF0-8DD8-4CEF10EF89C3}"/>
              </a:ext>
            </a:extLst>
          </p:cNvPr>
          <p:cNvSpPr>
            <a:spLocks noGrp="1"/>
          </p:cNvSpPr>
          <p:nvPr/>
        </p:nvSpPr>
        <p:spPr>
          <a:xfrm>
            <a:off x="11385550" y="62039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23" name="LNU_Dot13">
            <a:extLst>
              <a:ext uri="{FF2B5EF4-FFF2-40B4-BE49-F238E27FC236}">
                <a16:creationId xmlns:a16="http://schemas.microsoft.com/office/drawing/2014/main" id="{86297AAD-14A1-7BB5-17A7-530A5875B472}"/>
              </a:ext>
            </a:extLst>
          </p:cNvPr>
          <p:cNvSpPr>
            <a:spLocks noGrp="1"/>
          </p:cNvSpPr>
          <p:nvPr/>
        </p:nvSpPr>
        <p:spPr>
          <a:xfrm>
            <a:off x="11461750" y="62039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24" name="LNU_Dot14">
            <a:extLst>
              <a:ext uri="{FF2B5EF4-FFF2-40B4-BE49-F238E27FC236}">
                <a16:creationId xmlns:a16="http://schemas.microsoft.com/office/drawing/2014/main" id="{97941AD3-B95A-B7C5-D99E-163FCE8D5068}"/>
              </a:ext>
            </a:extLst>
          </p:cNvPr>
          <p:cNvSpPr>
            <a:spLocks noGrp="1"/>
          </p:cNvSpPr>
          <p:nvPr/>
        </p:nvSpPr>
        <p:spPr>
          <a:xfrm>
            <a:off x="11537950" y="6203950"/>
            <a:ext cx="88900" cy="88900"/>
          </a:xfrm>
          <a:prstGeom prst="ellipse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30" name="LNU_Word">
            <a:extLst>
              <a:ext uri="{FF2B5EF4-FFF2-40B4-BE49-F238E27FC236}">
                <a16:creationId xmlns:a16="http://schemas.microsoft.com/office/drawing/2014/main" id="{18763DE3-C511-E4D4-A703-F643636ECECA}"/>
              </a:ext>
            </a:extLst>
          </p:cNvPr>
          <p:cNvSpPr>
            <a:spLocks noGrp="1"/>
          </p:cNvSpPr>
          <p:nvPr/>
        </p:nvSpPr>
        <p:spPr>
          <a:xfrm>
            <a:off x="9982200" y="6324600"/>
            <a:ext cx="1422400" cy="203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buNone/>
            </a:pPr>
            <a:r>
              <a:rPr lang="en-US" sz="1000" b="1">
                <a:solidFill>
                  <a:srgbClr val="0E2841"/>
                </a:solidFill>
              </a:rPr>
              <a:t>Linnaeus University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5A4BB29-3EC2-5568-A85A-BF9AC2497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55" y="791570"/>
            <a:ext cx="2088505" cy="219293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DA01FDA-9965-4477-E2EC-12A3681ACA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8" y="495388"/>
            <a:ext cx="3302000" cy="3949700"/>
          </a:xfrm>
          <a:prstGeom prst="rect">
            <a:avLst/>
          </a:prstGeom>
          <a:noFill/>
        </p:spPr>
      </p:pic>
      <p:sp>
        <p:nvSpPr>
          <p:cNvPr id="901" name="PhotoLabel"/>
          <p:cNvSpPr txBox="1"/>
          <p:nvPr/>
        </p:nvSpPr>
        <p:spPr>
          <a:xfrm>
            <a:off x="1392998" y="707605"/>
            <a:ext cx="2262797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1" dirty="0">
                <a:solidFill>
                  <a:srgbClr val="6B7B8C"/>
                </a:solidFill>
                <a:latin typeface="+mj-lt"/>
              </a:rPr>
              <a:t>The Team</a:t>
            </a:r>
          </a:p>
        </p:txBody>
      </p:sp>
    </p:spTree>
    <p:extLst>
      <p:ext uri="{BB962C8B-B14F-4D97-AF65-F5344CB8AC3E}">
        <p14:creationId xmlns:p14="http://schemas.microsoft.com/office/powerpoint/2010/main" val="401312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" name="OurResponseBand"/>
          <p:cNvSpPr/>
          <p:nvPr/>
        </p:nvSpPr>
        <p:spPr>
          <a:xfrm>
            <a:off x="0" y="4279900"/>
            <a:ext cx="12192000" cy="1905000"/>
          </a:xfrm>
          <a:prstGeom prst="rect">
            <a:avLst/>
          </a:prstGeom>
          <a:solidFill>
            <a:srgbClr val="F1F4F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001" name="OurResponseSep"/>
          <p:cNvSpPr/>
          <p:nvPr/>
        </p:nvSpPr>
        <p:spPr>
          <a:xfrm>
            <a:off x="838200" y="4152900"/>
            <a:ext cx="10515600" cy="254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Text2.">
            <a:extLst>
              <a:ext uri="{FF2B5EF4-FFF2-40B4-BE49-F238E27FC236}">
                <a16:creationId xmlns:a16="http://schemas.microsoft.com/office/drawing/2014/main" id="{85F28832-17EE-4661-A05A-6E7F165941FA}"/>
              </a:ext>
            </a:extLst>
          </p:cNvPr>
          <p:cNvSpPr txBox="1"/>
          <p:nvPr/>
        </p:nvSpPr>
        <p:spPr>
          <a:xfrm>
            <a:off x="838200" y="431800"/>
            <a:ext cx="10515600" cy="4572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2800" b="1">
                <a:solidFill>
                  <a:srgbClr val="156082"/>
                </a:solidFill>
              </a:rPr>
              <a:t>02  </a:t>
            </a:r>
            <a:r>
              <a:rPr lang="sv-SE" sz="2800" b="1">
                <a:solidFill>
                  <a:srgbClr val="0E2841"/>
                </a:solidFill>
              </a:rPr>
              <a:t>GPM-I: What &amp; why</a:t>
            </a:r>
          </a:p>
        </p:txBody>
      </p:sp>
      <p:sp>
        <p:nvSpPr>
          <p:cNvPr id="900" name="TitleAccent"/>
          <p:cNvSpPr/>
          <p:nvPr/>
        </p:nvSpPr>
        <p:spPr>
          <a:xfrm>
            <a:off x="838200" y="876300"/>
            <a:ext cx="10515600" cy="254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1021" name="CtxTxt"/>
          <p:cNvSpPr/>
          <p:nvPr/>
        </p:nvSpPr>
        <p:spPr>
          <a:xfrm>
            <a:off x="838200" y="1025525"/>
            <a:ext cx="10515600" cy="25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l">
              <a:spcBef>
                <a:spcPts val="0"/>
              </a:spcBef>
            </a:pPr>
            <a:r>
              <a:rPr lang="en-US" i="1">
                <a:solidFill>
                  <a:srgbClr val="4A6B7A"/>
                </a:solidFill>
              </a:rPr>
              <a:t>GPM was working – but the same three gaps kept showing up. We built GPM-I to close them.</a:t>
            </a:r>
          </a:p>
        </p:txBody>
      </p:sp>
      <p:sp>
        <p:nvSpPr>
          <p:cNvPr id="1030" name="WhyHdr"/>
          <p:cNvSpPr/>
          <p:nvPr/>
        </p:nvSpPr>
        <p:spPr>
          <a:xfrm>
            <a:off x="1277257" y="1482725"/>
            <a:ext cx="7874000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l">
              <a:spcBef>
                <a:spcPts val="0"/>
              </a:spcBef>
            </a:pPr>
            <a:r>
              <a:rPr lang="en-US" sz="1600" b="1" spc="300">
                <a:solidFill>
                  <a:srgbClr val="156082"/>
                </a:solidFill>
              </a:rPr>
              <a:t>STARTING POINT</a:t>
            </a:r>
          </a:p>
        </p:txBody>
      </p:sp>
      <p:sp>
        <p:nvSpPr>
          <p:cNvPr id="1031" name="WhyBody"/>
          <p:cNvSpPr/>
          <p:nvPr/>
        </p:nvSpPr>
        <p:spPr>
          <a:xfrm>
            <a:off x="1104900" y="1816100"/>
            <a:ext cx="10569466" cy="12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marL="228600" indent="-228600" algn="l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b="1">
                <a:solidFill>
                  <a:srgbClr val="0E2841"/>
                </a:solidFill>
              </a:rPr>
              <a:t>No low-threshold option</a:t>
            </a:r>
            <a:r>
              <a:rPr lang="en-US" sz="1800">
                <a:solidFill>
                  <a:srgbClr val="0E2841"/>
                </a:solidFill>
              </a:rPr>
              <a:t> for patients outside specialist programs</a:t>
            </a:r>
          </a:p>
          <a:p>
            <a:pPr marL="228600" indent="-228600" algn="l">
              <a:lnSpc>
                <a:spcPts val="24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1800" b="1">
                <a:solidFill>
                  <a:srgbClr val="0E2841"/>
                </a:solidFill>
              </a:rPr>
              <a:t>GPM thinking doesn’t travel</a:t>
            </a:r>
            <a:r>
              <a:rPr lang="en-US" sz="1800">
                <a:solidFill>
                  <a:srgbClr val="0E2841"/>
                </a:solidFill>
              </a:rPr>
              <a:t> beyond personality specialists</a:t>
            </a:r>
          </a:p>
          <a:p>
            <a:pPr marL="228600" indent="-228600" algn="l">
              <a:lnSpc>
                <a:spcPts val="24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b="1">
                <a:solidFill>
                  <a:srgbClr val="0E2841"/>
                </a:solidFill>
              </a:rPr>
              <a:t>Yet the psychoeducational core is transmissible</a:t>
            </a:r>
            <a:r>
              <a:rPr lang="en-US" sz="1800">
                <a:solidFill>
                  <a:srgbClr val="0E2841"/>
                </a:solidFill>
              </a:rPr>
              <a:t> – shouldn’t need a specialist slot</a:t>
            </a:r>
          </a:p>
        </p:txBody>
      </p:sp>
      <p:sp>
        <p:nvSpPr>
          <p:cNvPr id="1033" name="IntHdr"/>
          <p:cNvSpPr/>
          <p:nvPr/>
        </p:nvSpPr>
        <p:spPr>
          <a:xfrm>
            <a:off x="838200" y="4495800"/>
            <a:ext cx="10515600" cy="254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l">
              <a:spcBef>
                <a:spcPts val="0"/>
              </a:spcBef>
            </a:pPr>
            <a:r>
              <a:rPr lang="en-US" sz="1200" b="1" spc="300">
                <a:solidFill>
                  <a:srgbClr val="156082"/>
                </a:solidFill>
              </a:rPr>
              <a:t>OUR RESPONSE  ·  GPM-I AT A GLANCE</a:t>
            </a:r>
          </a:p>
        </p:txBody>
      </p:sp>
      <p:sp>
        <p:nvSpPr>
          <p:cNvPr id="1040" name="C1"/>
          <p:cNvSpPr/>
          <p:nvPr/>
        </p:nvSpPr>
        <p:spPr>
          <a:xfrm>
            <a:off x="838200" y="4800600"/>
            <a:ext cx="2476500" cy="1206500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txBody>
          <a:bodyPr wrap="square" lIns="101600" tIns="76200" rIns="76200" bIns="50800" anchor="t"/>
          <a:lstStyle/>
          <a:p>
            <a:pPr algn="l">
              <a:spcBef>
                <a:spcPts val="0"/>
              </a:spcBef>
              <a:spcAft>
                <a:spcPts val="80"/>
              </a:spcAft>
            </a:pPr>
            <a:r>
              <a:rPr lang="en-US" sz="1300" b="1">
                <a:solidFill>
                  <a:srgbClr val="156082"/>
                </a:solidFill>
              </a:rPr>
              <a:t>FORMAT</a:t>
            </a:r>
          </a:p>
          <a:p>
            <a:pPr algn="l">
              <a:spcBef>
                <a:spcPts val="0"/>
              </a:spcBef>
              <a:spcAft>
                <a:spcPts val="40"/>
              </a:spcAft>
            </a:pPr>
            <a:r>
              <a:rPr lang="en-US" sz="1600" b="1">
                <a:solidFill>
                  <a:srgbClr val="0E2841"/>
                </a:solidFill>
              </a:rPr>
              <a:t>Digital guided self-help</a:t>
            </a:r>
          </a:p>
          <a:p>
            <a:pPr algn="l">
              <a:spcBef>
                <a:spcPts val="0"/>
              </a:spcBef>
            </a:pPr>
            <a:r>
              <a:rPr lang="en-US" sz="1300" i="1">
                <a:solidFill>
                  <a:srgbClr val="4A6B7A"/>
                </a:solidFill>
              </a:rPr>
              <a:t>8 weeks · weekly written feedback</a:t>
            </a:r>
          </a:p>
        </p:txBody>
      </p:sp>
      <p:sp>
        <p:nvSpPr>
          <p:cNvPr id="1041" name="C2"/>
          <p:cNvSpPr/>
          <p:nvPr/>
        </p:nvSpPr>
        <p:spPr>
          <a:xfrm>
            <a:off x="3517900" y="4800600"/>
            <a:ext cx="2476500" cy="1206500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txBody>
          <a:bodyPr wrap="square" lIns="101600" tIns="76200" rIns="76200" bIns="50800" anchor="t"/>
          <a:lstStyle/>
          <a:p>
            <a:pPr algn="l">
              <a:spcBef>
                <a:spcPts val="0"/>
              </a:spcBef>
              <a:spcAft>
                <a:spcPts val="80"/>
              </a:spcAft>
            </a:pPr>
            <a:r>
              <a:rPr lang="en-US" sz="1300" b="1" spc="200">
                <a:solidFill>
                  <a:srgbClr val="156082"/>
                </a:solidFill>
              </a:rPr>
              <a:t>STRUCTURE</a:t>
            </a:r>
          </a:p>
          <a:p>
            <a:pPr algn="l">
              <a:spcBef>
                <a:spcPts val="0"/>
              </a:spcBef>
              <a:spcAft>
                <a:spcPts val="40"/>
              </a:spcAft>
            </a:pPr>
            <a:r>
              <a:rPr lang="en-US" sz="1600" b="1">
                <a:solidFill>
                  <a:srgbClr val="0E2841"/>
                </a:solidFill>
              </a:rPr>
              <a:t>Core modules + optional modules</a:t>
            </a:r>
          </a:p>
          <a:p>
            <a:pPr algn="l">
              <a:spcBef>
                <a:spcPts val="0"/>
              </a:spcBef>
            </a:pPr>
            <a:r>
              <a:rPr lang="en-US" sz="1300" i="1">
                <a:solidFill>
                  <a:srgbClr val="4A6B7A"/>
                </a:solidFill>
              </a:rPr>
              <a:t>Psychoeducation on personality mechanisms</a:t>
            </a:r>
          </a:p>
        </p:txBody>
      </p:sp>
      <p:sp>
        <p:nvSpPr>
          <p:cNvPr id="1042" name="C3"/>
          <p:cNvSpPr/>
          <p:nvPr/>
        </p:nvSpPr>
        <p:spPr>
          <a:xfrm>
            <a:off x="6197600" y="4800600"/>
            <a:ext cx="2476500" cy="1206500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txBody>
          <a:bodyPr wrap="square" lIns="101600" tIns="76200" rIns="76200" bIns="50800" anchor="t"/>
          <a:lstStyle/>
          <a:p>
            <a:pPr algn="l">
              <a:spcBef>
                <a:spcPts val="0"/>
              </a:spcBef>
              <a:spcAft>
                <a:spcPts val="80"/>
              </a:spcAft>
            </a:pPr>
            <a:r>
              <a:rPr lang="en-US" sz="1300" b="1">
                <a:solidFill>
                  <a:srgbClr val="156082"/>
                </a:solidFill>
              </a:rPr>
              <a:t>PLATFORM</a:t>
            </a:r>
          </a:p>
          <a:p>
            <a:pPr algn="l">
              <a:spcBef>
                <a:spcPts val="0"/>
              </a:spcBef>
              <a:spcAft>
                <a:spcPts val="40"/>
              </a:spcAft>
            </a:pPr>
            <a:r>
              <a:rPr lang="en-US" sz="1600" b="1">
                <a:solidFill>
                  <a:srgbClr val="0E2841"/>
                </a:solidFill>
              </a:rPr>
              <a:t>Stöd och Behandling</a:t>
            </a:r>
          </a:p>
          <a:p>
            <a:pPr algn="l">
              <a:spcBef>
                <a:spcPts val="0"/>
              </a:spcBef>
            </a:pPr>
            <a:r>
              <a:rPr lang="en-US" sz="1300" i="1">
                <a:solidFill>
                  <a:srgbClr val="4A6B7A"/>
                </a:solidFill>
              </a:rPr>
              <a:t>Sweden’s national digital care platform</a:t>
            </a:r>
          </a:p>
        </p:txBody>
      </p:sp>
      <p:sp>
        <p:nvSpPr>
          <p:cNvPr id="1043" name="C4"/>
          <p:cNvSpPr/>
          <p:nvPr/>
        </p:nvSpPr>
        <p:spPr>
          <a:xfrm>
            <a:off x="8877300" y="4800600"/>
            <a:ext cx="2476500" cy="1206500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txBody>
          <a:bodyPr wrap="square" lIns="101600" tIns="76200" rIns="76200" bIns="50800" anchor="t"/>
          <a:lstStyle/>
          <a:p>
            <a:pPr algn="l">
              <a:spcBef>
                <a:spcPts val="0"/>
              </a:spcBef>
              <a:spcAft>
                <a:spcPts val="80"/>
              </a:spcAft>
            </a:pPr>
            <a:r>
              <a:rPr lang="en-US" sz="1300" b="1">
                <a:solidFill>
                  <a:srgbClr val="156082"/>
                </a:solidFill>
              </a:rPr>
              <a:t>TARGET</a:t>
            </a:r>
          </a:p>
          <a:p>
            <a:pPr algn="l">
              <a:spcBef>
                <a:spcPts val="0"/>
              </a:spcBef>
              <a:spcAft>
                <a:spcPts val="40"/>
              </a:spcAft>
            </a:pPr>
            <a:r>
              <a:rPr lang="en-US" sz="1600" b="1">
                <a:solidFill>
                  <a:srgbClr val="0E2841"/>
                </a:solidFill>
              </a:rPr>
              <a:t>Personality disorders</a:t>
            </a:r>
          </a:p>
          <a:p>
            <a:pPr algn="l">
              <a:spcBef>
                <a:spcPts val="0"/>
              </a:spcBef>
            </a:pPr>
            <a:r>
              <a:rPr lang="en-US" sz="1300" i="1">
                <a:solidFill>
                  <a:srgbClr val="4A6B7A"/>
                </a:solidFill>
              </a:rPr>
              <a:t>&amp; related problems · ICD-11</a:t>
            </a:r>
          </a:p>
        </p:txBody>
      </p:sp>
      <p:sp>
        <p:nvSpPr>
          <p:cNvPr id="1060" name="FootRule"/>
          <p:cNvSpPr/>
          <p:nvPr/>
        </p:nvSpPr>
        <p:spPr>
          <a:xfrm>
            <a:off x="838200" y="5842000"/>
            <a:ext cx="10515600" cy="2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endParaRPr lang="en-US" sz="100"/>
          </a:p>
        </p:txBody>
      </p:sp>
      <p:sp>
        <p:nvSpPr>
          <p:cNvPr id="1061" name="FootTxt"/>
          <p:cNvSpPr/>
          <p:nvPr/>
        </p:nvSpPr>
        <p:spPr>
          <a:xfrm>
            <a:off x="787400" y="6388100"/>
            <a:ext cx="10515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/>
            <a:r>
              <a:rPr lang="en-US" i="1">
                <a:solidFill>
                  <a:srgbClr val="4A6878"/>
                </a:solidFill>
              </a:rPr>
              <a:t>Based on GPM principles, adapted for digital delivery in routine care</a:t>
            </a:r>
          </a:p>
        </p:txBody>
      </p:sp>
      <p:sp>
        <p:nvSpPr>
          <p:cNvPr id="2" name="LNU_Word">
            <a:extLst>
              <a:ext uri="{FF2B5EF4-FFF2-40B4-BE49-F238E27FC236}">
                <a16:creationId xmlns:a16="http://schemas.microsoft.com/office/drawing/2014/main" id="{E28D5DC8-0434-4A48-9E3F-DE7830D76626}"/>
              </a:ext>
            </a:extLst>
          </p:cNvPr>
          <p:cNvSpPr txBox="1"/>
          <p:nvPr/>
        </p:nvSpPr>
        <p:spPr>
          <a:xfrm>
            <a:off x="9982200" y="6324600"/>
            <a:ext cx="1422400" cy="2032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1000" b="1" err="1">
                <a:solidFill>
                  <a:srgbClr val="0E2841"/>
                </a:solidFill>
              </a:rPr>
              <a:t>Linnaeus</a:t>
            </a:r>
            <a:r>
              <a:rPr lang="sv-SE" sz="1000" b="1">
                <a:solidFill>
                  <a:srgbClr val="0E2841"/>
                </a:solidFill>
              </a:rPr>
              <a:t> University</a:t>
            </a:r>
          </a:p>
        </p:txBody>
      </p:sp>
      <p:sp>
        <p:nvSpPr>
          <p:cNvPr id="5000" name="TrainBanner"/>
          <p:cNvSpPr/>
          <p:nvPr/>
        </p:nvSpPr>
        <p:spPr>
          <a:xfrm>
            <a:off x="4064000" y="3048000"/>
            <a:ext cx="4064000" cy="279400"/>
          </a:xfrm>
          <a:prstGeom prst="rect">
            <a:avLst/>
          </a:prstGeom>
          <a:solidFill>
            <a:srgbClr val="B86060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pPr algn="ctr"/>
            <a:r>
              <a:rPr lang="en-US" sz="1100" b="1">
                <a:solidFill>
                  <a:srgbClr val="FFFFFF"/>
                </a:solidFill>
              </a:rPr>
              <a:t>Low-threshold intervention missing</a:t>
            </a:r>
          </a:p>
        </p:txBody>
      </p:sp>
      <p:sp>
        <p:nvSpPr>
          <p:cNvPr id="5002" name="BannerPointer"/>
          <p:cNvSpPr/>
          <p:nvPr/>
        </p:nvSpPr>
        <p:spPr>
          <a:xfrm rot="10800000">
            <a:off x="6032500" y="3327400"/>
            <a:ext cx="127000" cy="88900"/>
          </a:xfrm>
          <a:prstGeom prst="triangle">
            <a:avLst>
              <a:gd name="adj" fmla="val 50000"/>
            </a:avLst>
          </a:prstGeom>
          <a:solidFill>
            <a:srgbClr val="B8606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03" name="Rail1"/>
          <p:cNvSpPr/>
          <p:nvPr/>
        </p:nvSpPr>
        <p:spPr>
          <a:xfrm>
            <a:off x="838200" y="3898900"/>
            <a:ext cx="10515600" cy="1905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04" name="Rail2"/>
          <p:cNvSpPr/>
          <p:nvPr/>
        </p:nvSpPr>
        <p:spPr>
          <a:xfrm>
            <a:off x="838200" y="3949700"/>
            <a:ext cx="10515600" cy="1905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05" name="Sleeper0"/>
          <p:cNvSpPr/>
          <p:nvPr/>
        </p:nvSpPr>
        <p:spPr>
          <a:xfrm>
            <a:off x="889000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06" name="Sleeper1"/>
          <p:cNvSpPr/>
          <p:nvPr/>
        </p:nvSpPr>
        <p:spPr>
          <a:xfrm>
            <a:off x="1264557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07" name="Sleeper2"/>
          <p:cNvSpPr/>
          <p:nvPr/>
        </p:nvSpPr>
        <p:spPr>
          <a:xfrm>
            <a:off x="1640114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08" name="Sleeper3"/>
          <p:cNvSpPr/>
          <p:nvPr/>
        </p:nvSpPr>
        <p:spPr>
          <a:xfrm>
            <a:off x="2015671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09" name="Sleeper4"/>
          <p:cNvSpPr/>
          <p:nvPr/>
        </p:nvSpPr>
        <p:spPr>
          <a:xfrm>
            <a:off x="2391229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10" name="Sleeper5"/>
          <p:cNvSpPr/>
          <p:nvPr/>
        </p:nvSpPr>
        <p:spPr>
          <a:xfrm>
            <a:off x="2766786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11" name="Sleeper6"/>
          <p:cNvSpPr/>
          <p:nvPr/>
        </p:nvSpPr>
        <p:spPr>
          <a:xfrm>
            <a:off x="3142343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12" name="Sleeper7"/>
          <p:cNvSpPr/>
          <p:nvPr/>
        </p:nvSpPr>
        <p:spPr>
          <a:xfrm>
            <a:off x="3517900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13" name="Sleeper8"/>
          <p:cNvSpPr/>
          <p:nvPr/>
        </p:nvSpPr>
        <p:spPr>
          <a:xfrm>
            <a:off x="3893457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14" name="Sleeper9"/>
          <p:cNvSpPr/>
          <p:nvPr/>
        </p:nvSpPr>
        <p:spPr>
          <a:xfrm>
            <a:off x="4269014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15" name="Sleeper10"/>
          <p:cNvSpPr/>
          <p:nvPr/>
        </p:nvSpPr>
        <p:spPr>
          <a:xfrm>
            <a:off x="4644571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16" name="Sleeper11"/>
          <p:cNvSpPr/>
          <p:nvPr/>
        </p:nvSpPr>
        <p:spPr>
          <a:xfrm>
            <a:off x="5020129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17" name="Sleeper12"/>
          <p:cNvSpPr/>
          <p:nvPr/>
        </p:nvSpPr>
        <p:spPr>
          <a:xfrm>
            <a:off x="5395686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18" name="Sleeper13"/>
          <p:cNvSpPr/>
          <p:nvPr/>
        </p:nvSpPr>
        <p:spPr>
          <a:xfrm>
            <a:off x="5771243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19" name="Sleeper14"/>
          <p:cNvSpPr/>
          <p:nvPr/>
        </p:nvSpPr>
        <p:spPr>
          <a:xfrm>
            <a:off x="6146800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20" name="Sleeper15"/>
          <p:cNvSpPr/>
          <p:nvPr/>
        </p:nvSpPr>
        <p:spPr>
          <a:xfrm>
            <a:off x="6522357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21" name="Sleeper16"/>
          <p:cNvSpPr/>
          <p:nvPr/>
        </p:nvSpPr>
        <p:spPr>
          <a:xfrm>
            <a:off x="6897914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22" name="Sleeper17"/>
          <p:cNvSpPr/>
          <p:nvPr/>
        </p:nvSpPr>
        <p:spPr>
          <a:xfrm>
            <a:off x="7273471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23" name="Sleeper18"/>
          <p:cNvSpPr/>
          <p:nvPr/>
        </p:nvSpPr>
        <p:spPr>
          <a:xfrm>
            <a:off x="7649029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24" name="Sleeper19"/>
          <p:cNvSpPr/>
          <p:nvPr/>
        </p:nvSpPr>
        <p:spPr>
          <a:xfrm>
            <a:off x="8024586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25" name="Sleeper20"/>
          <p:cNvSpPr/>
          <p:nvPr/>
        </p:nvSpPr>
        <p:spPr>
          <a:xfrm>
            <a:off x="8400143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26" name="Sleeper21"/>
          <p:cNvSpPr/>
          <p:nvPr/>
        </p:nvSpPr>
        <p:spPr>
          <a:xfrm>
            <a:off x="8775700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27" name="Sleeper22"/>
          <p:cNvSpPr/>
          <p:nvPr/>
        </p:nvSpPr>
        <p:spPr>
          <a:xfrm>
            <a:off x="9151257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28" name="Sleeper23"/>
          <p:cNvSpPr/>
          <p:nvPr/>
        </p:nvSpPr>
        <p:spPr>
          <a:xfrm>
            <a:off x="9526814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29" name="Sleeper24"/>
          <p:cNvSpPr/>
          <p:nvPr/>
        </p:nvSpPr>
        <p:spPr>
          <a:xfrm>
            <a:off x="9902371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30" name="Sleeper25"/>
          <p:cNvSpPr/>
          <p:nvPr/>
        </p:nvSpPr>
        <p:spPr>
          <a:xfrm>
            <a:off x="10277929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31" name="Sleeper26"/>
          <p:cNvSpPr/>
          <p:nvPr/>
        </p:nvSpPr>
        <p:spPr>
          <a:xfrm>
            <a:off x="10653486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32" name="Sleeper27"/>
          <p:cNvSpPr/>
          <p:nvPr/>
        </p:nvSpPr>
        <p:spPr>
          <a:xfrm>
            <a:off x="11029043" y="3987800"/>
            <a:ext cx="273957" cy="254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33" name="LocoChimney"/>
          <p:cNvSpPr/>
          <p:nvPr/>
        </p:nvSpPr>
        <p:spPr>
          <a:xfrm>
            <a:off x="1158240" y="3073400"/>
            <a:ext cx="152400" cy="101600"/>
          </a:xfrm>
          <a:prstGeom prst="rect">
            <a:avLst/>
          </a:prstGeom>
          <a:solidFill>
            <a:srgbClr val="4A6175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34" name="LocoBody"/>
          <p:cNvSpPr/>
          <p:nvPr/>
        </p:nvSpPr>
        <p:spPr>
          <a:xfrm>
            <a:off x="838200" y="3175000"/>
            <a:ext cx="1778000" cy="698500"/>
          </a:xfrm>
          <a:prstGeom prst="roundRect">
            <a:avLst>
              <a:gd name="adj" fmla="val 12000"/>
            </a:avLst>
          </a:prstGeom>
          <a:solidFill>
            <a:srgbClr val="4A6175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pPr algn="ctr">
              <a:spcBef>
                <a:spcPts val="0"/>
              </a:spcBef>
              <a:spcAft>
                <a:spcPts val="100"/>
              </a:spcAft>
            </a:pPr>
            <a:r>
              <a:rPr lang="en-US" sz="1300" b="1">
                <a:solidFill>
                  <a:srgbClr val="FFFFFF"/>
                </a:solidFill>
                <a:latin typeface="+mj-lt"/>
              </a:rPr>
              <a:t>Assessment</a:t>
            </a:r>
          </a:p>
          <a:p>
            <a:pPr algn="ctr">
              <a:spcBef>
                <a:spcPts val="0"/>
              </a:spcBef>
            </a:pPr>
            <a:r>
              <a:rPr lang="en-US" sz="1000">
                <a:solidFill>
                  <a:srgbClr val="C8D0DA"/>
                </a:solidFill>
              </a:rPr>
              <a:t>Diagnosis confirmed</a:t>
            </a:r>
          </a:p>
        </p:txBody>
      </p:sp>
      <p:sp>
        <p:nvSpPr>
          <p:cNvPr id="5035" name="Wheel"/>
          <p:cNvSpPr/>
          <p:nvPr/>
        </p:nvSpPr>
        <p:spPr>
          <a:xfrm>
            <a:off x="1104900" y="3835400"/>
            <a:ext cx="127000" cy="127000"/>
          </a:xfrm>
          <a:prstGeom prst="ellipse">
            <a:avLst/>
          </a:prstGeom>
          <a:solidFill>
            <a:srgbClr val="5A6B7A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36" name="Wheel"/>
          <p:cNvSpPr/>
          <p:nvPr/>
        </p:nvSpPr>
        <p:spPr>
          <a:xfrm>
            <a:off x="1663700" y="3835400"/>
            <a:ext cx="127000" cy="127000"/>
          </a:xfrm>
          <a:prstGeom prst="ellipse">
            <a:avLst/>
          </a:prstGeom>
          <a:solidFill>
            <a:srgbClr val="5A6B7A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37" name="Wheel"/>
          <p:cNvSpPr/>
          <p:nvPr/>
        </p:nvSpPr>
        <p:spPr>
          <a:xfrm>
            <a:off x="2222500" y="3835400"/>
            <a:ext cx="127000" cy="127000"/>
          </a:xfrm>
          <a:prstGeom prst="ellipse">
            <a:avLst/>
          </a:prstGeom>
          <a:solidFill>
            <a:srgbClr val="5A6B7A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38" name="LocoChimney"/>
          <p:cNvSpPr/>
          <p:nvPr/>
        </p:nvSpPr>
        <p:spPr>
          <a:xfrm>
            <a:off x="9895840" y="3073400"/>
            <a:ext cx="152400" cy="101600"/>
          </a:xfrm>
          <a:prstGeom prst="rect">
            <a:avLst/>
          </a:prstGeom>
          <a:solidFill>
            <a:srgbClr val="4A6175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39" name="LocoBody"/>
          <p:cNvSpPr/>
          <p:nvPr/>
        </p:nvSpPr>
        <p:spPr>
          <a:xfrm>
            <a:off x="9764486" y="3175000"/>
            <a:ext cx="1778000" cy="698500"/>
          </a:xfrm>
          <a:prstGeom prst="roundRect">
            <a:avLst>
              <a:gd name="adj" fmla="val 12000"/>
            </a:avLst>
          </a:prstGeom>
          <a:solidFill>
            <a:srgbClr val="4A6175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pPr algn="ctr">
              <a:spcBef>
                <a:spcPts val="0"/>
              </a:spcBef>
              <a:spcAft>
                <a:spcPts val="100"/>
              </a:spcAft>
            </a:pPr>
            <a:r>
              <a:rPr lang="en-US" sz="1300" b="1">
                <a:solidFill>
                  <a:srgbClr val="FFFFFF"/>
                </a:solidFill>
                <a:latin typeface="+mj-lt"/>
              </a:rPr>
              <a:t>Specialist treatment</a:t>
            </a:r>
          </a:p>
          <a:p>
            <a:pPr algn="ctr">
              <a:spcBef>
                <a:spcPts val="0"/>
              </a:spcBef>
            </a:pPr>
            <a:r>
              <a:rPr lang="en-US" sz="1000">
                <a:solidFill>
                  <a:srgbClr val="C8D0DA"/>
                </a:solidFill>
              </a:rPr>
              <a:t>MBT / DBT</a:t>
            </a:r>
          </a:p>
        </p:txBody>
      </p:sp>
      <p:sp>
        <p:nvSpPr>
          <p:cNvPr id="5040" name="Wheel"/>
          <p:cNvSpPr/>
          <p:nvPr/>
        </p:nvSpPr>
        <p:spPr>
          <a:xfrm>
            <a:off x="9842500" y="3835400"/>
            <a:ext cx="127000" cy="127000"/>
          </a:xfrm>
          <a:prstGeom prst="ellipse">
            <a:avLst/>
          </a:prstGeom>
          <a:solidFill>
            <a:srgbClr val="5A6B7A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41" name="Wheel"/>
          <p:cNvSpPr/>
          <p:nvPr/>
        </p:nvSpPr>
        <p:spPr>
          <a:xfrm>
            <a:off x="10401300" y="3835400"/>
            <a:ext cx="127000" cy="127000"/>
          </a:xfrm>
          <a:prstGeom prst="ellipse">
            <a:avLst/>
          </a:prstGeom>
          <a:solidFill>
            <a:srgbClr val="5A6B7A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42" name="Wheel"/>
          <p:cNvSpPr/>
          <p:nvPr/>
        </p:nvSpPr>
        <p:spPr>
          <a:xfrm>
            <a:off x="10960100" y="3835400"/>
            <a:ext cx="127000" cy="127000"/>
          </a:xfrm>
          <a:prstGeom prst="ellipse">
            <a:avLst/>
          </a:prstGeom>
          <a:solidFill>
            <a:srgbClr val="5A6B7A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43" name="MissingCarriage1"/>
          <p:cNvSpPr/>
          <p:nvPr/>
        </p:nvSpPr>
        <p:spPr>
          <a:xfrm>
            <a:off x="2717800" y="3327400"/>
            <a:ext cx="2252133" cy="546100"/>
          </a:xfrm>
          <a:prstGeom prst="rect">
            <a:avLst/>
          </a:prstGeom>
          <a:noFill/>
          <a:ln w="19050">
            <a:solidFill>
              <a:srgbClr val="B86060"/>
            </a:solidFill>
            <a:prstDash val="dash"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44" name="GhostWheel"/>
          <p:cNvSpPr/>
          <p:nvPr/>
        </p:nvSpPr>
        <p:spPr>
          <a:xfrm>
            <a:off x="3168227" y="3835400"/>
            <a:ext cx="101600" cy="101600"/>
          </a:xfrm>
          <a:prstGeom prst="ellipse">
            <a:avLst/>
          </a:prstGeom>
          <a:solidFill>
            <a:srgbClr val="C0C5C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45" name="GhostWheel"/>
          <p:cNvSpPr/>
          <p:nvPr/>
        </p:nvSpPr>
        <p:spPr>
          <a:xfrm>
            <a:off x="4417907" y="3835400"/>
            <a:ext cx="101600" cy="101600"/>
          </a:xfrm>
          <a:prstGeom prst="ellipse">
            <a:avLst/>
          </a:prstGeom>
          <a:solidFill>
            <a:srgbClr val="C0C5C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46" name="MissingCarriage2"/>
          <p:cNvSpPr/>
          <p:nvPr/>
        </p:nvSpPr>
        <p:spPr>
          <a:xfrm>
            <a:off x="5071533" y="3327400"/>
            <a:ext cx="2252133" cy="546100"/>
          </a:xfrm>
          <a:prstGeom prst="rect">
            <a:avLst/>
          </a:prstGeom>
          <a:noFill/>
          <a:ln w="19050">
            <a:solidFill>
              <a:srgbClr val="B86060"/>
            </a:solidFill>
            <a:prstDash val="dash"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47" name="GhostWheel"/>
          <p:cNvSpPr/>
          <p:nvPr/>
        </p:nvSpPr>
        <p:spPr>
          <a:xfrm>
            <a:off x="5521960" y="3835400"/>
            <a:ext cx="101600" cy="101600"/>
          </a:xfrm>
          <a:prstGeom prst="ellipse">
            <a:avLst/>
          </a:prstGeom>
          <a:solidFill>
            <a:srgbClr val="C0C5C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48" name="GhostWheel"/>
          <p:cNvSpPr/>
          <p:nvPr/>
        </p:nvSpPr>
        <p:spPr>
          <a:xfrm>
            <a:off x="6771640" y="3835400"/>
            <a:ext cx="101600" cy="101600"/>
          </a:xfrm>
          <a:prstGeom prst="ellipse">
            <a:avLst/>
          </a:prstGeom>
          <a:solidFill>
            <a:srgbClr val="C0C5C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49" name="MissingCarriage3"/>
          <p:cNvSpPr/>
          <p:nvPr/>
        </p:nvSpPr>
        <p:spPr>
          <a:xfrm>
            <a:off x="7425267" y="3327400"/>
            <a:ext cx="2252133" cy="546100"/>
          </a:xfrm>
          <a:prstGeom prst="rect">
            <a:avLst/>
          </a:prstGeom>
          <a:noFill/>
          <a:ln w="19050">
            <a:solidFill>
              <a:srgbClr val="B86060"/>
            </a:solidFill>
            <a:prstDash val="dash"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50" name="GhostWheel"/>
          <p:cNvSpPr/>
          <p:nvPr/>
        </p:nvSpPr>
        <p:spPr>
          <a:xfrm>
            <a:off x="7875693" y="3835400"/>
            <a:ext cx="101600" cy="101600"/>
          </a:xfrm>
          <a:prstGeom prst="ellipse">
            <a:avLst/>
          </a:prstGeom>
          <a:solidFill>
            <a:srgbClr val="C0C5C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  <p:sp>
        <p:nvSpPr>
          <p:cNvPr id="5051" name="GhostWheel"/>
          <p:cNvSpPr/>
          <p:nvPr/>
        </p:nvSpPr>
        <p:spPr>
          <a:xfrm>
            <a:off x="9125373" y="3835400"/>
            <a:ext cx="101600" cy="101600"/>
          </a:xfrm>
          <a:prstGeom prst="ellipse">
            <a:avLst/>
          </a:prstGeom>
          <a:solidFill>
            <a:srgbClr val="C0C5CC"/>
          </a:solidFill>
          <a:ln>
            <a:noFill/>
          </a:ln>
        </p:spPr>
        <p:txBody>
          <a:bodyPr wrap="square" lIns="36000" tIns="18000" rIns="36000" bIns="1800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6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Text3.">
            <a:extLst>
              <a:ext uri="{FF2B5EF4-FFF2-40B4-BE49-F238E27FC236}">
                <a16:creationId xmlns:a16="http://schemas.microsoft.com/office/drawing/2014/main" id="{19B7F65C-1682-4C88-8216-80759F74B21E}"/>
              </a:ext>
            </a:extLst>
          </p:cNvPr>
          <p:cNvSpPr txBox="1"/>
          <p:nvPr/>
        </p:nvSpPr>
        <p:spPr>
          <a:xfrm>
            <a:off x="838200" y="457200"/>
            <a:ext cx="10515600" cy="4572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2800" b="1">
                <a:solidFill>
                  <a:srgbClr val="156082"/>
                </a:solidFill>
              </a:rPr>
              <a:t>03  </a:t>
            </a:r>
            <a:r>
              <a:rPr lang="sv-SE" sz="2800" b="1">
                <a:solidFill>
                  <a:srgbClr val="0E2841"/>
                </a:solidFill>
              </a:rPr>
              <a:t>Pilot study: Design &amp; sample</a:t>
            </a:r>
          </a:p>
        </p:txBody>
      </p:sp>
      <p:sp>
        <p:nvSpPr>
          <p:cNvPr id="900" name="TitleAccent"/>
          <p:cNvSpPr/>
          <p:nvPr/>
        </p:nvSpPr>
        <p:spPr>
          <a:xfrm>
            <a:off x="838200" y="927100"/>
            <a:ext cx="10515600" cy="254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010" name="LHdr"/>
          <p:cNvSpPr/>
          <p:nvPr/>
        </p:nvSpPr>
        <p:spPr>
          <a:xfrm>
            <a:off x="838200" y="990600"/>
            <a:ext cx="5156200" cy="3556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wrap="square" lIns="101600" tIns="50800" rIns="91440" bIns="45720" anchor="ctr"/>
          <a:lstStyle/>
          <a:p>
            <a:pPr>
              <a:spcBef>
                <a:spcPts val="0"/>
              </a:spcBef>
            </a:pPr>
            <a:r>
              <a:rPr lang="en-US" sz="1600" b="1">
                <a:solidFill>
                  <a:srgbClr val="FFFFFF"/>
                </a:solidFill>
              </a:rPr>
              <a:t>Study design</a:t>
            </a:r>
          </a:p>
        </p:txBody>
      </p:sp>
      <p:sp>
        <p:nvSpPr>
          <p:cNvPr id="2020" name="RS0"/>
          <p:cNvSpPr/>
          <p:nvPr/>
        </p:nvSpPr>
        <p:spPr>
          <a:xfrm>
            <a:off x="838200" y="1346200"/>
            <a:ext cx="5156200" cy="12700"/>
          </a:xfrm>
          <a:prstGeom prst="rect">
            <a:avLst/>
          </a:prstGeom>
          <a:solidFill>
            <a:srgbClr val="E0E8EC"/>
          </a:solidFill>
          <a:ln>
            <a:noFill/>
          </a:ln>
        </p:spPr>
        <p:txBody>
          <a:bodyPr wrap="square" lIns="91440" tIns="45720" rIns="91440" bIns="45720" anchor="t"/>
          <a:lstStyle/>
          <a:p>
            <a:endParaRPr lang="en-US" sz="100"/>
          </a:p>
        </p:txBody>
      </p:sp>
      <p:sp>
        <p:nvSpPr>
          <p:cNvPr id="2021" name="RL0"/>
          <p:cNvSpPr/>
          <p:nvPr/>
        </p:nvSpPr>
        <p:spPr>
          <a:xfrm>
            <a:off x="838200" y="1358900"/>
            <a:ext cx="1651000" cy="444500"/>
          </a:xfrm>
          <a:prstGeom prst="rect">
            <a:avLst/>
          </a:prstGeom>
          <a:solidFill>
            <a:srgbClr val="F7FAFB"/>
          </a:solidFill>
          <a:ln>
            <a:noFill/>
          </a:ln>
        </p:spPr>
        <p:txBody>
          <a:bodyPr wrap="square" lIns="101600" tIns="50800" rIns="91440" bIns="45720" anchor="ctr"/>
          <a:lstStyle/>
          <a:p>
            <a:pPr>
              <a:spcBef>
                <a:spcPts val="0"/>
              </a:spcBef>
            </a:pPr>
            <a:r>
              <a:rPr lang="en-US" sz="1500" b="1">
                <a:solidFill>
                  <a:srgbClr val="1A6B8A"/>
                </a:solidFill>
              </a:rPr>
              <a:t>Design</a:t>
            </a:r>
          </a:p>
        </p:txBody>
      </p:sp>
      <p:sp>
        <p:nvSpPr>
          <p:cNvPr id="2022" name="RV0"/>
          <p:cNvSpPr/>
          <p:nvPr/>
        </p:nvSpPr>
        <p:spPr>
          <a:xfrm>
            <a:off x="2616200" y="1358900"/>
            <a:ext cx="3378200" cy="444500"/>
          </a:xfrm>
          <a:prstGeom prst="rect">
            <a:avLst/>
          </a:prstGeom>
          <a:solidFill>
            <a:srgbClr val="F7FAFB"/>
          </a:solidFill>
          <a:ln>
            <a:noFill/>
          </a:ln>
        </p:spPr>
        <p:txBody>
          <a:bodyPr wrap="square" lIns="101600" tIns="50800" rIns="91440" bIns="45720" anchor="ctr"/>
          <a:lstStyle/>
          <a:p>
            <a:pPr>
              <a:spcBef>
                <a:spcPts val="0"/>
              </a:spcBef>
            </a:pPr>
            <a:r>
              <a:rPr lang="en-US" sz="1500">
                <a:solidFill>
                  <a:srgbClr val="0E2841"/>
                </a:solidFill>
              </a:rPr>
              <a:t>Naturalistic open feasibility study</a:t>
            </a:r>
          </a:p>
        </p:txBody>
      </p:sp>
      <p:sp>
        <p:nvSpPr>
          <p:cNvPr id="2023" name="RS1"/>
          <p:cNvSpPr/>
          <p:nvPr/>
        </p:nvSpPr>
        <p:spPr>
          <a:xfrm>
            <a:off x="838200" y="1803400"/>
            <a:ext cx="5156200" cy="12700"/>
          </a:xfrm>
          <a:prstGeom prst="rect">
            <a:avLst/>
          </a:prstGeom>
          <a:solidFill>
            <a:srgbClr val="E0E8EC"/>
          </a:solidFill>
          <a:ln>
            <a:noFill/>
          </a:ln>
        </p:spPr>
        <p:txBody>
          <a:bodyPr wrap="square" lIns="91440" tIns="45720" rIns="91440" bIns="45720" anchor="t"/>
          <a:lstStyle/>
          <a:p>
            <a:endParaRPr lang="en-US" sz="100"/>
          </a:p>
        </p:txBody>
      </p:sp>
      <p:sp>
        <p:nvSpPr>
          <p:cNvPr id="2024" name="RL1"/>
          <p:cNvSpPr/>
          <p:nvPr/>
        </p:nvSpPr>
        <p:spPr>
          <a:xfrm>
            <a:off x="838200" y="1816100"/>
            <a:ext cx="1651000" cy="444500"/>
          </a:xfrm>
          <a:prstGeom prst="rect">
            <a:avLst/>
          </a:prstGeom>
          <a:noFill/>
          <a:ln>
            <a:noFill/>
          </a:ln>
        </p:spPr>
        <p:txBody>
          <a:bodyPr wrap="square" lIns="101600" tIns="50800" rIns="91440" bIns="45720" anchor="ctr"/>
          <a:lstStyle/>
          <a:p>
            <a:pPr>
              <a:spcBef>
                <a:spcPts val="0"/>
              </a:spcBef>
            </a:pPr>
            <a:r>
              <a:rPr lang="en-US" sz="1500" b="1">
                <a:solidFill>
                  <a:srgbClr val="1A6B8A"/>
                </a:solidFill>
              </a:rPr>
              <a:t>Setting</a:t>
            </a:r>
          </a:p>
        </p:txBody>
      </p:sp>
      <p:sp>
        <p:nvSpPr>
          <p:cNvPr id="2025" name="RV1"/>
          <p:cNvSpPr/>
          <p:nvPr/>
        </p:nvSpPr>
        <p:spPr>
          <a:xfrm>
            <a:off x="2616200" y="1816100"/>
            <a:ext cx="3378200" cy="444500"/>
          </a:xfrm>
          <a:prstGeom prst="rect">
            <a:avLst/>
          </a:prstGeom>
          <a:noFill/>
          <a:ln>
            <a:noFill/>
          </a:ln>
        </p:spPr>
        <p:txBody>
          <a:bodyPr wrap="square" lIns="101600" tIns="50800" rIns="91440" bIns="45720" anchor="ctr"/>
          <a:lstStyle/>
          <a:p>
            <a:pPr>
              <a:spcBef>
                <a:spcPts val="0"/>
              </a:spcBef>
            </a:pPr>
            <a:r>
              <a:rPr lang="en-US" sz="1500">
                <a:solidFill>
                  <a:srgbClr val="0E2841"/>
                </a:solidFill>
              </a:rPr>
              <a:t>Outpatient psychiatry, Psykiatri Sydväst</a:t>
            </a:r>
          </a:p>
        </p:txBody>
      </p:sp>
      <p:sp>
        <p:nvSpPr>
          <p:cNvPr id="2026" name="RS2"/>
          <p:cNvSpPr/>
          <p:nvPr/>
        </p:nvSpPr>
        <p:spPr>
          <a:xfrm>
            <a:off x="838200" y="2260600"/>
            <a:ext cx="5156200" cy="12700"/>
          </a:xfrm>
          <a:prstGeom prst="rect">
            <a:avLst/>
          </a:prstGeom>
          <a:solidFill>
            <a:srgbClr val="E0E8EC"/>
          </a:solidFill>
          <a:ln>
            <a:noFill/>
          </a:ln>
        </p:spPr>
        <p:txBody>
          <a:bodyPr wrap="square" lIns="91440" tIns="45720" rIns="91440" bIns="45720" anchor="t"/>
          <a:lstStyle/>
          <a:p>
            <a:endParaRPr lang="en-US" sz="100"/>
          </a:p>
        </p:txBody>
      </p:sp>
      <p:sp>
        <p:nvSpPr>
          <p:cNvPr id="2027" name="RL2"/>
          <p:cNvSpPr/>
          <p:nvPr/>
        </p:nvSpPr>
        <p:spPr>
          <a:xfrm>
            <a:off x="838200" y="2273300"/>
            <a:ext cx="1651000" cy="444500"/>
          </a:xfrm>
          <a:prstGeom prst="rect">
            <a:avLst/>
          </a:prstGeom>
          <a:solidFill>
            <a:srgbClr val="F7FAFB"/>
          </a:solidFill>
          <a:ln>
            <a:noFill/>
          </a:ln>
        </p:spPr>
        <p:txBody>
          <a:bodyPr wrap="square" lIns="101600" tIns="50800" rIns="91440" bIns="45720" anchor="ctr"/>
          <a:lstStyle/>
          <a:p>
            <a:pPr>
              <a:spcBef>
                <a:spcPts val="0"/>
              </a:spcBef>
            </a:pPr>
            <a:r>
              <a:rPr lang="en-US" sz="1500" b="1">
                <a:solidFill>
                  <a:srgbClr val="1A6B8A"/>
                </a:solidFill>
              </a:rPr>
              <a:t>Recruitment</a:t>
            </a:r>
          </a:p>
        </p:txBody>
      </p:sp>
      <p:sp>
        <p:nvSpPr>
          <p:cNvPr id="2028" name="RV2"/>
          <p:cNvSpPr/>
          <p:nvPr/>
        </p:nvSpPr>
        <p:spPr>
          <a:xfrm>
            <a:off x="2616200" y="2273300"/>
            <a:ext cx="3378200" cy="444500"/>
          </a:xfrm>
          <a:prstGeom prst="rect">
            <a:avLst/>
          </a:prstGeom>
          <a:solidFill>
            <a:srgbClr val="F7FAFB"/>
          </a:solidFill>
          <a:ln>
            <a:noFill/>
          </a:ln>
        </p:spPr>
        <p:txBody>
          <a:bodyPr wrap="square" lIns="101600" tIns="50800" rIns="91440" bIns="45720" anchor="ctr"/>
          <a:lstStyle/>
          <a:p>
            <a:pPr>
              <a:spcBef>
                <a:spcPts val="0"/>
              </a:spcBef>
            </a:pPr>
            <a:r>
              <a:rPr lang="en-US" sz="1500">
                <a:solidFill>
                  <a:srgbClr val="0E2841"/>
                </a:solidFill>
              </a:rPr>
              <a:t>Aug 2023 – Dec 2024</a:t>
            </a:r>
          </a:p>
        </p:txBody>
      </p:sp>
      <p:sp>
        <p:nvSpPr>
          <p:cNvPr id="2029" name="RS3"/>
          <p:cNvSpPr/>
          <p:nvPr/>
        </p:nvSpPr>
        <p:spPr>
          <a:xfrm>
            <a:off x="838200" y="2717800"/>
            <a:ext cx="5156200" cy="12700"/>
          </a:xfrm>
          <a:prstGeom prst="rect">
            <a:avLst/>
          </a:prstGeom>
          <a:solidFill>
            <a:srgbClr val="E0E8EC"/>
          </a:solidFill>
          <a:ln>
            <a:noFill/>
          </a:ln>
        </p:spPr>
        <p:txBody>
          <a:bodyPr wrap="square" lIns="91440" tIns="45720" rIns="91440" bIns="45720" anchor="t"/>
          <a:lstStyle/>
          <a:p>
            <a:endParaRPr lang="en-US" sz="100"/>
          </a:p>
        </p:txBody>
      </p:sp>
      <p:sp>
        <p:nvSpPr>
          <p:cNvPr id="2030" name="RL3"/>
          <p:cNvSpPr/>
          <p:nvPr/>
        </p:nvSpPr>
        <p:spPr>
          <a:xfrm>
            <a:off x="838200" y="2730500"/>
            <a:ext cx="1651000" cy="444500"/>
          </a:xfrm>
          <a:prstGeom prst="rect">
            <a:avLst/>
          </a:prstGeom>
          <a:noFill/>
          <a:ln>
            <a:noFill/>
          </a:ln>
        </p:spPr>
        <p:txBody>
          <a:bodyPr wrap="square" lIns="101600" tIns="50800" rIns="91440" bIns="45720" anchor="ctr"/>
          <a:lstStyle/>
          <a:p>
            <a:pPr>
              <a:spcBef>
                <a:spcPts val="0"/>
              </a:spcBef>
            </a:pPr>
            <a:r>
              <a:rPr lang="en-US" sz="1500" b="1">
                <a:solidFill>
                  <a:srgbClr val="1A6B8A"/>
                </a:solidFill>
              </a:rPr>
              <a:t>N</a:t>
            </a:r>
          </a:p>
        </p:txBody>
      </p:sp>
      <p:sp>
        <p:nvSpPr>
          <p:cNvPr id="2031" name="RV3"/>
          <p:cNvSpPr/>
          <p:nvPr/>
        </p:nvSpPr>
        <p:spPr>
          <a:xfrm>
            <a:off x="2616200" y="2730500"/>
            <a:ext cx="3378200" cy="444500"/>
          </a:xfrm>
          <a:prstGeom prst="rect">
            <a:avLst/>
          </a:prstGeom>
          <a:noFill/>
          <a:ln>
            <a:noFill/>
          </a:ln>
        </p:spPr>
        <p:txBody>
          <a:bodyPr wrap="square" lIns="101600" tIns="50800" rIns="91440" bIns="45720" anchor="ctr"/>
          <a:lstStyle/>
          <a:p>
            <a:pPr>
              <a:spcBef>
                <a:spcPts val="0"/>
              </a:spcBef>
            </a:pPr>
            <a:r>
              <a:rPr lang="en-US" sz="1500">
                <a:solidFill>
                  <a:srgbClr val="0E2841"/>
                </a:solidFill>
              </a:rPr>
              <a:t>131 offered → 78 initiated</a:t>
            </a:r>
          </a:p>
        </p:txBody>
      </p:sp>
      <p:sp>
        <p:nvSpPr>
          <p:cNvPr id="2040" name="RBot"/>
          <p:cNvSpPr/>
          <p:nvPr/>
        </p:nvSpPr>
        <p:spPr>
          <a:xfrm>
            <a:off x="838200" y="3175000"/>
            <a:ext cx="5156200" cy="12700"/>
          </a:xfrm>
          <a:prstGeom prst="rect">
            <a:avLst/>
          </a:prstGeom>
          <a:solidFill>
            <a:srgbClr val="E0E8EC"/>
          </a:solidFill>
          <a:ln>
            <a:noFill/>
          </a:ln>
        </p:spPr>
        <p:txBody>
          <a:bodyPr wrap="square" lIns="91440" tIns="45720" rIns="91440" bIns="45720" anchor="t"/>
          <a:lstStyle/>
          <a:p>
            <a:endParaRPr lang="en-US" sz="100"/>
          </a:p>
        </p:txBody>
      </p:sp>
      <p:sp>
        <p:nvSpPr>
          <p:cNvPr id="2050" name="RHdr"/>
          <p:cNvSpPr/>
          <p:nvPr/>
        </p:nvSpPr>
        <p:spPr>
          <a:xfrm>
            <a:off x="6197600" y="990600"/>
            <a:ext cx="5156200" cy="3556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 wrap="square" lIns="101600" tIns="50800" rIns="91440" bIns="45720" anchor="ctr"/>
          <a:lstStyle/>
          <a:p>
            <a:pPr>
              <a:spcBef>
                <a:spcPts val="0"/>
              </a:spcBef>
            </a:pPr>
            <a:r>
              <a:rPr lang="en-US" sz="1600" b="1">
                <a:solidFill>
                  <a:srgbClr val="FFFFFF"/>
                </a:solidFill>
              </a:rPr>
              <a:t>Outcomes &amp; pathways</a:t>
            </a:r>
          </a:p>
        </p:txBody>
      </p:sp>
      <p:sp>
        <p:nvSpPr>
          <p:cNvPr id="2051" name="CPHdr"/>
          <p:cNvSpPr/>
          <p:nvPr/>
        </p:nvSpPr>
        <p:spPr>
          <a:xfrm>
            <a:off x="6197600" y="1473200"/>
            <a:ext cx="5156200" cy="254000"/>
          </a:xfrm>
          <a:prstGeom prst="rect">
            <a:avLst/>
          </a:prstGeom>
          <a:noFill/>
          <a:ln>
            <a:noFill/>
          </a:ln>
        </p:spPr>
        <p:txBody>
          <a:bodyPr wrap="square" lIns="101600" tIns="25400" rIns="0" bIns="0" anchor="t"/>
          <a:lstStyle/>
          <a:p>
            <a:pPr>
              <a:spcBef>
                <a:spcPts val="0"/>
              </a:spcBef>
            </a:pPr>
            <a:r>
              <a:rPr lang="en-US" sz="1400" b="1">
                <a:solidFill>
                  <a:srgbClr val="156082"/>
                </a:solidFill>
              </a:rPr>
              <a:t>Clinical pathways</a:t>
            </a:r>
          </a:p>
        </p:txBody>
      </p:sp>
      <p:sp>
        <p:nvSpPr>
          <p:cNvPr id="2052" name="CPBody"/>
          <p:cNvSpPr/>
          <p:nvPr/>
        </p:nvSpPr>
        <p:spPr>
          <a:xfrm>
            <a:off x="6197600" y="1727200"/>
            <a:ext cx="5156200" cy="635000"/>
          </a:xfrm>
          <a:prstGeom prst="rect">
            <a:avLst/>
          </a:prstGeom>
          <a:noFill/>
          <a:ln>
            <a:noFill/>
          </a:ln>
        </p:spPr>
        <p:txBody>
          <a:bodyPr wrap="square" lIns="101600" tIns="0" rIns="0" bIns="0" anchor="t"/>
          <a:lstStyle/>
          <a:p>
            <a:pPr marL="171450" indent="-171450">
              <a:lnSpc>
                <a:spcPts val="1500"/>
              </a:lnSpc>
              <a:spcBef>
                <a:spcPts val="50"/>
              </a:spcBef>
              <a:buFont typeface="Arial"/>
              <a:buChar char="·"/>
            </a:pPr>
            <a:r>
              <a:rPr lang="en-US" sz="1400" dirty="0">
                <a:solidFill>
                  <a:srgbClr val="0E2841"/>
                </a:solidFill>
              </a:rPr>
              <a:t>Assessment Unit</a:t>
            </a:r>
          </a:p>
          <a:p>
            <a:pPr marL="171450" indent="-171450">
              <a:lnSpc>
                <a:spcPts val="1500"/>
              </a:lnSpc>
              <a:spcBef>
                <a:spcPts val="50"/>
              </a:spcBef>
              <a:buFont typeface="Arial"/>
              <a:buChar char="·"/>
            </a:pPr>
            <a:r>
              <a:rPr lang="en-US" sz="1400" dirty="0">
                <a:solidFill>
                  <a:srgbClr val="0E2841"/>
                </a:solidFill>
              </a:rPr>
              <a:t>ADHD / Neuropsychiatry Units</a:t>
            </a:r>
          </a:p>
          <a:p>
            <a:pPr marL="171450" indent="-171450">
              <a:lnSpc>
                <a:spcPts val="1500"/>
              </a:lnSpc>
              <a:spcBef>
                <a:spcPts val="50"/>
              </a:spcBef>
              <a:buFont typeface="Arial"/>
              <a:buChar char="·"/>
            </a:pPr>
            <a:r>
              <a:rPr lang="en-US" sz="1400" dirty="0">
                <a:solidFill>
                  <a:srgbClr val="0E2841"/>
                </a:solidFill>
              </a:rPr>
              <a:t>Personality Disorders Unit</a:t>
            </a:r>
          </a:p>
        </p:txBody>
      </p:sp>
      <p:sp>
        <p:nvSpPr>
          <p:cNvPr id="2053" name="RDiv"/>
          <p:cNvSpPr/>
          <p:nvPr/>
        </p:nvSpPr>
        <p:spPr>
          <a:xfrm>
            <a:off x="6197600" y="2413000"/>
            <a:ext cx="5156200" cy="12700"/>
          </a:xfrm>
          <a:prstGeom prst="rect">
            <a:avLst/>
          </a:prstGeom>
          <a:solidFill>
            <a:srgbClr val="E0E8EC"/>
          </a:solidFill>
          <a:ln>
            <a:noFill/>
          </a:ln>
        </p:spPr>
        <p:txBody>
          <a:bodyPr wrap="square" lIns="91440" tIns="45720" rIns="91440" bIns="45720" anchor="t"/>
          <a:lstStyle/>
          <a:p>
            <a:endParaRPr lang="en-US" sz="100"/>
          </a:p>
        </p:txBody>
      </p:sp>
      <p:sp>
        <p:nvSpPr>
          <p:cNvPr id="2054" name="PriHdr"/>
          <p:cNvSpPr/>
          <p:nvPr/>
        </p:nvSpPr>
        <p:spPr>
          <a:xfrm>
            <a:off x="6197600" y="2489200"/>
            <a:ext cx="5156200" cy="254000"/>
          </a:xfrm>
          <a:prstGeom prst="rect">
            <a:avLst/>
          </a:prstGeom>
          <a:noFill/>
          <a:ln>
            <a:noFill/>
          </a:ln>
        </p:spPr>
        <p:txBody>
          <a:bodyPr wrap="square" lIns="101600" tIns="25400" rIns="0" bIns="0" anchor="t"/>
          <a:lstStyle/>
          <a:p>
            <a:pPr>
              <a:spcBef>
                <a:spcPts val="0"/>
              </a:spcBef>
            </a:pPr>
            <a:r>
              <a:rPr lang="en-US" sz="1400" b="1" dirty="0">
                <a:solidFill>
                  <a:srgbClr val="156082"/>
                </a:solidFill>
              </a:rPr>
              <a:t>Primary feasibility outcomes</a:t>
            </a:r>
          </a:p>
        </p:txBody>
      </p:sp>
      <p:sp>
        <p:nvSpPr>
          <p:cNvPr id="2055" name="PriBody"/>
          <p:cNvSpPr/>
          <p:nvPr/>
        </p:nvSpPr>
        <p:spPr>
          <a:xfrm>
            <a:off x="6197600" y="2743200"/>
            <a:ext cx="5156200" cy="635000"/>
          </a:xfrm>
          <a:prstGeom prst="rect">
            <a:avLst/>
          </a:prstGeom>
          <a:noFill/>
          <a:ln>
            <a:noFill/>
          </a:ln>
        </p:spPr>
        <p:txBody>
          <a:bodyPr wrap="square" lIns="101600" tIns="0" rIns="0" bIns="0" anchor="t"/>
          <a:lstStyle/>
          <a:p>
            <a:pPr marL="171450" indent="-171450">
              <a:lnSpc>
                <a:spcPts val="1500"/>
              </a:lnSpc>
              <a:spcBef>
                <a:spcPts val="50"/>
              </a:spcBef>
              <a:buFont typeface="Arial"/>
              <a:buChar char="·"/>
            </a:pPr>
            <a:r>
              <a:rPr lang="en-US" sz="1400" dirty="0">
                <a:solidFill>
                  <a:srgbClr val="0E2841"/>
                </a:solidFill>
              </a:rPr>
              <a:t>Uptake and completion</a:t>
            </a:r>
          </a:p>
          <a:p>
            <a:pPr marL="171450" indent="-171450">
              <a:lnSpc>
                <a:spcPts val="1500"/>
              </a:lnSpc>
              <a:spcBef>
                <a:spcPts val="50"/>
              </a:spcBef>
              <a:buFont typeface="Arial"/>
              <a:buChar char="·"/>
            </a:pPr>
            <a:r>
              <a:rPr lang="en-US" sz="1400" dirty="0">
                <a:solidFill>
                  <a:srgbClr val="0E2841"/>
                </a:solidFill>
              </a:rPr>
              <a:t>Acceptability (CSQ-8)</a:t>
            </a:r>
          </a:p>
          <a:p>
            <a:pPr marL="171450" indent="-171450">
              <a:lnSpc>
                <a:spcPts val="1500"/>
              </a:lnSpc>
              <a:spcBef>
                <a:spcPts val="50"/>
              </a:spcBef>
              <a:buFont typeface="Arial"/>
              <a:buChar char="·"/>
            </a:pPr>
            <a:r>
              <a:rPr lang="en-US" sz="1400" dirty="0">
                <a:solidFill>
                  <a:srgbClr val="0E2841"/>
                </a:solidFill>
              </a:rPr>
              <a:t>Negative effects (NEQ)</a:t>
            </a:r>
          </a:p>
        </p:txBody>
      </p:sp>
      <p:sp>
        <p:nvSpPr>
          <p:cNvPr id="2056" name="RDiv2"/>
          <p:cNvSpPr/>
          <p:nvPr/>
        </p:nvSpPr>
        <p:spPr>
          <a:xfrm>
            <a:off x="6197600" y="3403600"/>
            <a:ext cx="5156200" cy="12700"/>
          </a:xfrm>
          <a:prstGeom prst="rect">
            <a:avLst/>
          </a:prstGeom>
          <a:solidFill>
            <a:srgbClr val="E0E8EC"/>
          </a:solidFill>
          <a:ln>
            <a:noFill/>
          </a:ln>
        </p:spPr>
        <p:txBody>
          <a:bodyPr wrap="square" lIns="91440" tIns="45720" rIns="91440" bIns="45720" anchor="t"/>
          <a:lstStyle/>
          <a:p>
            <a:endParaRPr lang="en-US" sz="100"/>
          </a:p>
        </p:txBody>
      </p:sp>
      <p:sp>
        <p:nvSpPr>
          <p:cNvPr id="2057" name="SecHdr"/>
          <p:cNvSpPr/>
          <p:nvPr/>
        </p:nvSpPr>
        <p:spPr>
          <a:xfrm>
            <a:off x="6197600" y="3479800"/>
            <a:ext cx="5156200" cy="254000"/>
          </a:xfrm>
          <a:prstGeom prst="rect">
            <a:avLst/>
          </a:prstGeom>
          <a:noFill/>
          <a:ln>
            <a:noFill/>
          </a:ln>
        </p:spPr>
        <p:txBody>
          <a:bodyPr wrap="square" lIns="101600" tIns="25400" rIns="0" bIns="0" anchor="t"/>
          <a:lstStyle/>
          <a:p>
            <a:pPr>
              <a:spcBef>
                <a:spcPts val="0"/>
              </a:spcBef>
            </a:pPr>
            <a:r>
              <a:rPr lang="en-US" sz="1400" b="1">
                <a:solidFill>
                  <a:srgbClr val="156082"/>
                </a:solidFill>
              </a:rPr>
              <a:t>Secondary outcomes</a:t>
            </a:r>
          </a:p>
        </p:txBody>
      </p:sp>
      <p:sp>
        <p:nvSpPr>
          <p:cNvPr id="2058" name="SecBody"/>
          <p:cNvSpPr/>
          <p:nvPr/>
        </p:nvSpPr>
        <p:spPr>
          <a:xfrm>
            <a:off x="6197600" y="3733800"/>
            <a:ext cx="5156200" cy="457200"/>
          </a:xfrm>
          <a:prstGeom prst="rect">
            <a:avLst/>
          </a:prstGeom>
          <a:noFill/>
          <a:ln>
            <a:noFill/>
          </a:ln>
        </p:spPr>
        <p:txBody>
          <a:bodyPr wrap="square" lIns="101600" tIns="0" rIns="0" bIns="0" anchor="t"/>
          <a:lstStyle/>
          <a:p>
            <a:pPr marL="171450" indent="-171450">
              <a:lnSpc>
                <a:spcPts val="1500"/>
              </a:lnSpc>
              <a:spcBef>
                <a:spcPts val="50"/>
              </a:spcBef>
              <a:buFont typeface="Arial"/>
              <a:buChar char="·"/>
            </a:pPr>
            <a:r>
              <a:rPr lang="en-US" sz="1400">
                <a:solidFill>
                  <a:srgbClr val="0E2841"/>
                </a:solidFill>
              </a:rPr>
              <a:t>Weekly CORE-10 (mixed-effects model)</a:t>
            </a:r>
          </a:p>
          <a:p>
            <a:pPr marL="171450" indent="-171450">
              <a:lnSpc>
                <a:spcPts val="1500"/>
              </a:lnSpc>
              <a:spcBef>
                <a:spcPts val="50"/>
              </a:spcBef>
              <a:buFont typeface="Arial"/>
              <a:buChar char="·"/>
            </a:pPr>
            <a:r>
              <a:rPr lang="en-US" sz="1400">
                <a:solidFill>
                  <a:srgbClr val="0E2841"/>
                </a:solidFill>
              </a:rPr>
              <a:t>Pre–post symptom measures (DERS, PHQ-9, GAD-7, WHODAS)</a:t>
            </a:r>
          </a:p>
        </p:txBody>
      </p:sp>
      <p:sp>
        <p:nvSpPr>
          <p:cNvPr id="2060" name="VDiv"/>
          <p:cNvSpPr/>
          <p:nvPr/>
        </p:nvSpPr>
        <p:spPr>
          <a:xfrm>
            <a:off x="6070600" y="990600"/>
            <a:ext cx="25400" cy="3429000"/>
          </a:xfrm>
          <a:prstGeom prst="rect">
            <a:avLst/>
          </a:prstGeom>
          <a:solidFill>
            <a:srgbClr val="D0D8DC"/>
          </a:solidFill>
          <a:ln>
            <a:noFill/>
          </a:ln>
        </p:spPr>
        <p:txBody>
          <a:bodyPr wrap="square" lIns="91440" tIns="45720" rIns="91440" bIns="45720" anchor="t"/>
          <a:lstStyle/>
          <a:p>
            <a:endParaRPr lang="en-US" sz="100"/>
          </a:p>
        </p:txBody>
      </p:sp>
      <p:sp>
        <p:nvSpPr>
          <p:cNvPr id="2070" name="DGBar"/>
          <p:cNvSpPr/>
          <p:nvPr/>
        </p:nvSpPr>
        <p:spPr>
          <a:xfrm>
            <a:off x="838200" y="4445000"/>
            <a:ext cx="10515600" cy="254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 wrap="square" lIns="91440" tIns="45720" rIns="91440" bIns="45720" anchor="t"/>
          <a:lstStyle/>
          <a:p>
            <a:endParaRPr lang="en-US" sz="100"/>
          </a:p>
        </p:txBody>
      </p:sp>
      <p:sp>
        <p:nvSpPr>
          <p:cNvPr id="2071" name="DGHdr"/>
          <p:cNvSpPr/>
          <p:nvPr/>
        </p:nvSpPr>
        <p:spPr>
          <a:xfrm>
            <a:off x="838200" y="4521200"/>
            <a:ext cx="10515600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</a:pPr>
            <a:r>
              <a:rPr lang="en-US" sz="1400" b="1" spc="200">
                <a:solidFill>
                  <a:srgbClr val="156082"/>
                </a:solidFill>
              </a:rPr>
              <a:t>DIAGNOSTIC GROUPS</a:t>
            </a:r>
          </a:p>
        </p:txBody>
      </p:sp>
      <p:sp>
        <p:nvSpPr>
          <p:cNvPr id="2072" name="DG1"/>
          <p:cNvSpPr/>
          <p:nvPr/>
        </p:nvSpPr>
        <p:spPr>
          <a:xfrm>
            <a:off x="838200" y="4851400"/>
            <a:ext cx="3302000" cy="711200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txBody>
          <a:bodyPr wrap="square" lIns="101600" tIns="76200" rIns="76200" bIns="50800" anchor="t"/>
          <a:lstStyle/>
          <a:p>
            <a:pPr algn="l">
              <a:spcBef>
                <a:spcPts val="0"/>
              </a:spcBef>
              <a:spcAft>
                <a:spcPts val="50"/>
              </a:spcAft>
            </a:pPr>
            <a:r>
              <a:rPr lang="en-US" sz="1500" b="1">
                <a:solidFill>
                  <a:srgbClr val="0E2841"/>
                </a:solidFill>
              </a:rPr>
              <a:t>Personality syndrome</a:t>
            </a:r>
          </a:p>
          <a:p>
            <a:pPr algn="l">
              <a:spcBef>
                <a:spcPts val="0"/>
              </a:spcBef>
            </a:pPr>
            <a:r>
              <a:rPr lang="en-US" sz="1400" i="1">
                <a:solidFill>
                  <a:srgbClr val="4A6B7A"/>
                </a:solidFill>
              </a:rPr>
              <a:t>ICD-11 personality disorder</a:t>
            </a:r>
          </a:p>
        </p:txBody>
      </p:sp>
      <p:sp>
        <p:nvSpPr>
          <p:cNvPr id="2073" name="DG2"/>
          <p:cNvSpPr/>
          <p:nvPr/>
        </p:nvSpPr>
        <p:spPr>
          <a:xfrm>
            <a:off x="4445000" y="4851400"/>
            <a:ext cx="3302000" cy="711200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txBody>
          <a:bodyPr wrap="square" lIns="101600" tIns="76200" rIns="76200" bIns="50800" anchor="t"/>
          <a:lstStyle/>
          <a:p>
            <a:pPr algn="l">
              <a:spcBef>
                <a:spcPts val="0"/>
              </a:spcBef>
              <a:spcAft>
                <a:spcPts val="50"/>
              </a:spcAft>
            </a:pPr>
            <a:r>
              <a:rPr lang="en-US" sz="1500" b="1">
                <a:solidFill>
                  <a:srgbClr val="0E2841"/>
                </a:solidFill>
              </a:rPr>
              <a:t>Personality difficulties</a:t>
            </a:r>
          </a:p>
          <a:p>
            <a:pPr algn="l">
              <a:spcBef>
                <a:spcPts val="0"/>
              </a:spcBef>
            </a:pPr>
            <a:r>
              <a:rPr lang="en-US" sz="1400" i="1">
                <a:solidFill>
                  <a:srgbClr val="4A6B7A"/>
                </a:solidFill>
              </a:rPr>
              <a:t>Sub-threshold / co-occurring</a:t>
            </a:r>
          </a:p>
        </p:txBody>
      </p:sp>
      <p:sp>
        <p:nvSpPr>
          <p:cNvPr id="2074" name="DG3"/>
          <p:cNvSpPr/>
          <p:nvPr/>
        </p:nvSpPr>
        <p:spPr>
          <a:xfrm>
            <a:off x="8051800" y="4851400"/>
            <a:ext cx="3302000" cy="711200"/>
          </a:xfrm>
          <a:prstGeom prst="rect">
            <a:avLst/>
          </a:prstGeom>
          <a:solidFill>
            <a:srgbClr val="F2F7FA"/>
          </a:solidFill>
          <a:ln>
            <a:noFill/>
          </a:ln>
        </p:spPr>
        <p:txBody>
          <a:bodyPr wrap="square" lIns="101600" tIns="76200" rIns="76200" bIns="50800" anchor="t"/>
          <a:lstStyle/>
          <a:p>
            <a:pPr algn="l">
              <a:spcBef>
                <a:spcPts val="0"/>
              </a:spcBef>
              <a:spcAft>
                <a:spcPts val="50"/>
              </a:spcAft>
            </a:pPr>
            <a:r>
              <a:rPr lang="en-US" sz="1500" b="1">
                <a:solidFill>
                  <a:srgbClr val="0E2841"/>
                </a:solidFill>
              </a:rPr>
              <a:t>Related problems</a:t>
            </a:r>
          </a:p>
          <a:p>
            <a:pPr algn="l">
              <a:spcBef>
                <a:spcPts val="0"/>
              </a:spcBef>
            </a:pPr>
            <a:r>
              <a:rPr lang="en-US" sz="1400" i="1">
                <a:solidFill>
                  <a:srgbClr val="4A6B7A"/>
                </a:solidFill>
              </a:rPr>
              <a:t>Emotion dysregulation, ADHD overlap</a:t>
            </a:r>
          </a:p>
        </p:txBody>
      </p:sp>
      <p:sp>
        <p:nvSpPr>
          <p:cNvPr id="2080" name="FootRule"/>
          <p:cNvSpPr/>
          <p:nvPr/>
        </p:nvSpPr>
        <p:spPr>
          <a:xfrm>
            <a:off x="838200" y="5842000"/>
            <a:ext cx="10515600" cy="254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 wrap="square" lIns="91440" tIns="45720" rIns="91440" bIns="45720" anchor="t"/>
          <a:lstStyle/>
          <a:p>
            <a:endParaRPr lang="en-US" sz="100"/>
          </a:p>
        </p:txBody>
      </p:sp>
      <p:sp>
        <p:nvSpPr>
          <p:cNvPr id="2081" name="FootTxt"/>
          <p:cNvSpPr/>
          <p:nvPr/>
        </p:nvSpPr>
        <p:spPr>
          <a:xfrm>
            <a:off x="838200" y="5892800"/>
            <a:ext cx="10515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/>
            <a:r>
              <a:rPr lang="en-US" i="1">
                <a:solidFill>
                  <a:srgbClr val="4A6878"/>
                </a:solidFill>
              </a:rPr>
              <a:t>Naturalistic open feasibility study  ·  Psykiatri Sydväst  ·  N = 78 initiated</a:t>
            </a:r>
          </a:p>
        </p:txBody>
      </p:sp>
      <p:sp>
        <p:nvSpPr>
          <p:cNvPr id="2" name="LNU_Word">
            <a:extLst>
              <a:ext uri="{FF2B5EF4-FFF2-40B4-BE49-F238E27FC236}">
                <a16:creationId xmlns:a16="http://schemas.microsoft.com/office/drawing/2014/main" id="{EE0AB435-6957-4C54-98C5-A5C663FB77B8}"/>
              </a:ext>
            </a:extLst>
          </p:cNvPr>
          <p:cNvSpPr txBox="1"/>
          <p:nvPr/>
        </p:nvSpPr>
        <p:spPr>
          <a:xfrm>
            <a:off x="9982200" y="6324600"/>
            <a:ext cx="1422400" cy="2032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1000" b="1">
                <a:solidFill>
                  <a:srgbClr val="0E2841"/>
                </a:solidFill>
              </a:rPr>
              <a:t>Linnaeus University</a:t>
            </a:r>
          </a:p>
        </p:txBody>
      </p:sp>
    </p:spTree>
    <p:extLst>
      <p:ext uri="{BB962C8B-B14F-4D97-AF65-F5344CB8AC3E}">
        <p14:creationId xmlns:p14="http://schemas.microsoft.com/office/powerpoint/2010/main" val="16060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Text4.">
            <a:extLst>
              <a:ext uri="{FF2B5EF4-FFF2-40B4-BE49-F238E27FC236}">
                <a16:creationId xmlns:a16="http://schemas.microsoft.com/office/drawing/2014/main" id="{02A7BD0F-D8BE-4E31-9805-285B59572977}"/>
              </a:ext>
            </a:extLst>
          </p:cNvPr>
          <p:cNvSpPr txBox="1"/>
          <p:nvPr/>
        </p:nvSpPr>
        <p:spPr>
          <a:xfrm>
            <a:off x="838200" y="457200"/>
            <a:ext cx="10515600" cy="4572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2800" b="1">
                <a:solidFill>
                  <a:srgbClr val="156082"/>
                </a:solidFill>
              </a:rPr>
              <a:t>04  </a:t>
            </a:r>
            <a:r>
              <a:rPr lang="sv-SE" sz="2800" b="1">
                <a:solidFill>
                  <a:srgbClr val="0E2841"/>
                </a:solidFill>
              </a:rPr>
              <a:t>Key findings</a:t>
            </a:r>
          </a:p>
        </p:txBody>
      </p:sp>
      <p:sp>
        <p:nvSpPr>
          <p:cNvPr id="900" name="TitleAccent"/>
          <p:cNvSpPr/>
          <p:nvPr/>
        </p:nvSpPr>
        <p:spPr>
          <a:xfrm>
            <a:off x="838200" y="927100"/>
            <a:ext cx="10515600" cy="254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090" name="FootRule"/>
          <p:cNvSpPr/>
          <p:nvPr/>
        </p:nvSpPr>
        <p:spPr>
          <a:xfrm>
            <a:off x="838200" y="5842000"/>
            <a:ext cx="10515600" cy="254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 wrap="square" lIns="91440" tIns="45720" rIns="91440" bIns="45720" anchor="t"/>
          <a:lstStyle/>
          <a:p>
            <a:endParaRPr lang="en-US" sz="100"/>
          </a:p>
        </p:txBody>
      </p:sp>
      <p:sp>
        <p:nvSpPr>
          <p:cNvPr id="3091" name="FootTxt"/>
          <p:cNvSpPr/>
          <p:nvPr/>
        </p:nvSpPr>
        <p:spPr>
          <a:xfrm>
            <a:off x="838200" y="5892800"/>
            <a:ext cx="10515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/>
            <a:r>
              <a:rPr lang="en-US" i="1">
                <a:solidFill>
                  <a:srgbClr val="4A6878"/>
                </a:solidFill>
              </a:rPr>
              <a:t>Feasibility results with exploratory pre-post outcomes  ·  N = 78</a:t>
            </a:r>
          </a:p>
        </p:txBody>
      </p:sp>
      <p:sp>
        <p:nvSpPr>
          <p:cNvPr id="30" name="LTitle">
            <a:extLst>
              <a:ext uri="{FF2B5EF4-FFF2-40B4-BE49-F238E27FC236}">
                <a16:creationId xmlns:a16="http://schemas.microsoft.com/office/drawing/2014/main" id="{6611DA59-D37D-462A-AEB1-366547234C20}"/>
              </a:ext>
            </a:extLst>
          </p:cNvPr>
          <p:cNvSpPr txBox="1"/>
          <p:nvPr/>
        </p:nvSpPr>
        <p:spPr>
          <a:xfrm>
            <a:off x="838200" y="1168400"/>
            <a:ext cx="5156200" cy="254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200" b="1">
                <a:solidFill>
                  <a:srgbClr val="156082"/>
                </a:solidFill>
              </a:rPr>
              <a:t>Feasibility indicators</a:t>
            </a:r>
            <a:r>
              <a:rPr lang="en-US" sz="1200">
                <a:solidFill>
                  <a:srgbClr val="0E2841"/>
                </a:solidFill>
              </a:rPr>
              <a:t>  ·  </a:t>
            </a:r>
            <a:r>
              <a:rPr lang="en-US" sz="1200" b="1">
                <a:solidFill>
                  <a:srgbClr val="0E2841"/>
                </a:solidFill>
              </a:rPr>
              <a:t>Table 1.</a:t>
            </a:r>
            <a:r>
              <a:rPr lang="en-US" sz="1200" i="1">
                <a:solidFill>
                  <a:srgbClr val="0E2841"/>
                </a:solidFill>
              </a:rPr>
              <a:t> Acceptability &amp; completion</a:t>
            </a:r>
          </a:p>
        </p:txBody>
      </p:sp>
      <p:sp>
        <p:nvSpPr>
          <p:cNvPr id="31" name="RTitle">
            <a:extLst>
              <a:ext uri="{FF2B5EF4-FFF2-40B4-BE49-F238E27FC236}">
                <a16:creationId xmlns:a16="http://schemas.microsoft.com/office/drawing/2014/main" id="{A8B0AA3D-F1BE-4EC4-8913-AC43340894F0}"/>
              </a:ext>
            </a:extLst>
          </p:cNvPr>
          <p:cNvSpPr txBox="1"/>
          <p:nvPr/>
        </p:nvSpPr>
        <p:spPr>
          <a:xfrm>
            <a:off x="6197600" y="1168400"/>
            <a:ext cx="5156200" cy="254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200" b="1">
                <a:solidFill>
                  <a:srgbClr val="156082"/>
                </a:solidFill>
              </a:rPr>
              <a:t>Exploratory outcomes</a:t>
            </a:r>
            <a:r>
              <a:rPr lang="en-US" sz="1200">
                <a:solidFill>
                  <a:srgbClr val="0E2841"/>
                </a:solidFill>
              </a:rPr>
              <a:t>  ·  </a:t>
            </a:r>
            <a:r>
              <a:rPr lang="en-US" sz="1200" b="1">
                <a:solidFill>
                  <a:srgbClr val="0E2841"/>
                </a:solidFill>
              </a:rPr>
              <a:t>Table 2.</a:t>
            </a:r>
            <a:r>
              <a:rPr lang="en-US" sz="1200" i="1">
                <a:solidFill>
                  <a:srgbClr val="0E2841"/>
                </a:solidFill>
              </a:rPr>
              <a:t> Pre-post by diagnostic group</a:t>
            </a:r>
          </a:p>
        </p:txBody>
      </p:sp>
      <p:graphicFrame>
        <p:nvGraphicFramePr>
          <p:cNvPr id="33" name="LTable">
            <a:extLst>
              <a:ext uri="{FF2B5EF4-FFF2-40B4-BE49-F238E27FC236}">
                <a16:creationId xmlns:a16="http://schemas.microsoft.com/office/drawing/2014/main" id="{E15D6A71-8830-4A45-ADA8-F9D1E6C46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717309"/>
              </p:ext>
            </p:extLst>
          </p:nvPr>
        </p:nvGraphicFramePr>
        <p:xfrm>
          <a:off x="838200" y="1498600"/>
          <a:ext cx="5156200" cy="2616200"/>
        </p:xfrm>
        <a:graphic>
          <a:graphicData uri="http://schemas.openxmlformats.org/drawingml/2006/table">
            <a:tbl>
              <a:tblPr/>
              <a:tblGrid>
                <a:gridCol w="3378200">
                  <a:extLst>
                    <a:ext uri="{9D8B030D-6E8A-4147-A177-3AD203B41FA5}">
                      <a16:colId xmlns:a16="http://schemas.microsoft.com/office/drawing/2014/main" val="33657131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0023241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5680161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sv-SE" sz="1100" b="1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Measure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rgbClr val="0E2841"/>
                      </a:solidFill>
                      <a:prstDash val="solid"/>
                    </a:lnT>
                    <a:lnB w="9525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1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rgbClr val="0E2841"/>
                      </a:solidFill>
                      <a:prstDash val="solid"/>
                    </a:lnT>
                    <a:lnB w="9525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1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rgbClr val="0E2841"/>
                      </a:solidFill>
                      <a:prstDash val="solid"/>
                    </a:lnT>
                    <a:lnB w="9525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55355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/>
                      <a:r>
                        <a:rPr lang="sv-SE" sz="1100" i="0" dirty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Program </a:t>
                      </a:r>
                      <a:r>
                        <a:rPr lang="sv-SE" sz="1100" i="0" dirty="0" err="1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initiated</a:t>
                      </a:r>
                      <a:r>
                        <a:rPr lang="sv-SE" sz="1100" i="0" dirty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 (≥1 </a:t>
                      </a:r>
                      <a:r>
                        <a:rPr lang="sv-SE" sz="1100" i="0" dirty="0" err="1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module</a:t>
                      </a:r>
                      <a:r>
                        <a:rPr lang="sv-SE" sz="1100" i="0" dirty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solidFill>
                        <a:srgbClr val="0E2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78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solidFill>
                        <a:srgbClr val="0E2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59.5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solidFill>
                        <a:srgbClr val="0E2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22394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/>
                      <a:r>
                        <a:rPr lang="sv-SE" sz="1100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Standard completion (M 1–2)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i="0" dirty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51.3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0333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/>
                      <a:r>
                        <a:rPr lang="sv-SE" sz="1100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All modules completed (1–6)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i="0" dirty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16.7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09795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/>
                      <a:r>
                        <a:rPr lang="sv-SE" sz="1100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CSQ-8 satisfaction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i="0" dirty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28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85.7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47959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/>
                      <a:r>
                        <a:rPr lang="sv-SE" sz="1100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Willingness to return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i="0" dirty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28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78.6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49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/>
                      <a:r>
                        <a:rPr lang="sv-SE" sz="1100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Helped deal more effectively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9050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i="0" dirty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28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9050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67.9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9050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96859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/>
                      <a:r>
                        <a:rPr lang="sv-SE" sz="1100" i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≥1 negative effect (NEQ)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rgbClr val="0E2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i="0" dirty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rgbClr val="0E2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i="0" dirty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32.1</a:t>
                      </a:r>
                    </a:p>
                  </a:txBody>
                  <a:tcPr marT="45357" marB="45357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rgbClr val="0E28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878419"/>
                  </a:ext>
                </a:extLst>
              </a:tr>
            </a:tbl>
          </a:graphicData>
        </a:graphic>
      </p:graphicFrame>
      <p:sp>
        <p:nvSpPr>
          <p:cNvPr id="2" name="LNote">
            <a:extLst>
              <a:ext uri="{FF2B5EF4-FFF2-40B4-BE49-F238E27FC236}">
                <a16:creationId xmlns:a16="http://schemas.microsoft.com/office/drawing/2014/main" id="{13675501-D3D1-4BBA-8127-C9E17F34132F}"/>
              </a:ext>
            </a:extLst>
          </p:cNvPr>
          <p:cNvSpPr txBox="1"/>
          <p:nvPr/>
        </p:nvSpPr>
        <p:spPr>
          <a:xfrm>
            <a:off x="771939" y="4191000"/>
            <a:ext cx="5156200" cy="635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>
              <a:lnSpc>
                <a:spcPts val="1200"/>
              </a:lnSpc>
              <a:spcBef>
                <a:spcPts val="0"/>
              </a:spcBef>
            </a:pPr>
            <a:r>
              <a:rPr lang="en-US" sz="1000" i="1" dirty="0">
                <a:solidFill>
                  <a:srgbClr val="4A6B7A"/>
                </a:solidFill>
              </a:rPr>
              <a:t>Note. Initiation row: 78/131 offered. CSQ-8: n = 28 respondents. NEQ: n = 27 respondents; 25 endorsed ≥1 negative effect. Other percentages are based on N = 78 initiators.</a:t>
            </a:r>
            <a:endParaRPr lang="en-US" sz="1000" dirty="0">
              <a:solidFill>
                <a:srgbClr val="4A6B7A"/>
              </a:solidFill>
            </a:endParaRPr>
          </a:p>
        </p:txBody>
      </p:sp>
      <p:sp>
        <p:nvSpPr>
          <p:cNvPr id="3" name="RNote">
            <a:extLst>
              <a:ext uri="{FF2B5EF4-FFF2-40B4-BE49-F238E27FC236}">
                <a16:creationId xmlns:a16="http://schemas.microsoft.com/office/drawing/2014/main" id="{43167CF2-EF8C-45C3-B82F-E15D2F67D0D8}"/>
              </a:ext>
            </a:extLst>
          </p:cNvPr>
          <p:cNvSpPr txBox="1"/>
          <p:nvPr/>
        </p:nvSpPr>
        <p:spPr>
          <a:xfrm>
            <a:off x="6096000" y="2540000"/>
            <a:ext cx="5156200" cy="762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algn="l">
              <a:lnSpc>
                <a:spcPts val="1200"/>
              </a:lnSpc>
              <a:spcBef>
                <a:spcPts val="0"/>
              </a:spcBef>
            </a:pPr>
            <a:r>
              <a:rPr lang="en-US" sz="1000" i="1" dirty="0">
                <a:solidFill>
                  <a:srgbClr val="4A6B7A"/>
                </a:solidFill>
              </a:rPr>
              <a:t>Note. Values shown as means. PD = personality disorder, PSP = personality problems, MDG = mixed diagnostic group. Exploratory outcomes; descriptive group comparisons.</a:t>
            </a:r>
            <a:endParaRPr lang="en-US" sz="1000" dirty="0">
              <a:solidFill>
                <a:srgbClr val="4A6B7A"/>
              </a:solidFill>
            </a:endParaRPr>
          </a:p>
        </p:txBody>
      </p:sp>
      <p:sp>
        <p:nvSpPr>
          <p:cNvPr id="5" name="LNU_Word">
            <a:extLst>
              <a:ext uri="{FF2B5EF4-FFF2-40B4-BE49-F238E27FC236}">
                <a16:creationId xmlns:a16="http://schemas.microsoft.com/office/drawing/2014/main" id="{4D88A31C-7646-47E1-8F57-F12194D7A2E0}"/>
              </a:ext>
            </a:extLst>
          </p:cNvPr>
          <p:cNvSpPr txBox="1"/>
          <p:nvPr/>
        </p:nvSpPr>
        <p:spPr>
          <a:xfrm>
            <a:off x="9982200" y="6324600"/>
            <a:ext cx="1422400" cy="2032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1000" b="1">
                <a:solidFill>
                  <a:srgbClr val="0E2841"/>
                </a:solidFill>
              </a:rPr>
              <a:t>Linnaeus University</a:t>
            </a:r>
          </a:p>
        </p:txBody>
      </p:sp>
      <p:graphicFrame>
        <p:nvGraphicFramePr>
          <p:cNvPr id="9" name="RTable">
            <a:extLst>
              <a:ext uri="{FF2B5EF4-FFF2-40B4-BE49-F238E27FC236}">
                <a16:creationId xmlns:a16="http://schemas.microsoft.com/office/drawing/2014/main" id="{4F7DB399-455B-42F7-85D4-9BE894FE7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09962"/>
              </p:ext>
            </p:extLst>
          </p:nvPr>
        </p:nvGraphicFramePr>
        <p:xfrm>
          <a:off x="6197600" y="1498600"/>
          <a:ext cx="5156200" cy="96520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183613299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7953381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42144338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03212216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35991913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18326831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41950851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sv-SE" sz="1100" b="1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Measure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rgbClr val="0E2841"/>
                      </a:solidFill>
                      <a:prstDash val="solid"/>
                    </a:lnT>
                    <a:lnB w="9525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PD Pre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rgbClr val="0E2841"/>
                      </a:solidFill>
                      <a:prstDash val="solid"/>
                    </a:lnT>
                    <a:lnB w="9525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PD Post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rgbClr val="0E2841"/>
                      </a:solidFill>
                      <a:prstDash val="solid"/>
                    </a:lnT>
                    <a:lnB w="9525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PSP Pre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rgbClr val="0E2841"/>
                      </a:solidFill>
                      <a:prstDash val="solid"/>
                    </a:lnT>
                    <a:lnB w="9525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PSP Post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rgbClr val="0E2841"/>
                      </a:solidFill>
                      <a:prstDash val="solid"/>
                    </a:lnT>
                    <a:lnB w="9525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MDG Pre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rgbClr val="0E2841"/>
                      </a:solidFill>
                      <a:prstDash val="solid"/>
                    </a:lnT>
                    <a:lnB w="9525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MDG Post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19050" cap="flat" cmpd="sng" algn="ctr">
                      <a:solidFill>
                        <a:srgbClr val="0E2841"/>
                      </a:solidFill>
                      <a:prstDash val="solid"/>
                    </a:lnT>
                    <a:lnB w="9525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83531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/>
                      <a:r>
                        <a:rPr lang="sv-SE" sz="1100" b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DERS-16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solidFill>
                        <a:srgbClr val="0E2841"/>
                      </a:solidFill>
                      <a:prstDash val="solid"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53.67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solidFill>
                        <a:srgbClr val="0E2841"/>
                      </a:solidFill>
                      <a:prstDash val="solid"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47.67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solidFill>
                        <a:srgbClr val="0E2841"/>
                      </a:solidFill>
                      <a:prstDash val="solid"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56.53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solidFill>
                        <a:srgbClr val="0E2841"/>
                      </a:solidFill>
                      <a:prstDash val="solid"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52.33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solidFill>
                        <a:srgbClr val="0E2841"/>
                      </a:solidFill>
                      <a:prstDash val="solid"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52.86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solidFill>
                        <a:srgbClr val="0E2841"/>
                      </a:solidFill>
                      <a:prstDash val="solid"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50.86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solidFill>
                        <a:srgbClr val="0E2841"/>
                      </a:solidFill>
                      <a:prstDash val="solid"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5156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/>
                      <a:r>
                        <a:rPr lang="sv-SE" sz="1100" b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BSL-23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1.43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1.27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1.46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1.25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1.46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>
                          <a:solidFill>
                            <a:srgbClr val="0E2841"/>
                          </a:solidFill>
                          <a:latin typeface="Calibri"/>
                          <a:ea typeface="Calibri"/>
                          <a:cs typeface="Calibri"/>
                        </a:rPr>
                        <a:t>1.50</a:t>
                      </a:r>
                    </a:p>
                  </a:txBody>
                  <a:tcPr marL="38100" marR="38100" marT="45357" marB="45357" anchor="ctr">
                    <a:lnL w="0">
                      <a:noFill/>
                    </a:lnL>
                    <a:lnR w="0">
                      <a:noFill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rgbClr val="0E28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09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82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Text4.">
            <a:extLst>
              <a:ext uri="{FF2B5EF4-FFF2-40B4-BE49-F238E27FC236}">
                <a16:creationId xmlns:a16="http://schemas.microsoft.com/office/drawing/2014/main" id="{02A7BD0F-D8BE-4E31-9805-285B59572977}"/>
              </a:ext>
            </a:extLst>
          </p:cNvPr>
          <p:cNvSpPr txBox="1"/>
          <p:nvPr/>
        </p:nvSpPr>
        <p:spPr>
          <a:xfrm>
            <a:off x="838200" y="457200"/>
            <a:ext cx="10515600" cy="4572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2800" b="1">
                <a:solidFill>
                  <a:srgbClr val="156082"/>
                </a:solidFill>
              </a:rPr>
              <a:t>05  </a:t>
            </a:r>
            <a:r>
              <a:rPr lang="en-US" sz="2800" b="1">
                <a:solidFill>
                  <a:srgbClr val="0E2841"/>
                </a:solidFill>
              </a:rPr>
              <a:t>Weekly CORE-10 trajectory</a:t>
            </a:r>
          </a:p>
        </p:txBody>
      </p:sp>
      <p:sp>
        <p:nvSpPr>
          <p:cNvPr id="900" name="TitleAccent"/>
          <p:cNvSpPr/>
          <p:nvPr/>
        </p:nvSpPr>
        <p:spPr>
          <a:xfrm>
            <a:off x="838200" y="927100"/>
            <a:ext cx="10515600" cy="254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3090" name="FootRule"/>
          <p:cNvSpPr/>
          <p:nvPr/>
        </p:nvSpPr>
        <p:spPr>
          <a:xfrm>
            <a:off x="838200" y="5842000"/>
            <a:ext cx="10515600" cy="254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 wrap="square" lIns="91440" tIns="45720" rIns="91440" bIns="45720" anchor="t"/>
          <a:lstStyle/>
          <a:p>
            <a:endParaRPr lang="en-US" sz="100"/>
          </a:p>
        </p:txBody>
      </p:sp>
      <p:sp>
        <p:nvSpPr>
          <p:cNvPr id="3091" name="FootTxt"/>
          <p:cNvSpPr/>
          <p:nvPr/>
        </p:nvSpPr>
        <p:spPr>
          <a:xfrm>
            <a:off x="838200" y="5892800"/>
            <a:ext cx="1051560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/>
            <a:r>
              <a:rPr lang="en-US" i="1">
                <a:solidFill>
                  <a:srgbClr val="4A6878"/>
                </a:solidFill>
              </a:rPr>
              <a:t>Feasibility results  ·  N = 78  ·  CORE-10 weekly self-report</a:t>
            </a:r>
          </a:p>
        </p:txBody>
      </p:sp>
      <p:sp>
        <p:nvSpPr>
          <p:cNvPr id="6" name="InterpText">
            <a:extLst>
              <a:ext uri="{FF2B5EF4-FFF2-40B4-BE49-F238E27FC236}">
                <a16:creationId xmlns:a16="http://schemas.microsoft.com/office/drawing/2014/main" id="{EFC381BE-61D0-422A-8925-28EFF09BAA31}"/>
              </a:ext>
            </a:extLst>
          </p:cNvPr>
          <p:cNvSpPr txBox="1"/>
          <p:nvPr/>
        </p:nvSpPr>
        <p:spPr>
          <a:xfrm>
            <a:off x="838200" y="4064000"/>
            <a:ext cx="5461000" cy="1397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lnSpc>
                <a:spcPts val="1500"/>
              </a:lnSpc>
              <a:spcBef>
                <a:spcPts val="0"/>
              </a:spcBef>
            </a:pPr>
            <a:r>
              <a:rPr lang="en-US" sz="1200" b="1">
                <a:solidFill>
                  <a:srgbClr val="1F3A5F"/>
                </a:solidFill>
              </a:rPr>
              <a:t>Interpretation. </a:t>
            </a:r>
            <a:r>
              <a:rPr lang="en-US" sz="1200">
                <a:solidFill>
                  <a:srgbClr val="4A6B7A"/>
                </a:solidFill>
              </a:rPr>
              <a:t>Over 8 weeks, the estimated reduction was small: ≈0.15 points on the 0–4 mean scale (≈1.5 points on 0–40 total). This suggests modest group-level change and considerable between-participant variability.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CE88B5D-7728-9FE5-B76F-9A05AC5F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168400"/>
            <a:ext cx="4343400" cy="4635500"/>
          </a:xfrm>
          <a:prstGeom prst="rect">
            <a:avLst/>
          </a:prstGeom>
        </p:spPr>
      </p:pic>
      <p:sp>
        <p:nvSpPr>
          <p:cNvPr id="2" name="CoreHeader">
            <a:extLst>
              <a:ext uri="{FF2B5EF4-FFF2-40B4-BE49-F238E27FC236}">
                <a16:creationId xmlns:a16="http://schemas.microsoft.com/office/drawing/2014/main" id="{CB6C1AFB-32F8-4E0A-B9A7-296B8E035C65}"/>
              </a:ext>
            </a:extLst>
          </p:cNvPr>
          <p:cNvSpPr txBox="1"/>
          <p:nvPr/>
        </p:nvSpPr>
        <p:spPr>
          <a:xfrm>
            <a:off x="838200" y="1524000"/>
            <a:ext cx="5461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300" b="1">
                <a:solidFill>
                  <a:srgbClr val="156082"/>
                </a:solidFill>
              </a:rPr>
              <a:t>CORE-10 trajectory  ·  </a:t>
            </a:r>
            <a:r>
              <a:rPr lang="en-US" sz="1300" b="1">
                <a:solidFill>
                  <a:srgbClr val="1F3A5F"/>
                </a:solidFill>
              </a:rPr>
              <a:t>Linear mixed-effects model</a:t>
            </a:r>
          </a:p>
        </p:txBody>
      </p:sp>
      <p:graphicFrame>
        <p:nvGraphicFramePr>
          <p:cNvPr id="9" name="StatsTable">
            <a:extLst>
              <a:ext uri="{FF2B5EF4-FFF2-40B4-BE49-F238E27FC236}">
                <a16:creationId xmlns:a16="http://schemas.microsoft.com/office/drawing/2014/main" id="{2D36973E-079B-47DD-B71B-4B717218F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354949"/>
              </p:ext>
            </p:extLst>
          </p:nvPr>
        </p:nvGraphicFramePr>
        <p:xfrm>
          <a:off x="838200" y="1879600"/>
          <a:ext cx="5460999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3892637"/>
                    </a:ext>
                  </a:extLst>
                </a:gridCol>
                <a:gridCol w="1121833">
                  <a:extLst>
                    <a:ext uri="{9D8B030D-6E8A-4147-A177-3AD203B41FA5}">
                      <a16:colId xmlns:a16="http://schemas.microsoft.com/office/drawing/2014/main" val="3294437135"/>
                    </a:ext>
                  </a:extLst>
                </a:gridCol>
                <a:gridCol w="1121833">
                  <a:extLst>
                    <a:ext uri="{9D8B030D-6E8A-4147-A177-3AD203B41FA5}">
                      <a16:colId xmlns:a16="http://schemas.microsoft.com/office/drawing/2014/main" val="3316564899"/>
                    </a:ext>
                  </a:extLst>
                </a:gridCol>
                <a:gridCol w="1121833">
                  <a:extLst>
                    <a:ext uri="{9D8B030D-6E8A-4147-A177-3AD203B41FA5}">
                      <a16:colId xmlns:a16="http://schemas.microsoft.com/office/drawing/2014/main" val="392071803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100" b="1" i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</a:rPr>
                        <a:t>Estimate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</a:rPr>
                        <a:t>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902666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solidFill>
                            <a:srgbClr val="1F3A5F"/>
                          </a:solidFill>
                        </a:rPr>
                        <a:t>Intercept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1F3A5F"/>
                          </a:solidFill>
                        </a:rPr>
                        <a:t>1.52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1F3A5F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1F3A5F"/>
                          </a:solidFill>
                        </a:rPr>
                        <a:t>&lt; 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484777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solidFill>
                            <a:srgbClr val="1F3A5F"/>
                          </a:solidFill>
                        </a:rPr>
                        <a:t>log(week+1)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1F3A5F"/>
                          </a:solidFill>
                        </a:rPr>
                        <a:t>−0.074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1F3A5F"/>
                          </a:solidFill>
                        </a:rPr>
                        <a:t>0.033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1F3A5F"/>
                          </a:solidFill>
                        </a:rPr>
                        <a:t>.031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199217"/>
                  </a:ext>
                </a:extLst>
              </a:tr>
            </a:tbl>
          </a:graphicData>
        </a:graphic>
      </p:graphicFrame>
      <p:sp>
        <p:nvSpPr>
          <p:cNvPr id="10" name="APANote">
            <a:extLst>
              <a:ext uri="{FF2B5EF4-FFF2-40B4-BE49-F238E27FC236}">
                <a16:creationId xmlns:a16="http://schemas.microsoft.com/office/drawing/2014/main" id="{0A227012-8412-49D1-8D1E-2B28B4989590}"/>
              </a:ext>
            </a:extLst>
          </p:cNvPr>
          <p:cNvSpPr txBox="1"/>
          <p:nvPr/>
        </p:nvSpPr>
        <p:spPr>
          <a:xfrm>
            <a:off x="785191" y="3086100"/>
            <a:ext cx="5461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lnSpc>
                <a:spcPts val="1400"/>
              </a:lnSpc>
            </a:pPr>
            <a:r>
              <a:rPr lang="sv-SE" sz="1100" i="1" dirty="0">
                <a:solidFill>
                  <a:srgbClr val="1F3A5F"/>
                </a:solidFill>
              </a:rPr>
              <a:t>Note. </a:t>
            </a:r>
            <a:r>
              <a:rPr lang="sv-SE" sz="1100" dirty="0" err="1">
                <a:solidFill>
                  <a:srgbClr val="4A6B7A"/>
                </a:solidFill>
              </a:rPr>
              <a:t>Random</a:t>
            </a:r>
            <a:r>
              <a:rPr lang="sv-SE" sz="1100" dirty="0">
                <a:solidFill>
                  <a:srgbClr val="4A6B7A"/>
                </a:solidFill>
              </a:rPr>
              <a:t> </a:t>
            </a:r>
            <a:r>
              <a:rPr lang="sv-SE" sz="1100" dirty="0" err="1">
                <a:solidFill>
                  <a:srgbClr val="4A6B7A"/>
                </a:solidFill>
              </a:rPr>
              <a:t>intercept</a:t>
            </a:r>
            <a:r>
              <a:rPr lang="sv-SE" sz="1100" dirty="0">
                <a:solidFill>
                  <a:srgbClr val="4A6B7A"/>
                </a:solidFill>
              </a:rPr>
              <a:t> by initiator; </a:t>
            </a:r>
            <a:r>
              <a:rPr lang="sv-SE" sz="1100" dirty="0" err="1">
                <a:solidFill>
                  <a:srgbClr val="4A6B7A"/>
                </a:solidFill>
              </a:rPr>
              <a:t>fixed</a:t>
            </a:r>
            <a:r>
              <a:rPr lang="sv-SE" sz="1100" dirty="0">
                <a:solidFill>
                  <a:srgbClr val="4A6B7A"/>
                </a:solidFill>
              </a:rPr>
              <a:t> </a:t>
            </a:r>
            <a:r>
              <a:rPr lang="sv-SE" sz="1100" dirty="0" err="1">
                <a:solidFill>
                  <a:srgbClr val="4A6B7A"/>
                </a:solidFill>
              </a:rPr>
              <a:t>effect</a:t>
            </a:r>
            <a:r>
              <a:rPr lang="sv-SE" sz="1100" dirty="0">
                <a:solidFill>
                  <a:srgbClr val="4A6B7A"/>
                </a:solidFill>
              </a:rPr>
              <a:t> </a:t>
            </a:r>
            <a:r>
              <a:rPr lang="sv-SE" sz="1100" dirty="0" err="1">
                <a:solidFill>
                  <a:srgbClr val="4A6B7A"/>
                </a:solidFill>
              </a:rPr>
              <a:t>of</a:t>
            </a:r>
            <a:r>
              <a:rPr lang="sv-SE" sz="1100" dirty="0">
                <a:solidFill>
                  <a:srgbClr val="4A6B7A"/>
                </a:solidFill>
              </a:rPr>
              <a:t> log(week+1). </a:t>
            </a:r>
            <a:r>
              <a:rPr lang="sv-SE" sz="1100" i="1" dirty="0">
                <a:solidFill>
                  <a:srgbClr val="4A6B7A"/>
                </a:solidFill>
              </a:rPr>
              <a:t>N</a:t>
            </a:r>
            <a:r>
              <a:rPr lang="sv-SE" sz="1100" dirty="0">
                <a:solidFill>
                  <a:srgbClr val="4A6B7A"/>
                </a:solidFill>
              </a:rPr>
              <a:t> = 581 observations. </a:t>
            </a:r>
            <a:r>
              <a:rPr lang="sv-SE" sz="1100" dirty="0" err="1">
                <a:solidFill>
                  <a:srgbClr val="4A6B7A"/>
                </a:solidFill>
              </a:rPr>
              <a:t>Satterthwaite</a:t>
            </a:r>
            <a:r>
              <a:rPr lang="sv-SE" sz="1100" dirty="0">
                <a:solidFill>
                  <a:srgbClr val="4A6B7A"/>
                </a:solidFill>
              </a:rPr>
              <a:t> </a:t>
            </a:r>
            <a:r>
              <a:rPr lang="sv-SE" sz="1100" dirty="0" err="1">
                <a:solidFill>
                  <a:srgbClr val="4A6B7A"/>
                </a:solidFill>
              </a:rPr>
              <a:t>df</a:t>
            </a:r>
            <a:r>
              <a:rPr lang="sv-SE" sz="1100" dirty="0">
                <a:solidFill>
                  <a:srgbClr val="4A6B7A"/>
                </a:solidFill>
              </a:rPr>
              <a:t>. AIC = 692.4 (log-</a:t>
            </a:r>
            <a:r>
              <a:rPr lang="sv-SE" sz="1100" dirty="0" err="1">
                <a:solidFill>
                  <a:srgbClr val="4A6B7A"/>
                </a:solidFill>
              </a:rPr>
              <a:t>time</a:t>
            </a:r>
            <a:r>
              <a:rPr lang="sv-SE" sz="1100" dirty="0">
                <a:solidFill>
                  <a:srgbClr val="4A6B7A"/>
                </a:solidFill>
              </a:rPr>
              <a:t>) vs 693.5 (session).</a:t>
            </a:r>
          </a:p>
        </p:txBody>
      </p:sp>
      <p:sp>
        <p:nvSpPr>
          <p:cNvPr id="3" name="APATopRule">
            <a:extLst>
              <a:ext uri="{FF2B5EF4-FFF2-40B4-BE49-F238E27FC236}">
                <a16:creationId xmlns:a16="http://schemas.microsoft.com/office/drawing/2014/main" id="{4458A48C-F2C8-497E-97CF-C547516E49ED}"/>
              </a:ext>
            </a:extLst>
          </p:cNvPr>
          <p:cNvSpPr/>
          <p:nvPr/>
        </p:nvSpPr>
        <p:spPr>
          <a:xfrm>
            <a:off x="838200" y="1879600"/>
            <a:ext cx="5461000" cy="19050"/>
          </a:xfrm>
          <a:prstGeom prst="rect">
            <a:avLst/>
          </a:prstGeom>
          <a:solidFill>
            <a:srgbClr val="1F3A5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5" name="APAMidRule">
            <a:extLst>
              <a:ext uri="{FF2B5EF4-FFF2-40B4-BE49-F238E27FC236}">
                <a16:creationId xmlns:a16="http://schemas.microsoft.com/office/drawing/2014/main" id="{E5468016-46B2-4B2D-A882-B3D327CEF971}"/>
              </a:ext>
            </a:extLst>
          </p:cNvPr>
          <p:cNvSpPr/>
          <p:nvPr/>
        </p:nvSpPr>
        <p:spPr>
          <a:xfrm>
            <a:off x="838200" y="2260600"/>
            <a:ext cx="5461000" cy="9525"/>
          </a:xfrm>
          <a:prstGeom prst="rect">
            <a:avLst/>
          </a:prstGeom>
          <a:solidFill>
            <a:srgbClr val="1F3A5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7" name="APABotRule">
            <a:extLst>
              <a:ext uri="{FF2B5EF4-FFF2-40B4-BE49-F238E27FC236}">
                <a16:creationId xmlns:a16="http://schemas.microsoft.com/office/drawing/2014/main" id="{5058C061-B0D8-4D83-B718-58B4EEF52D80}"/>
              </a:ext>
            </a:extLst>
          </p:cNvPr>
          <p:cNvSpPr/>
          <p:nvPr/>
        </p:nvSpPr>
        <p:spPr>
          <a:xfrm>
            <a:off x="838200" y="3022600"/>
            <a:ext cx="5461000" cy="19050"/>
          </a:xfrm>
          <a:prstGeom prst="rect">
            <a:avLst/>
          </a:prstGeom>
          <a:solidFill>
            <a:srgbClr val="1F3A5F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11" name="LNU_Word">
            <a:extLst>
              <a:ext uri="{FF2B5EF4-FFF2-40B4-BE49-F238E27FC236}">
                <a16:creationId xmlns:a16="http://schemas.microsoft.com/office/drawing/2014/main" id="{360D2F6B-1C84-42A3-A035-5021F50340AE}"/>
              </a:ext>
            </a:extLst>
          </p:cNvPr>
          <p:cNvSpPr txBox="1"/>
          <p:nvPr/>
        </p:nvSpPr>
        <p:spPr>
          <a:xfrm>
            <a:off x="9982200" y="6324600"/>
            <a:ext cx="1422400" cy="2032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1000" b="1">
                <a:solidFill>
                  <a:srgbClr val="0E2841"/>
                </a:solidFill>
              </a:rPr>
              <a:t>Linnaeus University</a:t>
            </a:r>
          </a:p>
        </p:txBody>
      </p:sp>
    </p:spTree>
    <p:extLst>
      <p:ext uri="{BB962C8B-B14F-4D97-AF65-F5344CB8AC3E}">
        <p14:creationId xmlns:p14="http://schemas.microsoft.com/office/powerpoint/2010/main" val="335471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bBg1"/>
          <p:cNvSpPr/>
          <p:nvPr/>
        </p:nvSpPr>
        <p:spPr>
          <a:xfrm>
            <a:off x="1028700" y="1054100"/>
            <a:ext cx="3276600" cy="2006600"/>
          </a:xfrm>
          <a:prstGeom prst="roundRect">
            <a:avLst>
              <a:gd name="adj" fmla="val 5000"/>
            </a:avLst>
          </a:prstGeom>
          <a:solidFill>
            <a:srgbClr val="EDF4F8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ProbTxt1"/>
          <p:cNvSpPr txBox="1"/>
          <p:nvPr/>
        </p:nvSpPr>
        <p:spPr>
          <a:xfrm>
            <a:off x="1206500" y="1231900"/>
            <a:ext cx="2921000" cy="16510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lang="en-US" sz="1100" b="1">
                <a:solidFill>
                  <a:srgbClr val="156082"/>
                </a:solidFill>
              </a:rPr>
              <a:t>INSIGHT 1  ·  REBALANCING</a:t>
            </a:r>
          </a:p>
          <a:p>
            <a:pPr algn="l">
              <a:spcBef>
                <a:spcPts val="100"/>
              </a:spcBef>
              <a:spcAft>
                <a:spcPts val="300"/>
              </a:spcAft>
            </a:pPr>
            <a:r>
              <a:rPr lang="en-US" sz="1700" b="1">
                <a:solidFill>
                  <a:srgbClr val="0E2841"/>
                </a:solidFill>
              </a:rPr>
              <a:t>The program was structurally overloaded</a:t>
            </a:r>
          </a:p>
          <a:p>
            <a:pPr marL="228600" indent="-228600" algn="l">
              <a:spcBef>
                <a:spcPts val="0"/>
              </a:spcBef>
              <a:spcAft>
                <a:spcPts val="100"/>
              </a:spcAft>
              <a:buFont typeface="Arial"/>
              <a:buChar char="·"/>
            </a:pPr>
            <a:r>
              <a:rPr lang="en-US" sz="1400">
                <a:solidFill>
                  <a:srgbClr val="0E2841"/>
                </a:solidFill>
              </a:rPr>
              <a:t>2 core modules: concepts stacked without space to process</a:t>
            </a:r>
          </a:p>
          <a:p>
            <a:pPr marL="228600" indent="-228600" algn="l">
              <a:spcBef>
                <a:spcPts val="0"/>
              </a:spcBef>
              <a:buFont typeface="Arial"/>
              <a:buChar char="·"/>
            </a:pPr>
            <a:r>
              <a:rPr lang="en-US" sz="1400">
                <a:solidFill>
                  <a:srgbClr val="0E2841"/>
                </a:solidFill>
              </a:rPr>
              <a:t>4 optional modules: deeper content reached too few</a:t>
            </a:r>
          </a:p>
        </p:txBody>
      </p:sp>
      <p:sp>
        <p:nvSpPr>
          <p:cNvPr id="12" name="Arrow12"/>
          <p:cNvSpPr/>
          <p:nvPr/>
        </p:nvSpPr>
        <p:spPr>
          <a:xfrm>
            <a:off x="2540000" y="3060700"/>
            <a:ext cx="254000" cy="330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3" name="SolBg1"/>
          <p:cNvSpPr/>
          <p:nvPr/>
        </p:nvSpPr>
        <p:spPr>
          <a:xfrm>
            <a:off x="1028700" y="3390900"/>
            <a:ext cx="3276600" cy="1397000"/>
          </a:xfrm>
          <a:prstGeom prst="roundRect">
            <a:avLst>
              <a:gd name="adj" fmla="val 5000"/>
            </a:avLst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4" name="SolTxt1"/>
          <p:cNvSpPr txBox="1"/>
          <p:nvPr/>
        </p:nvSpPr>
        <p:spPr>
          <a:xfrm>
            <a:off x="1206500" y="3492500"/>
            <a:ext cx="2921000" cy="11938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lang="en-US" sz="1500" b="1">
                <a:solidFill>
                  <a:srgbClr val="FFFFFF"/>
                </a:solidFill>
              </a:rPr>
              <a:t>Restructure: 4 modules as the full program</a:t>
            </a:r>
          </a:p>
          <a:p>
            <a:pPr marL="228600" indent="-228600" algn="l">
              <a:spcBef>
                <a:spcPts val="0"/>
              </a:spcBef>
              <a:spcAft>
                <a:spcPts val="80"/>
              </a:spcAft>
              <a:buFont typeface="Arial"/>
              <a:buChar char="·"/>
            </a:pPr>
            <a:r>
              <a:rPr lang="en-US" sz="1400">
                <a:solidFill>
                  <a:srgbClr val="D6EAF4"/>
                </a:solidFill>
              </a:rPr>
              <a:t>Every participant receives the complete intervention</a:t>
            </a:r>
          </a:p>
          <a:p>
            <a:pPr marL="228600" indent="-228600" algn="l">
              <a:spcBef>
                <a:spcPts val="0"/>
              </a:spcBef>
              <a:buFont typeface="Arial"/>
              <a:buChar char="·"/>
            </a:pPr>
            <a:r>
              <a:rPr lang="en-US" sz="1400">
                <a:solidFill>
                  <a:srgbClr val="D6EAF4"/>
                </a:solidFill>
              </a:rPr>
              <a:t>Elective deep-dive modules extend – not supplement – the four</a:t>
            </a:r>
          </a:p>
        </p:txBody>
      </p:sp>
      <p:sp>
        <p:nvSpPr>
          <p:cNvPr id="15" name="ProbBg2"/>
          <p:cNvSpPr/>
          <p:nvPr/>
        </p:nvSpPr>
        <p:spPr>
          <a:xfrm>
            <a:off x="4457700" y="1054100"/>
            <a:ext cx="3276600" cy="2006600"/>
          </a:xfrm>
          <a:prstGeom prst="roundRect">
            <a:avLst>
              <a:gd name="adj" fmla="val 5000"/>
            </a:avLst>
          </a:prstGeom>
          <a:solidFill>
            <a:srgbClr val="EDF4F8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6" name="ProbTxt2"/>
          <p:cNvSpPr txBox="1"/>
          <p:nvPr/>
        </p:nvSpPr>
        <p:spPr>
          <a:xfrm>
            <a:off x="4635500" y="1231900"/>
            <a:ext cx="2921000" cy="16510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lang="en-US" sz="1100" b="1">
                <a:solidFill>
                  <a:srgbClr val="156082"/>
                </a:solidFill>
              </a:rPr>
              <a:t>INSIGHT 2  ·  THEORETICAL SPINE</a:t>
            </a:r>
          </a:p>
          <a:p>
            <a:pPr algn="l">
              <a:spcBef>
                <a:spcPts val="100"/>
              </a:spcBef>
              <a:spcAft>
                <a:spcPts val="300"/>
              </a:spcAft>
            </a:pPr>
            <a:r>
              <a:rPr lang="en-US" sz="1700" b="1">
                <a:solidFill>
                  <a:srgbClr val="0E2841"/>
                </a:solidFill>
              </a:rPr>
              <a:t>The program lacked a theoretical anchor</a:t>
            </a:r>
          </a:p>
          <a:p>
            <a:pPr marL="228600" indent="-228600" algn="l">
              <a:spcBef>
                <a:spcPts val="0"/>
              </a:spcBef>
              <a:spcAft>
                <a:spcPts val="100"/>
              </a:spcAft>
              <a:buFont typeface="Arial"/>
              <a:buChar char="·"/>
            </a:pPr>
            <a:r>
              <a:rPr lang="en-US" sz="1400">
                <a:solidFill>
                  <a:srgbClr val="0E2841"/>
                </a:solidFill>
              </a:rPr>
              <a:t>GPM-informed ≠ GPM-anchored</a:t>
            </a:r>
          </a:p>
          <a:p>
            <a:pPr marL="228600" indent="-228600" algn="l">
              <a:spcBef>
                <a:spcPts val="0"/>
              </a:spcBef>
              <a:buFont typeface="Arial"/>
              <a:buChar char="·"/>
            </a:pPr>
            <a:r>
              <a:rPr lang="en-US" sz="1400">
                <a:solidFill>
                  <a:srgbClr val="0E2841"/>
                </a:solidFill>
              </a:rPr>
              <a:t>Psychoeducation present but loosely connected</a:t>
            </a:r>
          </a:p>
        </p:txBody>
      </p:sp>
      <p:sp>
        <p:nvSpPr>
          <p:cNvPr id="17" name="Arrow17"/>
          <p:cNvSpPr/>
          <p:nvPr/>
        </p:nvSpPr>
        <p:spPr>
          <a:xfrm>
            <a:off x="5969000" y="3060700"/>
            <a:ext cx="254000" cy="330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8" name="SolBg2"/>
          <p:cNvSpPr/>
          <p:nvPr/>
        </p:nvSpPr>
        <p:spPr>
          <a:xfrm>
            <a:off x="4457700" y="3390900"/>
            <a:ext cx="3276600" cy="1397000"/>
          </a:xfrm>
          <a:prstGeom prst="roundRect">
            <a:avLst>
              <a:gd name="adj" fmla="val 5000"/>
            </a:avLst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9" name="SolTxt2"/>
          <p:cNvSpPr txBox="1"/>
          <p:nvPr/>
        </p:nvSpPr>
        <p:spPr>
          <a:xfrm>
            <a:off x="4635500" y="3492500"/>
            <a:ext cx="2921000" cy="11938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lang="en-US" sz="1500" b="1">
                <a:solidFill>
                  <a:srgbClr val="FFFFFF"/>
                </a:solidFill>
              </a:rPr>
              <a:t>Anchor in hypersensitivity model</a:t>
            </a:r>
          </a:p>
          <a:p>
            <a:pPr marL="228600" indent="-228600" algn="l">
              <a:spcBef>
                <a:spcPts val="0"/>
              </a:spcBef>
              <a:spcAft>
                <a:spcPts val="80"/>
              </a:spcAft>
              <a:buFont typeface="Arial"/>
              <a:buChar char="·"/>
            </a:pPr>
            <a:r>
              <a:rPr lang="en-US" sz="1400">
                <a:solidFill>
                  <a:srgbClr val="D6EAF4"/>
                </a:solidFill>
              </a:rPr>
              <a:t>Already central to GPM – becomes the organizing principle</a:t>
            </a:r>
          </a:p>
          <a:p>
            <a:pPr marL="228600" indent="-228600" algn="l">
              <a:spcBef>
                <a:spcPts val="0"/>
              </a:spcBef>
              <a:buFont typeface="Arial"/>
              <a:buChar char="·"/>
            </a:pPr>
            <a:r>
              <a:rPr lang="en-US" sz="1400">
                <a:solidFill>
                  <a:srgbClr val="D6EAF4"/>
                </a:solidFill>
              </a:rPr>
              <a:t>Transforms disparate content into coherent intervention</a:t>
            </a:r>
          </a:p>
        </p:txBody>
      </p:sp>
      <p:sp>
        <p:nvSpPr>
          <p:cNvPr id="20" name="LandingBg"/>
          <p:cNvSpPr/>
          <p:nvPr/>
        </p:nvSpPr>
        <p:spPr>
          <a:xfrm>
            <a:off x="1028700" y="4914900"/>
            <a:ext cx="10134600" cy="457200"/>
          </a:xfrm>
          <a:prstGeom prst="rect">
            <a:avLst/>
          </a:prstGeom>
          <a:solidFill>
            <a:srgbClr val="0E284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LandingTxt"/>
          <p:cNvSpPr txBox="1"/>
          <p:nvPr/>
        </p:nvSpPr>
        <p:spPr>
          <a:xfrm>
            <a:off x="1028700" y="4914900"/>
            <a:ext cx="10134600" cy="457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This led to  </a:t>
            </a:r>
            <a:r>
              <a:rPr lang="en-US" sz="1600" b="1">
                <a:solidFill>
                  <a:srgbClr val="7EC8D8"/>
                </a:solidFill>
              </a:rPr>
              <a:t>→  GPM-I 5.0</a:t>
            </a:r>
          </a:p>
        </p:txBody>
      </p:sp>
      <p:sp>
        <p:nvSpPr>
          <p:cNvPr id="4" name="TitleText7.">
            <a:extLst>
              <a:ext uri="{FF2B5EF4-FFF2-40B4-BE49-F238E27FC236}">
                <a16:creationId xmlns:a16="http://schemas.microsoft.com/office/drawing/2014/main" id="{6D0A9435-2009-4727-A009-9E9904E25F64}"/>
              </a:ext>
            </a:extLst>
          </p:cNvPr>
          <p:cNvSpPr txBox="1"/>
          <p:nvPr/>
        </p:nvSpPr>
        <p:spPr>
          <a:xfrm>
            <a:off x="838200" y="520700"/>
            <a:ext cx="10515600" cy="4572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2800" b="1">
                <a:solidFill>
                  <a:srgbClr val="156082"/>
                </a:solidFill>
              </a:rPr>
              <a:t>06  </a:t>
            </a:r>
            <a:r>
              <a:rPr lang="en-US" sz="2800" b="1">
                <a:solidFill>
                  <a:srgbClr val="0E2841"/>
                </a:solidFill>
              </a:rPr>
              <a:t>What the pilot taught us</a:t>
            </a:r>
          </a:p>
        </p:txBody>
      </p:sp>
      <p:sp>
        <p:nvSpPr>
          <p:cNvPr id="900" name="TitleAccent"/>
          <p:cNvSpPr/>
          <p:nvPr/>
        </p:nvSpPr>
        <p:spPr>
          <a:xfrm>
            <a:off x="838200" y="978535"/>
            <a:ext cx="10515600" cy="254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" name="LNU_Word">
            <a:extLst>
              <a:ext uri="{FF2B5EF4-FFF2-40B4-BE49-F238E27FC236}">
                <a16:creationId xmlns:a16="http://schemas.microsoft.com/office/drawing/2014/main" id="{5D7DADD6-7C6C-435B-96C6-1B67F82CD959}"/>
              </a:ext>
            </a:extLst>
          </p:cNvPr>
          <p:cNvSpPr txBox="1"/>
          <p:nvPr/>
        </p:nvSpPr>
        <p:spPr>
          <a:xfrm>
            <a:off x="9982200" y="6324600"/>
            <a:ext cx="1422400" cy="2032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1000" b="1">
                <a:solidFill>
                  <a:srgbClr val="0E2841"/>
                </a:solidFill>
              </a:rPr>
              <a:t>Linnaeus University</a:t>
            </a:r>
          </a:p>
        </p:txBody>
      </p:sp>
      <p:sp>
        <p:nvSpPr>
          <p:cNvPr id="115" name="ProbBg3"/>
          <p:cNvSpPr/>
          <p:nvPr/>
        </p:nvSpPr>
        <p:spPr>
          <a:xfrm>
            <a:off x="7886700" y="1054100"/>
            <a:ext cx="3276600" cy="2006600"/>
          </a:xfrm>
          <a:prstGeom prst="roundRect">
            <a:avLst>
              <a:gd name="adj" fmla="val 5000"/>
            </a:avLst>
          </a:prstGeom>
          <a:solidFill>
            <a:srgbClr val="E8F5E9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6" name="ProbTxt3"/>
          <p:cNvSpPr txBox="1"/>
          <p:nvPr/>
        </p:nvSpPr>
        <p:spPr>
          <a:xfrm>
            <a:off x="8064500" y="1231900"/>
            <a:ext cx="2921000" cy="16510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lang="en-US" sz="1100" b="1" dirty="0">
                <a:solidFill>
                  <a:srgbClr val="196B24"/>
                </a:solidFill>
              </a:rPr>
              <a:t>INSIGHT 3  ·  FEASIBILITY</a:t>
            </a:r>
          </a:p>
          <a:p>
            <a:pPr algn="l">
              <a:spcBef>
                <a:spcPts val="100"/>
              </a:spcBef>
              <a:spcAft>
                <a:spcPts val="300"/>
              </a:spcAft>
            </a:pPr>
            <a:r>
              <a:rPr lang="en-US" sz="1700" b="1" dirty="0">
                <a:solidFill>
                  <a:srgbClr val="0E2841"/>
                </a:solidFill>
              </a:rPr>
              <a:t>Delivery worked in routine care</a:t>
            </a:r>
          </a:p>
          <a:p>
            <a:pPr marL="228600" indent="-228600" algn="l">
              <a:spcBef>
                <a:spcPts val="0"/>
              </a:spcBef>
              <a:spcAft>
                <a:spcPts val="100"/>
              </a:spcAft>
              <a:buFont typeface="Arial"/>
              <a:buChar char="·"/>
            </a:pPr>
            <a:r>
              <a:rPr lang="en-US" sz="1400" dirty="0">
                <a:solidFill>
                  <a:srgbClr val="0E2841"/>
                </a:solidFill>
              </a:rPr>
              <a:t>Implementable by regular clinical staff</a:t>
            </a:r>
          </a:p>
          <a:p>
            <a:pPr marL="228600" indent="-228600" algn="l">
              <a:spcBef>
                <a:spcPts val="0"/>
              </a:spcBef>
              <a:buFont typeface="Arial"/>
              <a:buChar char="·"/>
            </a:pPr>
            <a:r>
              <a:rPr lang="en-US" sz="1400" dirty="0">
                <a:solidFill>
                  <a:srgbClr val="0E2841"/>
                </a:solidFill>
              </a:rPr>
              <a:t>Results imperfect, but feasibility was demonstrated</a:t>
            </a:r>
          </a:p>
        </p:txBody>
      </p:sp>
      <p:sp>
        <p:nvSpPr>
          <p:cNvPr id="117" name="Arrow117"/>
          <p:cNvSpPr/>
          <p:nvPr/>
        </p:nvSpPr>
        <p:spPr>
          <a:xfrm>
            <a:off x="9398000" y="3060700"/>
            <a:ext cx="254000" cy="330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96B24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8" name="SolBg3"/>
          <p:cNvSpPr/>
          <p:nvPr/>
        </p:nvSpPr>
        <p:spPr>
          <a:xfrm>
            <a:off x="7886700" y="3390900"/>
            <a:ext cx="3276600" cy="1397000"/>
          </a:xfrm>
          <a:prstGeom prst="roundRect">
            <a:avLst>
              <a:gd name="adj" fmla="val 5000"/>
            </a:avLst>
          </a:prstGeom>
          <a:solidFill>
            <a:srgbClr val="196B24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9" name="SolTxt3"/>
          <p:cNvSpPr txBox="1"/>
          <p:nvPr/>
        </p:nvSpPr>
        <p:spPr>
          <a:xfrm>
            <a:off x="8064500" y="3492500"/>
            <a:ext cx="2921000" cy="11938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lang="en-US" sz="1500" b="1">
                <a:solidFill>
                  <a:srgbClr val="FFFFFF"/>
                </a:solidFill>
              </a:rPr>
              <a:t>Refine and scale</a:t>
            </a:r>
          </a:p>
          <a:p>
            <a:pPr marL="228600" indent="-228600" algn="l">
              <a:spcBef>
                <a:spcPts val="0"/>
              </a:spcBef>
              <a:spcAft>
                <a:spcPts val="80"/>
              </a:spcAft>
              <a:buFont typeface="Arial"/>
              <a:buChar char="·"/>
            </a:pPr>
            <a:r>
              <a:rPr lang="en-US" sz="1400">
                <a:solidFill>
                  <a:srgbClr val="DCEFD9"/>
                </a:solidFill>
              </a:rPr>
              <a:t>Update program with feedback &amp; lessons learned</a:t>
            </a:r>
          </a:p>
          <a:p>
            <a:pPr marL="228600" indent="-228600" algn="l">
              <a:spcBef>
                <a:spcPts val="0"/>
              </a:spcBef>
              <a:buFont typeface="Arial"/>
              <a:buChar char="·"/>
            </a:pPr>
            <a:r>
              <a:rPr lang="en-US" sz="1400">
                <a:solidFill>
                  <a:srgbClr val="DCEFD9"/>
                </a:solidFill>
              </a:rPr>
              <a:t>Move toward larger, powered study</a:t>
            </a:r>
          </a:p>
        </p:txBody>
      </p:sp>
      <p:sp>
        <p:nvSpPr>
          <p:cNvPr id="3" name="PilotSummary">
            <a:extLst>
              <a:ext uri="{FF2B5EF4-FFF2-40B4-BE49-F238E27FC236}">
                <a16:creationId xmlns:a16="http://schemas.microsoft.com/office/drawing/2014/main" id="{1460ECE7-0EB2-4F5A-BB70-1B02579EC596}"/>
              </a:ext>
            </a:extLst>
          </p:cNvPr>
          <p:cNvSpPr txBox="1"/>
          <p:nvPr/>
        </p:nvSpPr>
        <p:spPr>
          <a:xfrm>
            <a:off x="1028700" y="5524500"/>
            <a:ext cx="10134600" cy="307777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spAutoFit/>
          </a:bodyPr>
          <a:lstStyle/>
          <a:p>
            <a:pPr algn="l"/>
            <a:r>
              <a:rPr lang="en-US" sz="1400" i="1">
                <a:solidFill>
                  <a:srgbClr val="333333"/>
                </a:solidFill>
              </a:rPr>
              <a:t>The pilot gave us three lessons: the program had to become lighter, more coherent, and more scalable.</a:t>
            </a:r>
            <a:endParaRPr lang="sv-SE" sz="1400" i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9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Text8">
            <a:extLst>
              <a:ext uri="{FF2B5EF4-FFF2-40B4-BE49-F238E27FC236}">
                <a16:creationId xmlns:a16="http://schemas.microsoft.com/office/drawing/2014/main" id="{FF308E33-359C-4883-8355-ABC185EF3304}"/>
              </a:ext>
            </a:extLst>
          </p:cNvPr>
          <p:cNvSpPr txBox="1"/>
          <p:nvPr/>
        </p:nvSpPr>
        <p:spPr>
          <a:xfrm>
            <a:off x="838200" y="457200"/>
            <a:ext cx="10515600" cy="4572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2800" b="1">
                <a:solidFill>
                  <a:srgbClr val="156082"/>
                </a:solidFill>
              </a:rPr>
              <a:t>07  </a:t>
            </a:r>
            <a:r>
              <a:rPr lang="en-US" sz="2800" b="1">
                <a:solidFill>
                  <a:srgbClr val="0E2841"/>
                </a:solidFill>
              </a:rPr>
              <a:t>The logic of GPM-I 5.0</a:t>
            </a:r>
          </a:p>
        </p:txBody>
      </p:sp>
      <p:sp>
        <p:nvSpPr>
          <p:cNvPr id="900" name="TitleAccent"/>
          <p:cNvSpPr/>
          <p:nvPr/>
        </p:nvSpPr>
        <p:spPr>
          <a:xfrm>
            <a:off x="838200" y="927100"/>
            <a:ext cx="10515600" cy="254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" name="LNU_Word">
            <a:extLst>
              <a:ext uri="{FF2B5EF4-FFF2-40B4-BE49-F238E27FC236}">
                <a16:creationId xmlns:a16="http://schemas.microsoft.com/office/drawing/2014/main" id="{C51CC3E4-6C42-4AFC-81A2-FD970A32D62E}"/>
              </a:ext>
            </a:extLst>
          </p:cNvPr>
          <p:cNvSpPr txBox="1"/>
          <p:nvPr/>
        </p:nvSpPr>
        <p:spPr>
          <a:xfrm>
            <a:off x="9982200" y="6324600"/>
            <a:ext cx="1422400" cy="2032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1000" b="1">
                <a:solidFill>
                  <a:srgbClr val="0E2841"/>
                </a:solidFill>
              </a:rPr>
              <a:t>Linnaeus University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A95BF95-C796-438A-B540-C7224D88B3F8}"/>
              </a:ext>
            </a:extLst>
          </p:cNvPr>
          <p:cNvSpPr txBox="1"/>
          <p:nvPr/>
        </p:nvSpPr>
        <p:spPr>
          <a:xfrm>
            <a:off x="838200" y="1079500"/>
            <a:ext cx="105156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600" i="1">
                <a:solidFill>
                  <a:srgbClr val="5A6B7C"/>
                </a:solidFill>
              </a:rPr>
              <a:t>Four modules, one clinical logic: understanding and working with the hypersensitivity cycle</a:t>
            </a:r>
          </a:p>
        </p:txBody>
      </p:sp>
      <p:sp>
        <p:nvSpPr>
          <p:cNvPr id="5" name="CoreFrame">
            <a:extLst>
              <a:ext uri="{FF2B5EF4-FFF2-40B4-BE49-F238E27FC236}">
                <a16:creationId xmlns:a16="http://schemas.microsoft.com/office/drawing/2014/main" id="{C85162E3-BDDC-4F5B-82C7-17DB8D1CD56E}"/>
              </a:ext>
            </a:extLst>
          </p:cNvPr>
          <p:cNvSpPr/>
          <p:nvPr/>
        </p:nvSpPr>
        <p:spPr>
          <a:xfrm>
            <a:off x="762000" y="1651000"/>
            <a:ext cx="10668000" cy="2921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19050" cap="flat" cmpd="sng" algn="ctr">
            <a:solidFill>
              <a:srgbClr val="156082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6" name="CoreBadge">
            <a:extLst>
              <a:ext uri="{FF2B5EF4-FFF2-40B4-BE49-F238E27FC236}">
                <a16:creationId xmlns:a16="http://schemas.microsoft.com/office/drawing/2014/main" id="{73AEC224-DAAC-4942-AABA-5330A060ACB6}"/>
              </a:ext>
            </a:extLst>
          </p:cNvPr>
          <p:cNvSpPr/>
          <p:nvPr/>
        </p:nvSpPr>
        <p:spPr>
          <a:xfrm>
            <a:off x="1016000" y="1485900"/>
            <a:ext cx="3048000" cy="330200"/>
          </a:xfrm>
          <a:prstGeom prst="roundRect">
            <a:avLst/>
          </a:prstGeom>
          <a:solidFill>
            <a:srgbClr val="E97132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tlCol="0" anchor="ctr" anchorCtr="0">
            <a:noAutofit/>
          </a:bodyPr>
          <a:lstStyle/>
          <a:p>
            <a:pPr algn="l"/>
            <a:r>
              <a:rPr lang="sv-SE" sz="1400" b="1">
                <a:solidFill>
                  <a:srgbClr val="FFFFFF"/>
                </a:solidFill>
              </a:rPr>
              <a:t>4 MODULES — 100% GPM-I</a:t>
            </a:r>
          </a:p>
        </p:txBody>
      </p:sp>
      <p:sp>
        <p:nvSpPr>
          <p:cNvPr id="7" name="Circ1">
            <a:extLst>
              <a:ext uri="{FF2B5EF4-FFF2-40B4-BE49-F238E27FC236}">
                <a16:creationId xmlns:a16="http://schemas.microsoft.com/office/drawing/2014/main" id="{9E1639F3-BB5E-40D5-B7FB-E9318A559847}"/>
              </a:ext>
            </a:extLst>
          </p:cNvPr>
          <p:cNvSpPr/>
          <p:nvPr/>
        </p:nvSpPr>
        <p:spPr>
          <a:xfrm>
            <a:off x="1270000" y="1968500"/>
            <a:ext cx="1651000" cy="1651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lnSpc>
                <a:spcPts val="2800"/>
              </a:lnSpc>
              <a:spcAft>
                <a:spcPts val="100"/>
              </a:spcAft>
            </a:pPr>
            <a:r>
              <a:rPr lang="en-US" sz="3600" b="1">
                <a:solidFill>
                  <a:srgbClr val="FFFFFF"/>
                </a:solidFill>
              </a:rPr>
              <a:t>1</a:t>
            </a:r>
          </a:p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en-US" sz="1500" b="1">
                <a:solidFill>
                  <a:srgbClr val="FFFFFF"/>
                </a:solidFill>
              </a:rPr>
              <a:t>Diagnosis &amp; insight</a:t>
            </a:r>
          </a:p>
        </p:txBody>
      </p:sp>
      <p:sp>
        <p:nvSpPr>
          <p:cNvPr id="8" name="Circ2">
            <a:extLst>
              <a:ext uri="{FF2B5EF4-FFF2-40B4-BE49-F238E27FC236}">
                <a16:creationId xmlns:a16="http://schemas.microsoft.com/office/drawing/2014/main" id="{204A75B8-AD85-4649-98F0-98B1866CA44D}"/>
              </a:ext>
            </a:extLst>
          </p:cNvPr>
          <p:cNvSpPr/>
          <p:nvPr/>
        </p:nvSpPr>
        <p:spPr>
          <a:xfrm>
            <a:off x="3937000" y="1968500"/>
            <a:ext cx="1651000" cy="1651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lnSpc>
                <a:spcPts val="2800"/>
              </a:lnSpc>
              <a:spcAft>
                <a:spcPts val="100"/>
              </a:spcAft>
            </a:pPr>
            <a:r>
              <a:rPr lang="en-US" sz="3600" b="1">
                <a:solidFill>
                  <a:srgbClr val="FFFFFF"/>
                </a:solidFill>
              </a:rPr>
              <a:t>2</a:t>
            </a:r>
          </a:p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en-US" sz="1500" b="1">
                <a:solidFill>
                  <a:srgbClr val="FFFFFF"/>
                </a:solidFill>
              </a:rPr>
              <a:t>Emotions</a:t>
            </a:r>
          </a:p>
        </p:txBody>
      </p:sp>
      <p:sp>
        <p:nvSpPr>
          <p:cNvPr id="9" name="Circ3">
            <a:extLst>
              <a:ext uri="{FF2B5EF4-FFF2-40B4-BE49-F238E27FC236}">
                <a16:creationId xmlns:a16="http://schemas.microsoft.com/office/drawing/2014/main" id="{3F09C0CC-1AE8-4EB5-8EAD-EEEC91CE10DA}"/>
              </a:ext>
            </a:extLst>
          </p:cNvPr>
          <p:cNvSpPr/>
          <p:nvPr/>
        </p:nvSpPr>
        <p:spPr>
          <a:xfrm>
            <a:off x="6604000" y="1968500"/>
            <a:ext cx="1651000" cy="1651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lnSpc>
                <a:spcPts val="2800"/>
              </a:lnSpc>
              <a:spcAft>
                <a:spcPts val="100"/>
              </a:spcAft>
            </a:pPr>
            <a:r>
              <a:rPr lang="en-US" sz="3600" b="1">
                <a:solidFill>
                  <a:srgbClr val="FFFFFF"/>
                </a:solidFill>
              </a:rPr>
              <a:t>3</a:t>
            </a:r>
          </a:p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en-US" sz="1500" b="1">
                <a:solidFill>
                  <a:srgbClr val="FFFFFF"/>
                </a:solidFill>
              </a:rPr>
              <a:t>Life domains</a:t>
            </a:r>
          </a:p>
        </p:txBody>
      </p:sp>
      <p:sp>
        <p:nvSpPr>
          <p:cNvPr id="37" name="Circ4">
            <a:extLst>
              <a:ext uri="{FF2B5EF4-FFF2-40B4-BE49-F238E27FC236}">
                <a16:creationId xmlns:a16="http://schemas.microsoft.com/office/drawing/2014/main" id="{BE32B7EC-FD5B-457D-AB22-8A648DA3A8F1}"/>
              </a:ext>
            </a:extLst>
          </p:cNvPr>
          <p:cNvSpPr/>
          <p:nvPr/>
        </p:nvSpPr>
        <p:spPr>
          <a:xfrm>
            <a:off x="9271000" y="1968500"/>
            <a:ext cx="1651000" cy="1651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>
              <a:lnSpc>
                <a:spcPts val="2800"/>
              </a:lnSpc>
              <a:spcAft>
                <a:spcPts val="100"/>
              </a:spcAft>
            </a:pPr>
            <a:r>
              <a:rPr lang="en-US" sz="3600" b="1">
                <a:solidFill>
                  <a:srgbClr val="FFFFFF"/>
                </a:solidFill>
              </a:rPr>
              <a:t>4</a:t>
            </a:r>
          </a:p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en-US" sz="1500" b="1">
                <a:solidFill>
                  <a:srgbClr val="FFFFFF"/>
                </a:solidFill>
              </a:rPr>
              <a:t>Change</a:t>
            </a:r>
          </a:p>
        </p:txBody>
      </p:sp>
      <p:sp>
        <p:nvSpPr>
          <p:cNvPr id="38" name="Arr1">
            <a:extLst>
              <a:ext uri="{FF2B5EF4-FFF2-40B4-BE49-F238E27FC236}">
                <a16:creationId xmlns:a16="http://schemas.microsoft.com/office/drawing/2014/main" id="{96A7C8F9-50CF-4804-A7C7-E32302EF9040}"/>
              </a:ext>
            </a:extLst>
          </p:cNvPr>
          <p:cNvSpPr/>
          <p:nvPr/>
        </p:nvSpPr>
        <p:spPr>
          <a:xfrm>
            <a:off x="2971800" y="2692400"/>
            <a:ext cx="914400" cy="203200"/>
          </a:xfrm>
          <a:prstGeom prst="rightArrow">
            <a:avLst/>
          </a:prstGeom>
          <a:solidFill>
            <a:srgbClr val="E97132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39" name="Arr2">
            <a:extLst>
              <a:ext uri="{FF2B5EF4-FFF2-40B4-BE49-F238E27FC236}">
                <a16:creationId xmlns:a16="http://schemas.microsoft.com/office/drawing/2014/main" id="{9EBFED75-E76A-4614-9E2E-14DDB2D11532}"/>
              </a:ext>
            </a:extLst>
          </p:cNvPr>
          <p:cNvSpPr/>
          <p:nvPr/>
        </p:nvSpPr>
        <p:spPr>
          <a:xfrm>
            <a:off x="5638800" y="2692400"/>
            <a:ext cx="914400" cy="203200"/>
          </a:xfrm>
          <a:prstGeom prst="rightArrow">
            <a:avLst/>
          </a:prstGeom>
          <a:solidFill>
            <a:srgbClr val="E97132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40" name="Arr3">
            <a:extLst>
              <a:ext uri="{FF2B5EF4-FFF2-40B4-BE49-F238E27FC236}">
                <a16:creationId xmlns:a16="http://schemas.microsoft.com/office/drawing/2014/main" id="{2B126E53-83FF-4EA1-AFEB-AFB6D3B562BB}"/>
              </a:ext>
            </a:extLst>
          </p:cNvPr>
          <p:cNvSpPr/>
          <p:nvPr/>
        </p:nvSpPr>
        <p:spPr>
          <a:xfrm>
            <a:off x="8305800" y="2692400"/>
            <a:ext cx="914400" cy="203200"/>
          </a:xfrm>
          <a:prstGeom prst="rightArrow">
            <a:avLst/>
          </a:prstGeom>
          <a:solidFill>
            <a:srgbClr val="E97132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sv-SE"/>
          </a:p>
        </p:txBody>
      </p:sp>
      <p:sp>
        <p:nvSpPr>
          <p:cNvPr id="41" name="Sub1">
            <a:extLst>
              <a:ext uri="{FF2B5EF4-FFF2-40B4-BE49-F238E27FC236}">
                <a16:creationId xmlns:a16="http://schemas.microsoft.com/office/drawing/2014/main" id="{13E536B5-E14E-4145-8F49-39CB003F0803}"/>
              </a:ext>
            </a:extLst>
          </p:cNvPr>
          <p:cNvSpPr txBox="1"/>
          <p:nvPr/>
        </p:nvSpPr>
        <p:spPr>
          <a:xfrm>
            <a:off x="889000" y="3721100"/>
            <a:ext cx="2413000" cy="508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>
                <a:solidFill>
                  <a:srgbClr val="0E2841"/>
                </a:solidFill>
              </a:rPr>
              <a:t>What is the pattern?</a:t>
            </a:r>
          </a:p>
          <a:p>
            <a:pPr algn="ctr">
              <a:spcBef>
                <a:spcPts val="20"/>
              </a:spcBef>
            </a:pPr>
            <a:r>
              <a:rPr lang="en-US" sz="1400" i="1">
                <a:solidFill>
                  <a:srgbClr val="5A6B7C"/>
                </a:solidFill>
              </a:rPr>
              <a:t>personality dynamics</a:t>
            </a:r>
          </a:p>
        </p:txBody>
      </p:sp>
      <p:sp>
        <p:nvSpPr>
          <p:cNvPr id="42" name="Sub2">
            <a:extLst>
              <a:ext uri="{FF2B5EF4-FFF2-40B4-BE49-F238E27FC236}">
                <a16:creationId xmlns:a16="http://schemas.microsoft.com/office/drawing/2014/main" id="{96EB8842-D634-4437-A9B0-E8B96A6BE208}"/>
              </a:ext>
            </a:extLst>
          </p:cNvPr>
          <p:cNvSpPr txBox="1"/>
          <p:nvPr/>
        </p:nvSpPr>
        <p:spPr>
          <a:xfrm>
            <a:off x="3556000" y="3721100"/>
            <a:ext cx="2413000" cy="508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>
                <a:solidFill>
                  <a:srgbClr val="0E2841"/>
                </a:solidFill>
              </a:rPr>
              <a:t>What drives the cycle?</a:t>
            </a:r>
          </a:p>
          <a:p>
            <a:pPr algn="ctr">
              <a:spcBef>
                <a:spcPts val="20"/>
              </a:spcBef>
            </a:pPr>
            <a:r>
              <a:rPr lang="en-US" sz="1400" i="1">
                <a:solidFill>
                  <a:srgbClr val="5A6B7C"/>
                </a:solidFill>
              </a:rPr>
              <a:t>emotional sensitivity and consequences</a:t>
            </a:r>
          </a:p>
        </p:txBody>
      </p:sp>
      <p:sp>
        <p:nvSpPr>
          <p:cNvPr id="43" name="Sub3">
            <a:extLst>
              <a:ext uri="{FF2B5EF4-FFF2-40B4-BE49-F238E27FC236}">
                <a16:creationId xmlns:a16="http://schemas.microsoft.com/office/drawing/2014/main" id="{51C5D922-B983-40D2-9560-7D1C1298A45F}"/>
              </a:ext>
            </a:extLst>
          </p:cNvPr>
          <p:cNvSpPr txBox="1"/>
          <p:nvPr/>
        </p:nvSpPr>
        <p:spPr>
          <a:xfrm>
            <a:off x="6223000" y="3721100"/>
            <a:ext cx="2413000" cy="508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>
                <a:solidFill>
                  <a:srgbClr val="0E2841"/>
                </a:solidFill>
              </a:rPr>
              <a:t>Where does it play out?</a:t>
            </a:r>
          </a:p>
          <a:p>
            <a:pPr algn="ctr">
              <a:spcBef>
                <a:spcPts val="20"/>
              </a:spcBef>
            </a:pPr>
            <a:r>
              <a:rPr lang="en-US" sz="1400" i="1">
                <a:solidFill>
                  <a:srgbClr val="5A6B7C"/>
                </a:solidFill>
              </a:rPr>
              <a:t>“work before love”</a:t>
            </a:r>
          </a:p>
        </p:txBody>
      </p:sp>
      <p:sp>
        <p:nvSpPr>
          <p:cNvPr id="44" name="Sub4">
            <a:extLst>
              <a:ext uri="{FF2B5EF4-FFF2-40B4-BE49-F238E27FC236}">
                <a16:creationId xmlns:a16="http://schemas.microsoft.com/office/drawing/2014/main" id="{C1DE164A-7712-4C94-BDB0-BEB364508C92}"/>
              </a:ext>
            </a:extLst>
          </p:cNvPr>
          <p:cNvSpPr txBox="1"/>
          <p:nvPr/>
        </p:nvSpPr>
        <p:spPr>
          <a:xfrm>
            <a:off x="8890000" y="3721100"/>
            <a:ext cx="2413000" cy="508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>
                <a:solidFill>
                  <a:srgbClr val="0E2841"/>
                </a:solidFill>
              </a:rPr>
              <a:t>Why is change hard?</a:t>
            </a:r>
          </a:p>
          <a:p>
            <a:pPr algn="ctr">
              <a:spcBef>
                <a:spcPts val="20"/>
              </a:spcBef>
            </a:pPr>
            <a:r>
              <a:rPr lang="en-US" sz="1400" i="1">
                <a:solidFill>
                  <a:srgbClr val="5A6B7C"/>
                </a:solidFill>
              </a:rPr>
              <a:t>stress, action and resistance</a:t>
            </a:r>
          </a:p>
        </p:txBody>
      </p:sp>
      <p:sp>
        <p:nvSpPr>
          <p:cNvPr id="51" name="Closing">
            <a:extLst>
              <a:ext uri="{FF2B5EF4-FFF2-40B4-BE49-F238E27FC236}">
                <a16:creationId xmlns:a16="http://schemas.microsoft.com/office/drawing/2014/main" id="{1E378257-AB68-4922-B9DF-9479800A3E4E}"/>
              </a:ext>
            </a:extLst>
          </p:cNvPr>
          <p:cNvSpPr txBox="1"/>
          <p:nvPr/>
        </p:nvSpPr>
        <p:spPr>
          <a:xfrm>
            <a:off x="762000" y="5994400"/>
            <a:ext cx="10668000" cy="228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i="1">
                <a:solidFill>
                  <a:srgbClr val="156082"/>
                </a:solidFill>
              </a:rPr>
              <a:t>Hypersensitivity not only explains the problems. It also explains why change is hard.</a:t>
            </a:r>
          </a:p>
        </p:txBody>
      </p:sp>
      <p:sp>
        <p:nvSpPr>
          <p:cNvPr id="10" name="DeepLbl">
            <a:extLst>
              <a:ext uri="{FF2B5EF4-FFF2-40B4-BE49-F238E27FC236}">
                <a16:creationId xmlns:a16="http://schemas.microsoft.com/office/drawing/2014/main" id="{DB286C10-4552-456A-B6B5-D9708F5725F2}"/>
              </a:ext>
            </a:extLst>
          </p:cNvPr>
          <p:cNvSpPr txBox="1"/>
          <p:nvPr/>
        </p:nvSpPr>
        <p:spPr>
          <a:xfrm>
            <a:off x="762000" y="4711700"/>
            <a:ext cx="10668000" cy="254000"/>
          </a:xfrm>
          <a:prstGeom prst="rect">
            <a:avLst/>
          </a:prstGeom>
          <a:noFill/>
        </p:spPr>
        <p:txBody>
          <a:bodyPr vertOverflow="overflow" vert="horz" wrap="none" rtlCol="0" anchor="t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300" b="1">
                <a:solidFill>
                  <a:srgbClr val="E97132"/>
                </a:solidFill>
              </a:rPr>
              <a:t>+ OPTIONAL ADVANCED DEEPENING</a:t>
            </a:r>
            <a:r>
              <a:rPr lang="en-US" sz="1300">
                <a:solidFill>
                  <a:srgbClr val="5A6B7C"/>
                </a:solidFill>
              </a:rPr>
              <a:t>   ·   adds depth to the core modules, not new content</a:t>
            </a:r>
          </a:p>
        </p:txBody>
      </p:sp>
      <p:sp>
        <p:nvSpPr>
          <p:cNvPr id="11" name="Pill1">
            <a:extLst>
              <a:ext uri="{FF2B5EF4-FFF2-40B4-BE49-F238E27FC236}">
                <a16:creationId xmlns:a16="http://schemas.microsoft.com/office/drawing/2014/main" id="{54EA1B67-66C9-4A5D-B652-061EA2A09CAA}"/>
              </a:ext>
            </a:extLst>
          </p:cNvPr>
          <p:cNvSpPr/>
          <p:nvPr/>
        </p:nvSpPr>
        <p:spPr>
          <a:xfrm>
            <a:off x="762000" y="5080000"/>
            <a:ext cx="2006600" cy="635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rgbClr val="D9DEE5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400" b="1">
                <a:solidFill>
                  <a:srgbClr val="0E2841"/>
                </a:solidFill>
              </a:rPr>
              <a:t>Emotions deep-dive</a:t>
            </a:r>
          </a:p>
        </p:txBody>
      </p:sp>
      <p:sp>
        <p:nvSpPr>
          <p:cNvPr id="12" name="Pill2">
            <a:extLst>
              <a:ext uri="{FF2B5EF4-FFF2-40B4-BE49-F238E27FC236}">
                <a16:creationId xmlns:a16="http://schemas.microsoft.com/office/drawing/2014/main" id="{92447A7D-18DC-491A-86C0-B671935B1E32}"/>
              </a:ext>
            </a:extLst>
          </p:cNvPr>
          <p:cNvSpPr/>
          <p:nvPr/>
        </p:nvSpPr>
        <p:spPr>
          <a:xfrm>
            <a:off x="2927350" y="5080000"/>
            <a:ext cx="2006600" cy="635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rgbClr val="D9DEE5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400" b="1">
                <a:solidFill>
                  <a:srgbClr val="0E2841"/>
                </a:solidFill>
              </a:rPr>
              <a:t>Emotion regulation</a:t>
            </a:r>
          </a:p>
        </p:txBody>
      </p:sp>
      <p:sp>
        <p:nvSpPr>
          <p:cNvPr id="13" name="Pill3">
            <a:extLst>
              <a:ext uri="{FF2B5EF4-FFF2-40B4-BE49-F238E27FC236}">
                <a16:creationId xmlns:a16="http://schemas.microsoft.com/office/drawing/2014/main" id="{6C5DA37F-7B34-4EAF-B997-4DBC9ADB9DD6}"/>
              </a:ext>
            </a:extLst>
          </p:cNvPr>
          <p:cNvSpPr/>
          <p:nvPr/>
        </p:nvSpPr>
        <p:spPr>
          <a:xfrm>
            <a:off x="5092700" y="5080000"/>
            <a:ext cx="2006600" cy="635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rgbClr val="D9DEE5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400" b="1">
                <a:solidFill>
                  <a:srgbClr val="0E2841"/>
                </a:solidFill>
              </a:rPr>
              <a:t>Self-image</a:t>
            </a:r>
          </a:p>
        </p:txBody>
      </p:sp>
      <p:sp>
        <p:nvSpPr>
          <p:cNvPr id="14" name="Pill4">
            <a:extLst>
              <a:ext uri="{FF2B5EF4-FFF2-40B4-BE49-F238E27FC236}">
                <a16:creationId xmlns:a16="http://schemas.microsoft.com/office/drawing/2014/main" id="{65E0597A-5C85-48DD-AC14-EA41A6A00D18}"/>
              </a:ext>
            </a:extLst>
          </p:cNvPr>
          <p:cNvSpPr/>
          <p:nvPr/>
        </p:nvSpPr>
        <p:spPr>
          <a:xfrm>
            <a:off x="7258050" y="5080000"/>
            <a:ext cx="2006600" cy="635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rgbClr val="D9DEE5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400" b="1">
                <a:solidFill>
                  <a:srgbClr val="0E2841"/>
                </a:solidFill>
              </a:rPr>
              <a:t>Models &amp; tools</a:t>
            </a:r>
          </a:p>
        </p:txBody>
      </p:sp>
      <p:sp>
        <p:nvSpPr>
          <p:cNvPr id="15" name="Pill5">
            <a:extLst>
              <a:ext uri="{FF2B5EF4-FFF2-40B4-BE49-F238E27FC236}">
                <a16:creationId xmlns:a16="http://schemas.microsoft.com/office/drawing/2014/main" id="{3923EB52-F49E-4D6C-A11C-71B5F8A1F6EE}"/>
              </a:ext>
            </a:extLst>
          </p:cNvPr>
          <p:cNvSpPr/>
          <p:nvPr/>
        </p:nvSpPr>
        <p:spPr>
          <a:xfrm>
            <a:off x="9423400" y="5080000"/>
            <a:ext cx="2006600" cy="635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rgbClr val="D9DEE5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square" rtlCol="0" anchor="ctr" anchorCtr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400" b="1">
                <a:solidFill>
                  <a:srgbClr val="0E2841"/>
                </a:solidFill>
              </a:rPr>
              <a:t>Build your change plan</a:t>
            </a:r>
          </a:p>
        </p:txBody>
      </p:sp>
    </p:spTree>
    <p:extLst>
      <p:ext uri="{BB962C8B-B14F-4D97-AF65-F5344CB8AC3E}">
        <p14:creationId xmlns:p14="http://schemas.microsoft.com/office/powerpoint/2010/main" val="14167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Div"/>
          <p:cNvSpPr>
            <a:spLocks noGrp="1"/>
          </p:cNvSpPr>
          <p:nvPr/>
        </p:nvSpPr>
        <p:spPr>
          <a:xfrm>
            <a:off x="5860918" y="1358900"/>
            <a:ext cx="25400" cy="4419600"/>
          </a:xfrm>
          <a:prstGeom prst="rect">
            <a:avLst/>
          </a:prstGeom>
          <a:solidFill>
            <a:srgbClr val="C0D4D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" name="B1Cap"/>
          <p:cNvSpPr txBox="1">
            <a:spLocks noGrp="1"/>
          </p:cNvSpPr>
          <p:nvPr/>
        </p:nvSpPr>
        <p:spPr>
          <a:xfrm>
            <a:off x="5987918" y="1358900"/>
            <a:ext cx="5842000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l">
              <a:spcBef>
                <a:spcPts val="0"/>
              </a:spcBef>
            </a:pPr>
            <a:r>
              <a:rPr lang="en-US" sz="1400" b="1">
                <a:solidFill>
                  <a:srgbClr val="156082"/>
                </a:solidFill>
              </a:rPr>
              <a:t>WHEN A PATIENT TRIES TO CHANGE</a:t>
            </a:r>
          </a:p>
        </p:txBody>
      </p:sp>
      <p:sp>
        <p:nvSpPr>
          <p:cNvPr id="32" name="B1Stmt"/>
          <p:cNvSpPr txBox="1">
            <a:spLocks noGrp="1"/>
          </p:cNvSpPr>
          <p:nvPr/>
        </p:nvSpPr>
        <p:spPr>
          <a:xfrm>
            <a:off x="5987918" y="1638300"/>
            <a:ext cx="584200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l">
              <a:spcBef>
                <a:spcPts val="0"/>
              </a:spcBef>
            </a:pPr>
            <a:r>
              <a:rPr lang="en-US" sz="1600" b="1">
                <a:solidFill>
                  <a:srgbClr val="0E2841"/>
                </a:solidFill>
              </a:rPr>
              <a:t>Change activates the same cycle</a:t>
            </a:r>
          </a:p>
        </p:txBody>
      </p:sp>
      <p:sp>
        <p:nvSpPr>
          <p:cNvPr id="33" name="B1Desc"/>
          <p:cNvSpPr txBox="1">
            <a:spLocks noGrp="1"/>
          </p:cNvSpPr>
          <p:nvPr/>
        </p:nvSpPr>
        <p:spPr>
          <a:xfrm>
            <a:off x="5987918" y="2019300"/>
            <a:ext cx="5842000" cy="406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l">
              <a:spcBef>
                <a:spcPts val="0"/>
              </a:spcBef>
            </a:pPr>
            <a:r>
              <a:rPr lang="en-US" sz="1400">
                <a:solidFill>
                  <a:srgbClr val="0E2841"/>
                </a:solidFill>
              </a:rPr>
              <a:t>Trying something new activates interpersonal stress and pulls the patient into the cycle.</a:t>
            </a:r>
          </a:p>
        </p:txBody>
      </p:sp>
      <p:sp>
        <p:nvSpPr>
          <p:cNvPr id="34" name="Sep1"/>
          <p:cNvSpPr>
            <a:spLocks noGrp="1"/>
          </p:cNvSpPr>
          <p:nvPr/>
        </p:nvSpPr>
        <p:spPr>
          <a:xfrm>
            <a:off x="5987918" y="2476500"/>
            <a:ext cx="5842000" cy="12700"/>
          </a:xfrm>
          <a:prstGeom prst="rect">
            <a:avLst/>
          </a:prstGeom>
          <a:solidFill>
            <a:srgbClr val="D0DDE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B2Cap"/>
          <p:cNvSpPr txBox="1">
            <a:spLocks noGrp="1"/>
          </p:cNvSpPr>
          <p:nvPr/>
        </p:nvSpPr>
        <p:spPr>
          <a:xfrm>
            <a:off x="5987918" y="2527300"/>
            <a:ext cx="5842000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l">
              <a:spcBef>
                <a:spcPts val="0"/>
              </a:spcBef>
            </a:pPr>
            <a:r>
              <a:rPr lang="en-US" sz="1400" b="1">
                <a:solidFill>
                  <a:srgbClr val="156082"/>
                </a:solidFill>
              </a:rPr>
              <a:t>THE CORE INSIGHT</a:t>
            </a:r>
          </a:p>
        </p:txBody>
      </p:sp>
      <p:sp>
        <p:nvSpPr>
          <p:cNvPr id="36" name="B2Stmt"/>
          <p:cNvSpPr txBox="1">
            <a:spLocks noGrp="1"/>
          </p:cNvSpPr>
          <p:nvPr/>
        </p:nvSpPr>
        <p:spPr>
          <a:xfrm>
            <a:off x="5987918" y="2806700"/>
            <a:ext cx="584200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l">
              <a:spcBef>
                <a:spcPts val="0"/>
              </a:spcBef>
            </a:pPr>
            <a:r>
              <a:rPr lang="en-US" sz="1600" b="1">
                <a:solidFill>
                  <a:srgbClr val="0E2841"/>
                </a:solidFill>
              </a:rPr>
              <a:t>Resistance reflects the hypersensitivity dynamic</a:t>
            </a:r>
          </a:p>
        </p:txBody>
      </p:sp>
      <p:sp>
        <p:nvSpPr>
          <p:cNvPr id="37" name="B2Desc"/>
          <p:cNvSpPr txBox="1">
            <a:spLocks noGrp="1"/>
          </p:cNvSpPr>
          <p:nvPr/>
        </p:nvSpPr>
        <p:spPr>
          <a:xfrm>
            <a:off x="5987918" y="3187700"/>
            <a:ext cx="5842000" cy="406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r>
              <a:rPr lang="en-US" sz="1400"/>
              <a:t>The same pattern is identified in M1, explored in M2, mapped in M3, and activated in M4.</a:t>
            </a:r>
            <a:endParaRPr lang="en-US" sz="1400">
              <a:solidFill>
                <a:srgbClr val="0E2841"/>
              </a:solidFill>
            </a:endParaRPr>
          </a:p>
        </p:txBody>
      </p:sp>
      <p:sp>
        <p:nvSpPr>
          <p:cNvPr id="38" name="Sep2"/>
          <p:cNvSpPr>
            <a:spLocks noGrp="1"/>
          </p:cNvSpPr>
          <p:nvPr/>
        </p:nvSpPr>
        <p:spPr>
          <a:xfrm>
            <a:off x="5987918" y="3644900"/>
            <a:ext cx="5842000" cy="12700"/>
          </a:xfrm>
          <a:prstGeom prst="rect">
            <a:avLst/>
          </a:prstGeom>
          <a:solidFill>
            <a:srgbClr val="D0DDE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" name="B3Cap"/>
          <p:cNvSpPr txBox="1">
            <a:spLocks noGrp="1"/>
          </p:cNvSpPr>
          <p:nvPr/>
        </p:nvSpPr>
        <p:spPr>
          <a:xfrm>
            <a:off x="5987918" y="3695700"/>
            <a:ext cx="5842000" cy="27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l">
              <a:spcBef>
                <a:spcPts val="0"/>
              </a:spcBef>
            </a:pPr>
            <a:r>
              <a:rPr lang="en-US" sz="1400" b="1">
                <a:solidFill>
                  <a:srgbClr val="156082"/>
                </a:solidFill>
              </a:rPr>
              <a:t>THE PROGRAM LOGIC</a:t>
            </a:r>
          </a:p>
        </p:txBody>
      </p:sp>
      <p:sp>
        <p:nvSpPr>
          <p:cNvPr id="40" name="B3Stmt"/>
          <p:cNvSpPr txBox="1">
            <a:spLocks noGrp="1"/>
          </p:cNvSpPr>
          <p:nvPr/>
        </p:nvSpPr>
        <p:spPr>
          <a:xfrm>
            <a:off x="5987918" y="3975100"/>
            <a:ext cx="5842000" cy="330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/>
          <a:lstStyle/>
          <a:p>
            <a:pPr algn="l">
              <a:spcBef>
                <a:spcPts val="0"/>
              </a:spcBef>
            </a:pPr>
            <a:r>
              <a:rPr lang="en-US" sz="1600" b="1">
                <a:solidFill>
                  <a:srgbClr val="0E2841"/>
                </a:solidFill>
              </a:rPr>
              <a:t>One cycle, four modules</a:t>
            </a:r>
          </a:p>
        </p:txBody>
      </p:sp>
      <p:sp>
        <p:nvSpPr>
          <p:cNvPr id="50" name="N_Connection"/>
          <p:cNvSpPr>
            <a:spLocks noGrp="1"/>
          </p:cNvSpPr>
          <p:nvPr/>
        </p:nvSpPr>
        <p:spPr>
          <a:xfrm>
            <a:off x="1902373" y="1358900"/>
            <a:ext cx="2794000" cy="889000"/>
          </a:xfrm>
          <a:prstGeom prst="roundRect">
            <a:avLst>
              <a:gd name="adj" fmla="val 1800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555555"/>
            </a:solidFill>
          </a:ln>
        </p:spPr>
        <p:txBody>
          <a:bodyPr lIns="101600" tIns="50800" rIns="101600" bIns="50800" anchor="ctr"/>
          <a:lstStyle/>
          <a:p>
            <a:pPr algn="ctr">
              <a:spcBef>
                <a:spcPts val="0"/>
              </a:spcBef>
              <a:buNone/>
            </a:pPr>
            <a:r>
              <a:rPr lang="en-US" sz="1500" b="1" i="1">
                <a:solidFill>
                  <a:srgbClr val="000000"/>
                </a:solidFill>
              </a:rPr>
              <a:t>Connection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100" i="1">
                <a:solidFill>
                  <a:srgbClr val="333333"/>
                </a:solidFill>
              </a:rPr>
              <a:t>idealises, dependent, rejection-sensitive</a:t>
            </a:r>
          </a:p>
        </p:txBody>
      </p:sp>
      <p:sp>
        <p:nvSpPr>
          <p:cNvPr id="51" name="N_Threatened"/>
          <p:cNvSpPr>
            <a:spLocks noGrp="1"/>
          </p:cNvSpPr>
          <p:nvPr/>
        </p:nvSpPr>
        <p:spPr>
          <a:xfrm>
            <a:off x="1902373" y="2628900"/>
            <a:ext cx="2794000" cy="889000"/>
          </a:xfrm>
          <a:prstGeom prst="roundRect">
            <a:avLst>
              <a:gd name="adj" fmla="val 1800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555555"/>
            </a:solidFill>
          </a:ln>
        </p:spPr>
        <p:txBody>
          <a:bodyPr lIns="101600" tIns="50800" rIns="101600" bIns="50800" anchor="ctr"/>
          <a:lstStyle/>
          <a:p>
            <a:pPr algn="ctr">
              <a:spcBef>
                <a:spcPts val="0"/>
              </a:spcBef>
              <a:buNone/>
            </a:pPr>
            <a:r>
              <a:rPr lang="en-US" sz="1500" b="1" i="1">
                <a:solidFill>
                  <a:srgbClr val="000000"/>
                </a:solidFill>
              </a:rPr>
              <a:t>Threatened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100" i="1">
                <a:solidFill>
                  <a:srgbClr val="333333"/>
                </a:solidFill>
              </a:rPr>
              <a:t>anxiety/anger, protest, self-harm</a:t>
            </a:r>
          </a:p>
        </p:txBody>
      </p:sp>
      <p:sp>
        <p:nvSpPr>
          <p:cNvPr id="52" name="N_Aloneness"/>
          <p:cNvSpPr>
            <a:spLocks noGrp="1"/>
          </p:cNvSpPr>
          <p:nvPr/>
        </p:nvSpPr>
        <p:spPr>
          <a:xfrm>
            <a:off x="1902373" y="3898900"/>
            <a:ext cx="2794000" cy="914400"/>
          </a:xfrm>
          <a:prstGeom prst="roundRect">
            <a:avLst>
              <a:gd name="adj" fmla="val 1800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555555"/>
            </a:solidFill>
          </a:ln>
        </p:spPr>
        <p:txBody>
          <a:bodyPr lIns="101600" tIns="50800" rIns="101600" bIns="50800" anchor="ctr"/>
          <a:lstStyle/>
          <a:p>
            <a:pPr algn="ctr">
              <a:spcBef>
                <a:spcPts val="0"/>
              </a:spcBef>
              <a:buNone/>
            </a:pPr>
            <a:r>
              <a:rPr lang="en-US" sz="1500" b="1" i="1">
                <a:solidFill>
                  <a:srgbClr val="000000"/>
                </a:solidFill>
              </a:rPr>
              <a:t>Aloneness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100" i="1">
                <a:solidFill>
                  <a:srgbClr val="333333"/>
                </a:solidFill>
              </a:rPr>
              <a:t>withdrawal, mistrust, dissociation,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100" i="1">
                <a:solidFill>
                  <a:srgbClr val="333333"/>
                </a:solidFill>
              </a:rPr>
              <a:t>impulsivity</a:t>
            </a:r>
          </a:p>
        </p:txBody>
      </p:sp>
      <p:sp>
        <p:nvSpPr>
          <p:cNvPr id="53" name="N_Despair"/>
          <p:cNvSpPr>
            <a:spLocks noGrp="1"/>
          </p:cNvSpPr>
          <p:nvPr/>
        </p:nvSpPr>
        <p:spPr>
          <a:xfrm>
            <a:off x="1902373" y="5168900"/>
            <a:ext cx="2794000" cy="889000"/>
          </a:xfrm>
          <a:prstGeom prst="roundRect">
            <a:avLst>
              <a:gd name="adj" fmla="val 1800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555555"/>
            </a:solidFill>
          </a:ln>
        </p:spPr>
        <p:txBody>
          <a:bodyPr lIns="101600" tIns="50800" rIns="101600" bIns="50800" anchor="ctr"/>
          <a:lstStyle/>
          <a:p>
            <a:pPr algn="ctr">
              <a:spcBef>
                <a:spcPts val="0"/>
              </a:spcBef>
              <a:buNone/>
            </a:pPr>
            <a:r>
              <a:rPr lang="en-US" sz="1500" b="1" i="1">
                <a:solidFill>
                  <a:srgbClr val="000000"/>
                </a:solidFill>
              </a:rPr>
              <a:t>Despair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100" i="1">
                <a:solidFill>
                  <a:srgbClr val="333333"/>
                </a:solidFill>
              </a:rPr>
              <a:t>hopelessness, suicidal risk, emptiness</a:t>
            </a:r>
          </a:p>
        </p:txBody>
      </p:sp>
      <p:sp>
        <p:nvSpPr>
          <p:cNvPr id="60" name="DArrow60"/>
          <p:cNvSpPr>
            <a:spLocks noGrp="1"/>
          </p:cNvSpPr>
          <p:nvPr/>
        </p:nvSpPr>
        <p:spPr>
          <a:xfrm>
            <a:off x="3185073" y="2298700"/>
            <a:ext cx="228600" cy="228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00000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1" name="DArrow61"/>
          <p:cNvSpPr>
            <a:spLocks noGrp="1"/>
          </p:cNvSpPr>
          <p:nvPr/>
        </p:nvSpPr>
        <p:spPr>
          <a:xfrm>
            <a:off x="3185073" y="3568700"/>
            <a:ext cx="228600" cy="228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00000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2" name="DArrow62"/>
          <p:cNvSpPr>
            <a:spLocks noGrp="1"/>
          </p:cNvSpPr>
          <p:nvPr/>
        </p:nvSpPr>
        <p:spPr>
          <a:xfrm>
            <a:off x="3185073" y="4838700"/>
            <a:ext cx="228600" cy="228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00000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" name="TitleText9.">
            <a:extLst>
              <a:ext uri="{FF2B5EF4-FFF2-40B4-BE49-F238E27FC236}">
                <a16:creationId xmlns:a16="http://schemas.microsoft.com/office/drawing/2014/main" id="{8067A404-FDAE-4B38-BD1E-90C2438ED979}"/>
              </a:ext>
            </a:extLst>
          </p:cNvPr>
          <p:cNvSpPr txBox="1"/>
          <p:nvPr/>
        </p:nvSpPr>
        <p:spPr>
          <a:xfrm>
            <a:off x="838200" y="342900"/>
            <a:ext cx="10515600" cy="4572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2800" b="1">
                <a:solidFill>
                  <a:srgbClr val="156082"/>
                </a:solidFill>
              </a:rPr>
              <a:t>08  </a:t>
            </a:r>
            <a:r>
              <a:rPr lang="en-US" sz="2800" b="1">
                <a:solidFill>
                  <a:srgbClr val="0E2841"/>
                </a:solidFill>
              </a:rPr>
              <a:t>When change activates the hypersensitivity cycle</a:t>
            </a:r>
          </a:p>
        </p:txBody>
      </p:sp>
      <p:sp>
        <p:nvSpPr>
          <p:cNvPr id="900" name="TitleAccent"/>
          <p:cNvSpPr/>
          <p:nvPr/>
        </p:nvSpPr>
        <p:spPr>
          <a:xfrm>
            <a:off x="838200" y="800100"/>
            <a:ext cx="10515600" cy="254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" name="LNU_Word">
            <a:extLst>
              <a:ext uri="{FF2B5EF4-FFF2-40B4-BE49-F238E27FC236}">
                <a16:creationId xmlns:a16="http://schemas.microsoft.com/office/drawing/2014/main" id="{7810BE33-763B-4E2B-91E3-98EFBFCBA67A}"/>
              </a:ext>
            </a:extLst>
          </p:cNvPr>
          <p:cNvSpPr txBox="1"/>
          <p:nvPr/>
        </p:nvSpPr>
        <p:spPr>
          <a:xfrm>
            <a:off x="9982200" y="6324600"/>
            <a:ext cx="1422400" cy="2032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sv-SE" sz="1000" b="1">
                <a:solidFill>
                  <a:srgbClr val="0E2841"/>
                </a:solidFill>
              </a:rPr>
              <a:t>Linnaeus University</a:t>
            </a:r>
          </a:p>
        </p:txBody>
      </p:sp>
      <p:sp>
        <p:nvSpPr>
          <p:cNvPr id="3" name="B3Desc">
            <a:extLst>
              <a:ext uri="{FF2B5EF4-FFF2-40B4-BE49-F238E27FC236}">
                <a16:creationId xmlns:a16="http://schemas.microsoft.com/office/drawing/2014/main" id="{390B4E19-B3A8-4DC9-B191-28190F588595}"/>
              </a:ext>
            </a:extLst>
          </p:cNvPr>
          <p:cNvSpPr txBox="1"/>
          <p:nvPr/>
        </p:nvSpPr>
        <p:spPr>
          <a:xfrm>
            <a:off x="5981700" y="4356100"/>
            <a:ext cx="5842000" cy="4064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400">
                <a:solidFill>
                  <a:srgbClr val="0E2841"/>
                </a:solidFill>
              </a:rPr>
              <a:t>The same cycle underlies each module – here seen through the lens of change.</a:t>
            </a:r>
          </a:p>
        </p:txBody>
      </p:sp>
      <p:sp>
        <p:nvSpPr>
          <p:cNvPr id="700" name="SeqBrace"/>
          <p:cNvSpPr/>
          <p:nvPr/>
        </p:nvSpPr>
        <p:spPr>
          <a:xfrm>
            <a:off x="1625600" y="1397000"/>
            <a:ext cx="127000" cy="4635500"/>
          </a:xfrm>
          <a:prstGeom prst="leftBrace">
            <a:avLst/>
          </a:prstGeom>
          <a:noFill/>
          <a:ln w="9525" cap="rnd">
            <a:solidFill>
              <a:srgbClr val="B8BCC2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01" name="SeqLabel"/>
          <p:cNvSpPr txBox="1"/>
          <p:nvPr/>
        </p:nvSpPr>
        <p:spPr>
          <a:xfrm rot="-5400000">
            <a:off x="381000" y="3556000"/>
            <a:ext cx="2032000" cy="30480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buNone/>
            </a:pPr>
            <a:r>
              <a:rPr lang="en-US" sz="1100" i="1">
                <a:solidFill>
                  <a:srgbClr val="5A6B7C"/>
                </a:solidFill>
              </a:rPr>
              <a:t>re-activated by interpersonal stress</a:t>
            </a:r>
          </a:p>
        </p:txBody>
      </p:sp>
    </p:spTree>
    <p:extLst>
      <p:ext uri="{BB962C8B-B14F-4D97-AF65-F5344CB8AC3E}">
        <p14:creationId xmlns:p14="http://schemas.microsoft.com/office/powerpoint/2010/main" val="385891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Text9"/>
          <p:cNvSpPr txBox="1"/>
          <p:nvPr/>
        </p:nvSpPr>
        <p:spPr>
          <a:xfrm>
            <a:off x="838200" y="342900"/>
            <a:ext cx="105156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sv-SE" sz="2800" b="1">
                <a:solidFill>
                  <a:srgbClr val="156082"/>
                </a:solidFill>
              </a:rPr>
              <a:t>09  </a:t>
            </a:r>
            <a:r>
              <a:rPr lang="en-US" sz="2800" b="1">
                <a:solidFill>
                  <a:srgbClr val="0E2841"/>
                </a:solidFill>
              </a:rPr>
              <a:t>From feasibility to powered evaluation</a:t>
            </a:r>
          </a:p>
        </p:txBody>
      </p:sp>
      <p:sp>
        <p:nvSpPr>
          <p:cNvPr id="101" name="TitleAccent"/>
          <p:cNvSpPr/>
          <p:nvPr/>
        </p:nvSpPr>
        <p:spPr>
          <a:xfrm>
            <a:off x="838200" y="800100"/>
            <a:ext cx="10515600" cy="2540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" name="Subtitle"/>
          <p:cNvSpPr txBox="1"/>
          <p:nvPr/>
        </p:nvSpPr>
        <p:spPr>
          <a:xfrm>
            <a:off x="838200" y="889000"/>
            <a:ext cx="1051560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400" i="1">
                <a:solidFill>
                  <a:srgbClr val="5A6B7C"/>
                </a:solidFill>
              </a:rPr>
              <a:t>Testing GPM-I 5.0 as a scalable routine-care intervention</a:t>
            </a:r>
          </a:p>
        </p:txBody>
      </p:sp>
      <p:sp>
        <p:nvSpPr>
          <p:cNvPr id="110" name="VSep1"/>
          <p:cNvSpPr/>
          <p:nvPr/>
        </p:nvSpPr>
        <p:spPr>
          <a:xfrm>
            <a:off x="4292600" y="1397000"/>
            <a:ext cx="12700" cy="4064000"/>
          </a:xfrm>
          <a:prstGeom prst="rect">
            <a:avLst/>
          </a:prstGeom>
          <a:solidFill>
            <a:srgbClr val="D9DD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1" name="VSep2"/>
          <p:cNvSpPr/>
          <p:nvPr/>
        </p:nvSpPr>
        <p:spPr>
          <a:xfrm>
            <a:off x="7874000" y="1397000"/>
            <a:ext cx="12700" cy="4064000"/>
          </a:xfrm>
          <a:prstGeom prst="rect">
            <a:avLst/>
          </a:prstGeom>
          <a:solidFill>
            <a:srgbClr val="D9DDE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0" name="C1Cap"/>
          <p:cNvSpPr txBox="1"/>
          <p:nvPr/>
        </p:nvSpPr>
        <p:spPr>
          <a:xfrm>
            <a:off x="838200" y="1397000"/>
            <a:ext cx="335280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400" b="1">
                <a:solidFill>
                  <a:srgbClr val="156082"/>
                </a:solidFill>
              </a:rPr>
              <a:t>CURRENT IMPLEMENTATION</a:t>
            </a:r>
          </a:p>
        </p:txBody>
      </p:sp>
      <p:sp>
        <p:nvSpPr>
          <p:cNvPr id="121" name="C1Stmt"/>
          <p:cNvSpPr txBox="1"/>
          <p:nvPr/>
        </p:nvSpPr>
        <p:spPr>
          <a:xfrm>
            <a:off x="838200" y="1727200"/>
            <a:ext cx="335280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b="1">
                <a:solidFill>
                  <a:srgbClr val="0E2841"/>
                </a:solidFill>
              </a:rPr>
              <a:t>Delivered in routine care today</a:t>
            </a:r>
          </a:p>
        </p:txBody>
      </p:sp>
      <p:sp>
        <p:nvSpPr>
          <p:cNvPr id="122" name="C1Desc"/>
          <p:cNvSpPr txBox="1"/>
          <p:nvPr/>
        </p:nvSpPr>
        <p:spPr>
          <a:xfrm>
            <a:off x="838200" y="2489200"/>
            <a:ext cx="3352800" cy="18389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indent="-171450" algn="l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0E2841"/>
                </a:solidFill>
              </a:rPr>
              <a:t>Delivered in routine care by a small clinical team.</a:t>
            </a:r>
          </a:p>
          <a:p>
            <a:pPr marL="171450" indent="-171450" algn="l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0E2841"/>
                </a:solidFill>
              </a:rPr>
              <a:t>Weekly written feedback is the main care contact.</a:t>
            </a:r>
          </a:p>
          <a:p>
            <a:pPr marL="171450" indent="-171450" algn="l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0E2841"/>
                </a:solidFill>
              </a:rPr>
              <a:t>Open to national self-referral across Sweden since November.</a:t>
            </a:r>
          </a:p>
          <a:p>
            <a:pPr marL="171450" indent="-171450" algn="l">
              <a:spcBef>
                <a:spcPts val="300"/>
              </a:spcBef>
              <a:buFont typeface="Arial"/>
              <a:buChar char="•"/>
            </a:pPr>
            <a:r>
              <a:rPr lang="en-US" sz="1400" b="1">
                <a:solidFill>
                  <a:srgbClr val="0E2841"/>
                </a:solidFill>
              </a:rPr>
              <a:t>225 self-referrals received in the last 6 months.</a:t>
            </a:r>
          </a:p>
        </p:txBody>
      </p:sp>
      <p:sp>
        <p:nvSpPr>
          <p:cNvPr id="130" name="C2Cap"/>
          <p:cNvSpPr txBox="1"/>
          <p:nvPr/>
        </p:nvSpPr>
        <p:spPr>
          <a:xfrm>
            <a:off x="4419600" y="1397000"/>
            <a:ext cx="335280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400" b="1">
                <a:solidFill>
                  <a:srgbClr val="156082"/>
                </a:solidFill>
              </a:rPr>
              <a:t>EARLY ROUTINE-CARE SIGNALS</a:t>
            </a:r>
          </a:p>
        </p:txBody>
      </p:sp>
      <p:sp>
        <p:nvSpPr>
          <p:cNvPr id="131" name="C2Stmt"/>
          <p:cNvSpPr txBox="1"/>
          <p:nvPr/>
        </p:nvSpPr>
        <p:spPr>
          <a:xfrm>
            <a:off x="4419600" y="1727200"/>
            <a:ext cx="335280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b="1">
                <a:solidFill>
                  <a:srgbClr val="0E2841"/>
                </a:solidFill>
              </a:rPr>
              <a:t>Encouraging early indications</a:t>
            </a:r>
          </a:p>
        </p:txBody>
      </p:sp>
      <p:sp>
        <p:nvSpPr>
          <p:cNvPr id="132" name="C2Desc"/>
          <p:cNvSpPr txBox="1"/>
          <p:nvPr/>
        </p:nvSpPr>
        <p:spPr>
          <a:xfrm>
            <a:off x="4419600" y="2489200"/>
            <a:ext cx="3352800" cy="115416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indent="-171450" algn="l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0E2841"/>
                </a:solidFill>
              </a:rPr>
              <a:t>Early signals suggest higher completion of the revised program.</a:t>
            </a:r>
          </a:p>
          <a:p>
            <a:pPr marL="171450" indent="-171450" algn="l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0E2841"/>
                </a:solidFill>
              </a:rPr>
              <a:t>Patients report high satisfaction.</a:t>
            </a:r>
          </a:p>
          <a:p>
            <a:pPr marL="171450" indent="-171450" algn="l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0E2841"/>
                </a:solidFill>
              </a:rPr>
              <a:t>The refined format appears easier to deliver.</a:t>
            </a:r>
          </a:p>
        </p:txBody>
      </p:sp>
      <p:sp>
        <p:nvSpPr>
          <p:cNvPr id="140" name="C3Cap"/>
          <p:cNvSpPr txBox="1"/>
          <p:nvPr/>
        </p:nvSpPr>
        <p:spPr>
          <a:xfrm>
            <a:off x="8001000" y="1397000"/>
            <a:ext cx="335280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400" b="1">
                <a:solidFill>
                  <a:srgbClr val="156082"/>
                </a:solidFill>
              </a:rPr>
              <a:t>NEXT STUDY</a:t>
            </a:r>
          </a:p>
        </p:txBody>
      </p:sp>
      <p:sp>
        <p:nvSpPr>
          <p:cNvPr id="141" name="C3Stmt"/>
          <p:cNvSpPr txBox="1"/>
          <p:nvPr/>
        </p:nvSpPr>
        <p:spPr>
          <a:xfrm>
            <a:off x="8001000" y="1727200"/>
            <a:ext cx="335280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b="1">
                <a:solidFill>
                  <a:srgbClr val="0E2841"/>
                </a:solidFill>
              </a:rPr>
              <a:t>Toward a powered evaluation</a:t>
            </a:r>
          </a:p>
        </p:txBody>
      </p:sp>
      <p:sp>
        <p:nvSpPr>
          <p:cNvPr id="142" name="C3Desc"/>
          <p:cNvSpPr txBox="1"/>
          <p:nvPr/>
        </p:nvSpPr>
        <p:spPr>
          <a:xfrm>
            <a:off x="8001000" y="2489200"/>
            <a:ext cx="3352800" cy="90024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indent="-171450" algn="l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0E2841"/>
                </a:solidFill>
              </a:rPr>
              <a:t>Focus on outcomes, engagement, and scalability.</a:t>
            </a:r>
          </a:p>
          <a:p>
            <a:pPr marL="171450" indent="-171450" algn="l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0E2841"/>
                </a:solidFill>
              </a:rPr>
              <a:t>Test whether the refined version can produce meaningful change at scale.</a:t>
            </a:r>
          </a:p>
        </p:txBody>
      </p:sp>
      <p:sp>
        <p:nvSpPr>
          <p:cNvPr id="150" name="LNU_Word"/>
          <p:cNvSpPr txBox="1"/>
          <p:nvPr/>
        </p:nvSpPr>
        <p:spPr>
          <a:xfrm>
            <a:off x="9982200" y="6324600"/>
            <a:ext cx="14224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sv-SE" sz="1000" b="1">
                <a:solidFill>
                  <a:srgbClr val="0E2841"/>
                </a:solidFill>
              </a:rPr>
              <a:t>Linnaeus University</a:t>
            </a:r>
          </a:p>
        </p:txBody>
      </p:sp>
    </p:spTree>
    <p:extLst>
      <p:ext uri="{BB962C8B-B14F-4D97-AF65-F5344CB8AC3E}">
        <p14:creationId xmlns:p14="http://schemas.microsoft.com/office/powerpoint/2010/main" val="1326648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 [1775217516131]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0C894A-9911-4B6A-8B6D-5F8D82803AC5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15ab3986-3846-4e82-afc3-cfbc361995fc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1273</Words>
  <Application>Microsoft Office PowerPoint</Application>
  <PresentationFormat>Bredbild</PresentationFormat>
  <Paragraphs>257</Paragraphs>
  <Slides>11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(MS) Bold</vt:lpstr>
      <vt:lpstr>Office-tema [1775217516131]</vt:lpstr>
      <vt:lpstr>A Pilot Study of GPM-I in Routine Care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Bengtsson</dc:creator>
  <cp:lastModifiedBy>Dan Bengtsson</cp:lastModifiedBy>
  <cp:revision>1</cp:revision>
  <dcterms:created xsi:type="dcterms:W3CDTF">2026-03-26T08:35:20Z</dcterms:created>
  <dcterms:modified xsi:type="dcterms:W3CDTF">2026-05-02T13:45:59Z</dcterms:modified>
</cp:coreProperties>
</file>