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1750" r:id="rId5"/>
    <p:sldId id="1756" r:id="rId6"/>
    <p:sldId id="1711" r:id="rId7"/>
    <p:sldId id="1624" r:id="rId8"/>
    <p:sldId id="1783" r:id="rId9"/>
    <p:sldId id="1666" r:id="rId10"/>
    <p:sldId id="1787" r:id="rId11"/>
    <p:sldId id="1788" r:id="rId12"/>
    <p:sldId id="169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s Adler" initials="MA" lastIdx="0" clrIdx="0">
    <p:extLst>
      <p:ext uri="{19B8F6BF-5375-455C-9EA6-DF929625EA0E}">
        <p15:presenceInfo xmlns:p15="http://schemas.microsoft.com/office/powerpoint/2012/main" userId="S-1-5-21-822286800-4137192972-2591951982-888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C00000"/>
    <a:srgbClr val="99CCFF"/>
    <a:srgbClr val="4472C4"/>
    <a:srgbClr val="7030A0"/>
    <a:srgbClr val="00B050"/>
    <a:srgbClr val="EAEAEA"/>
    <a:srgbClr val="F4F4F4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73125576193564E-2"/>
          <c:y val="0.10805422647527911"/>
          <c:w val="0.91542687442380644"/>
          <c:h val="0.7581069710783759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Blad1!$A$1:$A$3</c:f>
              <c:strCache>
                <c:ptCount val="3"/>
                <c:pt idx="0">
                  <c:v>Befolkning</c:v>
                </c:pt>
                <c:pt idx="1">
                  <c:v>Primärvård</c:v>
                </c:pt>
                <c:pt idx="2">
                  <c:v>Psykiatri</c:v>
                </c:pt>
              </c:strCache>
            </c:strRef>
          </c:cat>
          <c:val>
            <c:numRef>
              <c:f>Blad1!$B$1:$B$3</c:f>
              <c:numCache>
                <c:formatCode>General</c:formatCode>
                <c:ptCount val="3"/>
                <c:pt idx="0">
                  <c:v>10</c:v>
                </c:pt>
                <c:pt idx="1">
                  <c:v>25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5-4F2F-A55F-7B5AFBE57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79314159"/>
        <c:axId val="1620568735"/>
      </c:barChart>
      <c:catAx>
        <c:axId val="1779314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620568735"/>
        <c:crosses val="autoZero"/>
        <c:auto val="1"/>
        <c:lblAlgn val="ctr"/>
        <c:lblOffset val="100"/>
        <c:noMultiLvlLbl val="0"/>
      </c:catAx>
      <c:valAx>
        <c:axId val="1620568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7793141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32E74-2E34-4881-8A20-FC3E4ECAE325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E4BB4-AD87-4EE6-BF67-876AAC4F46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482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C53B29-1969-25EA-C621-F39DE86DA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6D07562-377E-87E4-F07F-744B1C4882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1D897B-12FB-5AB5-323E-1092A9C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D303F1-35D7-C7F6-893E-CF769BD9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6EA059A-4CB3-4412-BEBB-CDD35651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560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A0F13A-A3DE-4A9A-5C1B-28792797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CFA5B0B-A7A5-45EA-3F54-AC9E8ABF7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578AAD-B959-0BB5-B93D-80575538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C17D1BB-DC4A-605E-9A1B-781555A9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C5DE2-8376-5955-542B-DDA451997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89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57B4213-DA15-EC72-C16D-830159CD9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9209D41-08B6-8CBA-AC37-7F9A8DC57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651511-578E-434B-8C8C-4EF0D253A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9CC3C4-4582-70DC-00DE-1E094A11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BDEBC6E-7951-2313-DC64-1BCA875B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23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161AFA-75FD-66C2-F8EE-28291A93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9F43E0-3E51-E0B7-F290-6E84EADF2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C2F62C7-AFB6-8C6A-CA12-9887CF7D1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357B89-1B1C-14DE-DB6F-28782C9AB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83A881-5021-3314-9FC0-31C9DC4A9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42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25ABD5-0B99-2291-4A29-A38327428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AC5B5D-EC3D-33E4-13E2-2A83E1C03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187676-5A85-B781-5DA1-B434DA09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4603E4-68DF-FAB3-39A7-7179587F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B0F636-03F4-24FE-284F-4A1394062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845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382E853-A0B8-EA7F-B9E2-664B6887C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E91A91-45B1-1470-B105-191F5B5EA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D9B3F6D-54E6-BA69-6943-65D0893C9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F1EAB8-073C-53B8-6B79-D5DF0434E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6EB051D-77CE-C877-4826-C8088AD7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C6080F1-EEFB-3A26-DCDC-D4CE8E7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105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F317A-1501-3C7F-C21E-CE901F51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7714E2-F643-7D4D-8167-CA1680E7A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0939560-D8F0-9735-D8CB-1A4968CA0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32B345E-2B47-5864-A798-9DABBB134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4ACEDAC-8E19-1C8C-8F7A-D71F007DA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BD0A3EE-CF4F-DA42-B093-E816053A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C52275CA-EEA2-40C7-4006-B2341270D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655C5A1-81EA-1520-019D-F0A7E9F0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7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ADD3C1-2DEC-F305-8CA1-9E361128C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34BB61-8806-0FBD-A285-24EF29BE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31834EC-2388-6150-4B2B-85BECB2B5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975C203-DA5F-C3DE-864F-E974BF978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9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741920-EEC0-E53D-9791-59399E08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2F875B-F796-F049-4922-CB2A02F7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5C18999-EF8A-30D0-B1D6-B24824822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494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0DB134-0EDF-78F3-D4E3-CBC474CB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C7A8D6-8A5A-5B81-9F87-4808D099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B087B0-8D22-27EF-B480-D8CD6198E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FC47C07-3B12-FA19-329D-113B250B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914205-00B7-3D06-8D7D-2BAAF425B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514F8B2-85F6-C854-407D-93AB575D5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93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55963D-F82B-75A2-6762-338164D6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A813178-3C05-D4AF-7961-B2889492D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824E23-5027-EDFF-48C4-34A049F16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FA622B9-E033-227D-4C09-79A4EAC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9B29FC-6194-7C09-C4CA-445B50E1A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9C3E2D4-5596-C10F-3840-33250BD1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73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8D6E75F-EE65-51C1-E21E-E3DF5ACA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9007487-B9F5-8874-8721-B70B04BDB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38C84D4-2789-482B-3E26-66D02C728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700FB-18D1-4DB4-8045-3E8DCF95CFD3}" type="datetimeFigureOut">
              <a:rPr lang="sv-SE" smtClean="0"/>
              <a:t>2026-05-04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DA4A3E8-23E7-FBA9-7AD5-633D2BE1A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F233FC3-71C7-9D56-7981-5574E541AB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E3E22-484A-4926-98E0-1B8D2D41614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09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4571109-B460-4DF0-AE90-00845739C80F}"/>
              </a:ext>
            </a:extLst>
          </p:cNvPr>
          <p:cNvSpPr/>
          <p:nvPr/>
        </p:nvSpPr>
        <p:spPr>
          <a:xfrm>
            <a:off x="7220608" y="1459747"/>
            <a:ext cx="1608082" cy="94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0A9BB85-0568-4EE1-A024-57BEFBF49A66}"/>
              </a:ext>
            </a:extLst>
          </p:cNvPr>
          <p:cNvSpPr txBox="1"/>
          <p:nvPr/>
        </p:nvSpPr>
        <p:spPr>
          <a:xfrm>
            <a:off x="7210097" y="1604269"/>
            <a:ext cx="1426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43CA6930-32DD-4F3A-9D1F-1C41E6DAC9F0}"/>
              </a:ext>
            </a:extLst>
          </p:cNvPr>
          <p:cNvSpPr txBox="1"/>
          <p:nvPr/>
        </p:nvSpPr>
        <p:spPr>
          <a:xfrm>
            <a:off x="7332361" y="6464634"/>
            <a:ext cx="4507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000" dirty="0">
                <a:latin typeface="Arial" panose="020B0604020202020204" pitchFamily="34" charset="0"/>
                <a:cs typeface="Arial" panose="020B0604020202020204" pitchFamily="34" charset="0"/>
              </a:rPr>
              <a:t>© Mats Adler</a:t>
            </a:r>
            <a:r>
              <a:rPr lang="sv-SE" sz="1000">
                <a:latin typeface="Arial" panose="020B0604020202020204" pitchFamily="34" charset="0"/>
                <a:cs typeface="Arial" panose="020B0604020202020204" pitchFamily="34" charset="0"/>
              </a:rPr>
              <a:t>, 2026, </a:t>
            </a:r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Illustrations from Shutterstock unless otherwise stated</a:t>
            </a:r>
          </a:p>
          <a:p>
            <a:pPr algn="ctr"/>
            <a:endParaRPr lang="sv-SE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BC2A1E7A-B63C-4D38-8FCB-E11CD5B46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68" y="4910814"/>
            <a:ext cx="604871" cy="61772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6AB0358-2B36-420C-939D-BAB592B557C4}"/>
              </a:ext>
            </a:extLst>
          </p:cNvPr>
          <p:cNvSpPr txBox="1"/>
          <p:nvPr/>
        </p:nvSpPr>
        <p:spPr>
          <a:xfrm>
            <a:off x="308826" y="923925"/>
            <a:ext cx="5863374" cy="19073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Personality disorders in primary care</a:t>
            </a:r>
          </a:p>
          <a:p>
            <a:pPr algn="ctr">
              <a:spcAft>
                <a:spcPts val="600"/>
              </a:spcAft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What do we know?</a:t>
            </a:r>
          </a:p>
          <a:p>
            <a:pPr algn="ctr">
              <a:spcAft>
                <a:spcPts val="600"/>
              </a:spcAft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What can we do?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ct val="0"/>
              </a:spcBef>
              <a:spcAft>
                <a:spcPts val="1200"/>
              </a:spcAft>
            </a:pPr>
            <a:endParaRPr lang="en-US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19E01D6-0A1B-4291-BB7E-56FFD5C6AA89}"/>
              </a:ext>
            </a:extLst>
          </p:cNvPr>
          <p:cNvSpPr txBox="1"/>
          <p:nvPr/>
        </p:nvSpPr>
        <p:spPr>
          <a:xfrm>
            <a:off x="308826" y="5019261"/>
            <a:ext cx="5541054" cy="123239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Mats Adler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Medicine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doktor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specialist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psykiatri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allmänmedicin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affilierad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forskare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Klinisk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neurovetenskap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Karolinska Institutet</a:t>
            </a:r>
            <a:endParaRPr lang="en-US" sz="16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AB036470-0862-4AB8-9C06-427CD40CC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361" y="384832"/>
            <a:ext cx="3949885" cy="4359296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0B9A3B6A-BF79-4D86-8EE0-2F381B13C7AF}"/>
              </a:ext>
            </a:extLst>
          </p:cNvPr>
          <p:cNvSpPr txBox="1"/>
          <p:nvPr/>
        </p:nvSpPr>
        <p:spPr>
          <a:xfrm>
            <a:off x="7980632" y="5503058"/>
            <a:ext cx="2653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Psykiatriutveckling.se</a:t>
            </a:r>
          </a:p>
        </p:txBody>
      </p:sp>
    </p:spTree>
    <p:extLst>
      <p:ext uri="{BB962C8B-B14F-4D97-AF65-F5344CB8AC3E}">
        <p14:creationId xmlns:p14="http://schemas.microsoft.com/office/powerpoint/2010/main" val="1246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30">
            <a:extLst>
              <a:ext uri="{FF2B5EF4-FFF2-40B4-BE49-F238E27FC236}">
                <a16:creationId xmlns:a16="http://schemas.microsoft.com/office/drawing/2014/main" id="{CAEBC67E-C335-DD8A-2699-7917DB54E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5AE8CA78-AA5A-ADBA-4AA7-E746135F9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4">
            <a:extLst>
              <a:ext uri="{FF2B5EF4-FFF2-40B4-BE49-F238E27FC236}">
                <a16:creationId xmlns:a16="http://schemas.microsoft.com/office/drawing/2014/main" id="{02136FAC-4A55-F30A-812B-C4390EE6F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74C648E-1E29-1693-2525-B7F21563BD9A}"/>
              </a:ext>
            </a:extLst>
          </p:cNvPr>
          <p:cNvSpPr txBox="1"/>
          <p:nvPr/>
        </p:nvSpPr>
        <p:spPr>
          <a:xfrm>
            <a:off x="9910224" y="634260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© Mats Adler, 2023</a:t>
            </a:r>
          </a:p>
        </p:txBody>
      </p:sp>
      <p:sp useBgFill="1">
        <p:nvSpPr>
          <p:cNvPr id="7" name="Rectangle 30">
            <a:extLst>
              <a:ext uri="{FF2B5EF4-FFF2-40B4-BE49-F238E27FC236}">
                <a16:creationId xmlns:a16="http://schemas.microsoft.com/office/drawing/2014/main" id="{AE62DCCB-803D-E907-DC2A-DCF995337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32">
            <a:extLst>
              <a:ext uri="{FF2B5EF4-FFF2-40B4-BE49-F238E27FC236}">
                <a16:creationId xmlns:a16="http://schemas.microsoft.com/office/drawing/2014/main" id="{12F222CD-FA6C-8020-216D-A80BD1BF5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34">
            <a:extLst>
              <a:ext uri="{FF2B5EF4-FFF2-40B4-BE49-F238E27FC236}">
                <a16:creationId xmlns:a16="http://schemas.microsoft.com/office/drawing/2014/main" id="{5F9B434C-034B-275D-BB93-56A19E38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DED6B1-6983-0617-2667-47CAC49BE3FD}"/>
              </a:ext>
            </a:extLst>
          </p:cNvPr>
          <p:cNvSpPr txBox="1"/>
          <p:nvPr/>
        </p:nvSpPr>
        <p:spPr>
          <a:xfrm>
            <a:off x="10889115" y="6592467"/>
            <a:ext cx="1921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© Mats Adler</a:t>
            </a:r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B83895-D1F5-6001-103F-484EB702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85" y="6155370"/>
            <a:ext cx="428005" cy="43709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7521F3E4-6244-4BF9-B27D-1C2DB123FF78}"/>
              </a:ext>
            </a:extLst>
          </p:cNvPr>
          <p:cNvSpPr txBox="1"/>
          <p:nvPr/>
        </p:nvSpPr>
        <p:spPr>
          <a:xfrm>
            <a:off x="2567607" y="1967389"/>
            <a:ext cx="67652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endParaRPr lang="sv-S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Mats Adler has received speaker fees from Janssen-Cilag AB and Frost Pharma AB.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79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9D144F9-5C3C-4BBC-812E-98FE7A0C2957}"/>
              </a:ext>
            </a:extLst>
          </p:cNvPr>
          <p:cNvSpPr/>
          <p:nvPr/>
        </p:nvSpPr>
        <p:spPr>
          <a:xfrm>
            <a:off x="7220608" y="1459747"/>
            <a:ext cx="1608082" cy="94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3E7F4E0-6DCD-4C91-AA3D-6DA70C4A1D98}"/>
              </a:ext>
            </a:extLst>
          </p:cNvPr>
          <p:cNvSpPr txBox="1"/>
          <p:nvPr/>
        </p:nvSpPr>
        <p:spPr>
          <a:xfrm>
            <a:off x="10889115" y="6592467"/>
            <a:ext cx="1921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© Mats Adler</a:t>
            </a:r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40ED697-E6E8-4A2C-92B5-20A2F1EC0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85" y="6155370"/>
            <a:ext cx="428005" cy="43709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B12991C-9DF3-45F5-A107-90ECEE6BCDCC}"/>
              </a:ext>
            </a:extLst>
          </p:cNvPr>
          <p:cNvSpPr txBox="1"/>
          <p:nvPr/>
        </p:nvSpPr>
        <p:spPr>
          <a:xfrm>
            <a:off x="340924" y="405605"/>
            <a:ext cx="5694215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sv-SE" sz="2000" b="1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Prevalence estimates in the general population range from 4% to 14.7% across studies</a:t>
            </a:r>
            <a:r>
              <a:rPr lang="sv-SE" sz="1600" baseline="30000">
                <a:latin typeface="Arial" panose="020B0604020202020204" pitchFamily="34" charset="0"/>
                <a:cs typeface="Arial" panose="020B0604020202020204" pitchFamily="34" charset="0"/>
              </a:rPr>
              <a:t>1,6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Primary care – very few studies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London primary care study: ~24% prevalence</a:t>
            </a:r>
            <a:r>
              <a:rPr lang="sv-SE" sz="1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Swedish RCT in common mental disorders: 29.9% met criteria for personality disorder; most common were obsessive–compulsive (13.7%) and avoidant (12%)</a:t>
            </a:r>
            <a:r>
              <a:rPr lang="sv-SE" sz="1400" baseline="30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Borderline personality disorder: estimated at ~6% in primary care</a:t>
            </a: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⁷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In psychiatric outpatient settings, the prevalence is approximately 50%.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endParaRPr lang="sv-SE" sz="1600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1EAFF7A-DCBB-4839-A365-27FC5EA6AFDE}"/>
              </a:ext>
            </a:extLst>
          </p:cNvPr>
          <p:cNvSpPr txBox="1"/>
          <p:nvPr/>
        </p:nvSpPr>
        <p:spPr>
          <a:xfrm>
            <a:off x="211260" y="4924137"/>
            <a:ext cx="5884740" cy="1933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08000">
              <a:spcAft>
                <a:spcPts val="2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Torgersen S.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Scandinavian journal of psychology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2009;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(6): 624-32.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08000">
              <a:spcAft>
                <a:spcPts val="2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Moran P et al.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Acta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Psychiatr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Scand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2000;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102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(1): 52-7.</a:t>
            </a:r>
          </a:p>
          <a:p>
            <a:pPr indent="-108000">
              <a:spcAft>
                <a:spcPts val="2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Ejeby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K. (2017). Doctoral thesis, Karolinska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Institutet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Stockholm. 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08000">
              <a:spcAft>
                <a:spcPts val="2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Beckwith et al. (2014).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Health, 8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(2), 91-101. doi:10.1002/pmh.1252</a:t>
            </a:r>
          </a:p>
          <a:p>
            <a:pPr indent="-108000">
              <a:spcAft>
                <a:spcPts val="2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Ekselius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L. Personlighetssyndrom -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kliniska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riktlinjer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för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utredning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behandling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Svenska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Psykatriska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föreningen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2017.</a:t>
            </a:r>
          </a:p>
          <a:p>
            <a:pPr indent="-108000">
              <a:spcAft>
                <a:spcPts val="200"/>
              </a:spcAft>
              <a:buFont typeface="+mj-lt"/>
              <a:buAutoNum type="arabicPeriod"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Shadid J et al. </a:t>
            </a:r>
            <a:r>
              <a:rPr lang="sv-SE" sz="1200" i="1">
                <a:latin typeface="Arial" panose="020B0604020202020204" pitchFamily="34" charset="0"/>
                <a:cs typeface="Arial" panose="020B0604020202020204" pitchFamily="34" charset="0"/>
              </a:rPr>
              <a:t>The lancet Psychiatry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2025; </a:t>
            </a:r>
            <a:r>
              <a:rPr lang="sv-SE" sz="1200" b="1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(12): 932-46.</a:t>
            </a:r>
          </a:p>
          <a:p>
            <a:pPr indent="-108000">
              <a:spcAft>
                <a:spcPts val="200"/>
              </a:spcAft>
              <a:buFont typeface="+mj-lt"/>
              <a:buAutoNum type="arabicPeriod"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Dubovsky  et al. </a:t>
            </a:r>
            <a:r>
              <a:rPr lang="sv-SE" sz="1200" i="1">
                <a:latin typeface="Arial" panose="020B0604020202020204" pitchFamily="34" charset="0"/>
                <a:cs typeface="Arial" panose="020B0604020202020204" pitchFamily="34" charset="0"/>
              </a:rPr>
              <a:t>The Medical clinics of North America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2014; </a:t>
            </a:r>
            <a:r>
              <a:rPr lang="sv-SE" sz="1200" b="1"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(5): 1049-64.</a:t>
            </a:r>
          </a:p>
          <a:p>
            <a:pPr indent="-108000">
              <a:spcAft>
                <a:spcPts val="200"/>
              </a:spcAft>
              <a:buFont typeface="+mj-lt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A39D4A3-1396-4A51-919B-C51649A22D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190229"/>
              </p:ext>
            </p:extLst>
          </p:nvPr>
        </p:nvGraphicFramePr>
        <p:xfrm>
          <a:off x="7143779" y="1080000"/>
          <a:ext cx="4714514" cy="296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C75AF3C7-095E-455F-B9D3-FA05E662294A}"/>
              </a:ext>
            </a:extLst>
          </p:cNvPr>
          <p:cNvSpPr/>
          <p:nvPr/>
        </p:nvSpPr>
        <p:spPr>
          <a:xfrm>
            <a:off x="9184100" y="2504662"/>
            <a:ext cx="924339" cy="11434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7EB4E1F-575A-450B-A6A3-88B38EE36657}"/>
              </a:ext>
            </a:extLst>
          </p:cNvPr>
          <p:cNvSpPr/>
          <p:nvPr/>
        </p:nvSpPr>
        <p:spPr>
          <a:xfrm>
            <a:off x="10734091" y="1630018"/>
            <a:ext cx="924339" cy="2018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5DA391E-B90F-4F11-A50F-FF8EB4C21554}"/>
              </a:ext>
            </a:extLst>
          </p:cNvPr>
          <p:cNvSpPr/>
          <p:nvPr/>
        </p:nvSpPr>
        <p:spPr>
          <a:xfrm>
            <a:off x="7857976" y="2943225"/>
            <a:ext cx="924339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DDE64D98-0672-42F0-AC2B-3A9ED3759183}"/>
              </a:ext>
            </a:extLst>
          </p:cNvPr>
          <p:cNvSpPr/>
          <p:nvPr/>
        </p:nvSpPr>
        <p:spPr>
          <a:xfrm>
            <a:off x="7508343" y="1100597"/>
            <a:ext cx="39853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600" b="1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/>
              <a:t>Prevalence of personality disorder  (%)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0050FB3-1907-4C60-9506-A58CA854C64B}"/>
              </a:ext>
            </a:extLst>
          </p:cNvPr>
          <p:cNvSpPr txBox="1"/>
          <p:nvPr/>
        </p:nvSpPr>
        <p:spPr>
          <a:xfrm>
            <a:off x="7136042" y="3697431"/>
            <a:ext cx="50559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720000"/>
            <a:r>
              <a:rPr lang="sv-SE" sz="1200" b="1">
                <a:latin typeface="Arial" panose="020B0604020202020204" pitchFamily="34" charset="0"/>
                <a:cs typeface="Arial" panose="020B0604020202020204" pitchFamily="34" charset="0"/>
              </a:rPr>
              <a:t>Population	Primary care	Psychiatry</a:t>
            </a:r>
          </a:p>
        </p:txBody>
      </p:sp>
    </p:spTree>
    <p:extLst>
      <p:ext uri="{BB962C8B-B14F-4D97-AF65-F5344CB8AC3E}">
        <p14:creationId xmlns:p14="http://schemas.microsoft.com/office/powerpoint/2010/main" val="98437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30">
            <a:extLst>
              <a:ext uri="{FF2B5EF4-FFF2-40B4-BE49-F238E27FC236}">
                <a16:creationId xmlns:a16="http://schemas.microsoft.com/office/drawing/2014/main" id="{CAEBC67E-C335-DD8A-2699-7917DB54E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5AE8CA78-AA5A-ADBA-4AA7-E746135F9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4">
            <a:extLst>
              <a:ext uri="{FF2B5EF4-FFF2-40B4-BE49-F238E27FC236}">
                <a16:creationId xmlns:a16="http://schemas.microsoft.com/office/drawing/2014/main" id="{02136FAC-4A55-F30A-812B-C4390EE6F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74C648E-1E29-1693-2525-B7F21563BD9A}"/>
              </a:ext>
            </a:extLst>
          </p:cNvPr>
          <p:cNvSpPr txBox="1"/>
          <p:nvPr/>
        </p:nvSpPr>
        <p:spPr>
          <a:xfrm>
            <a:off x="9910224" y="634260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© Mats Adler, 2023</a:t>
            </a:r>
          </a:p>
        </p:txBody>
      </p:sp>
      <p:sp useBgFill="1">
        <p:nvSpPr>
          <p:cNvPr id="7" name="Rectangle 30">
            <a:extLst>
              <a:ext uri="{FF2B5EF4-FFF2-40B4-BE49-F238E27FC236}">
                <a16:creationId xmlns:a16="http://schemas.microsoft.com/office/drawing/2014/main" id="{AE62DCCB-803D-E907-DC2A-DCF995337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32">
            <a:extLst>
              <a:ext uri="{FF2B5EF4-FFF2-40B4-BE49-F238E27FC236}">
                <a16:creationId xmlns:a16="http://schemas.microsoft.com/office/drawing/2014/main" id="{12F222CD-FA6C-8020-216D-A80BD1BF5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34">
            <a:extLst>
              <a:ext uri="{FF2B5EF4-FFF2-40B4-BE49-F238E27FC236}">
                <a16:creationId xmlns:a16="http://schemas.microsoft.com/office/drawing/2014/main" id="{5F9B434C-034B-275D-BB93-56A19E38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DED6B1-6983-0617-2667-47CAC49BE3FD}"/>
              </a:ext>
            </a:extLst>
          </p:cNvPr>
          <p:cNvSpPr txBox="1"/>
          <p:nvPr/>
        </p:nvSpPr>
        <p:spPr>
          <a:xfrm>
            <a:off x="10889115" y="6592467"/>
            <a:ext cx="1921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© Mats Adler, 2023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B83895-D1F5-6001-103F-484EB702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85" y="6155370"/>
            <a:ext cx="428005" cy="437097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9110FD71-AEE1-42DE-B8BE-2F52CB63E91B}"/>
              </a:ext>
            </a:extLst>
          </p:cNvPr>
          <p:cNvSpPr txBox="1"/>
          <p:nvPr/>
        </p:nvSpPr>
        <p:spPr>
          <a:xfrm>
            <a:off x="1488116" y="713921"/>
            <a:ext cx="9559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2000" b="1" dirty="0">
                <a:latin typeface="Arial" panose="020B0604020202020204" pitchFamily="34" charset="0"/>
                <a:cs typeface="Arial" panose="020B0604020202020204" pitchFamily="34" charset="0"/>
              </a:rPr>
              <a:t>Diagnos 			Prevalens i befolkningen över 18</a:t>
            </a:r>
            <a:r>
              <a:rPr lang="sv-SE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spcAft>
                <a:spcPts val="300"/>
              </a:spcAft>
            </a:pPr>
            <a:r>
              <a:rPr lang="sv-SE" sz="16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Personality disorder </a:t>
            </a:r>
            <a:r>
              <a:rPr lang="sv-SE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6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	5-10,5%</a:t>
            </a:r>
            <a:r>
              <a:rPr lang="sv-SE" sz="1600" baseline="300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endParaRPr lang="sv-SE" sz="1600" baseline="30000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Specific phobia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		6-9 %</a:t>
            </a: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Alcohol use disorders</a:t>
            </a:r>
            <a:r>
              <a:rPr lang="sv-SE" sz="16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 (Sweden)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8 %</a:t>
            </a:r>
          </a:p>
          <a:p>
            <a:pPr>
              <a:spcAft>
                <a:spcPts val="300"/>
              </a:spcAft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Depression			5-7 %</a:t>
            </a: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Social anxiety disorder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	2-7%</a:t>
            </a: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Panic disorder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		2-3%</a:t>
            </a: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Generalized anxiety disorder	3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>
              <a:spcAft>
                <a:spcPts val="300"/>
              </a:spcAft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ADHD 				2,5 %</a:t>
            </a: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Bipolar disorder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		1,8 %</a:t>
            </a:r>
          </a:p>
          <a:p>
            <a:pPr>
              <a:spcAft>
                <a:spcPts val="300"/>
              </a:spcAft>
            </a:pP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PTSD </a:t>
            </a: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(Europe)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		1%</a:t>
            </a: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Autism specrum disorder	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1 %</a:t>
            </a: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 Disorders of intellectual development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1%</a:t>
            </a: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Tic disorders (in school age)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	0,3-0,8 %</a:t>
            </a: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Schizofrenia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		0,3-0,7 %</a:t>
            </a:r>
          </a:p>
          <a:p>
            <a:pPr>
              <a:spcAft>
                <a:spcPts val="300"/>
              </a:spcAft>
            </a:pP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Delusional disorder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		0,2 %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D5E764A-36D2-40C0-B423-8A929ACA27FD}"/>
              </a:ext>
            </a:extLst>
          </p:cNvPr>
          <p:cNvSpPr txBox="1"/>
          <p:nvPr/>
        </p:nvSpPr>
        <p:spPr>
          <a:xfrm>
            <a:off x="440034" y="5640924"/>
            <a:ext cx="9276080" cy="1066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7175" indent="-257175">
              <a:spcAft>
                <a:spcPts val="2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Kupfer DJ,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Regier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DA. Diagnostic and statistical manual of mental disorders: DSM-5. –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5th ed. Arlington, VA, USA.: American Psychiatric Association; 2013.</a:t>
            </a:r>
          </a:p>
          <a:p>
            <a:pPr marL="257175" indent="-257175">
              <a:spcAft>
                <a:spcPts val="200"/>
              </a:spcAft>
              <a:buFont typeface="+mj-lt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Larsson G.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Bättre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insatser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vid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missbruk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beroende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Individen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kunskapen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ansvaret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Stockholm: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Regeringskansliet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, 2011</a:t>
            </a:r>
          </a:p>
          <a:p>
            <a:pPr marL="257175" indent="-257175">
              <a:spcAft>
                <a:spcPts val="200"/>
              </a:spcAft>
              <a:buFont typeface="+mj-lt"/>
              <a:buAutoNum type="arabicPeriod"/>
            </a:pP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Shadid J et al. </a:t>
            </a:r>
            <a:r>
              <a:rPr lang="sv-SE" sz="1200" i="1">
                <a:latin typeface="Arial" panose="020B0604020202020204" pitchFamily="34" charset="0"/>
                <a:cs typeface="Arial" panose="020B0604020202020204" pitchFamily="34" charset="0"/>
              </a:rPr>
              <a:t>The lancet Psychiatry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2025; </a:t>
            </a:r>
            <a:r>
              <a:rPr lang="sv-SE" sz="1200" b="1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(12): 932-46.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7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9D144F9-5C3C-4BBC-812E-98FE7A0C2957}"/>
              </a:ext>
            </a:extLst>
          </p:cNvPr>
          <p:cNvSpPr/>
          <p:nvPr/>
        </p:nvSpPr>
        <p:spPr>
          <a:xfrm>
            <a:off x="7220608" y="1459747"/>
            <a:ext cx="1608082" cy="94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3E7F4E0-6DCD-4C91-AA3D-6DA70C4A1D98}"/>
              </a:ext>
            </a:extLst>
          </p:cNvPr>
          <p:cNvSpPr txBox="1"/>
          <p:nvPr/>
        </p:nvSpPr>
        <p:spPr>
          <a:xfrm>
            <a:off x="10889115" y="6592467"/>
            <a:ext cx="1921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© Mats Adler, 2023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40ED697-E6E8-4A2C-92B5-20A2F1EC0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85" y="6155370"/>
            <a:ext cx="428005" cy="437097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D1EAFF7A-DCBB-4839-A365-27FC5EA6AFDE}"/>
              </a:ext>
            </a:extLst>
          </p:cNvPr>
          <p:cNvSpPr txBox="1"/>
          <p:nvPr/>
        </p:nvSpPr>
        <p:spPr>
          <a:xfrm>
            <a:off x="561858" y="6016870"/>
            <a:ext cx="58847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08000">
              <a:spcAft>
                <a:spcPts val="200"/>
              </a:spcAft>
              <a:buFont typeface="+mj-lt"/>
              <a:buAutoNum type="arabicPeriod"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Katakis  et al. </a:t>
            </a:r>
            <a:r>
              <a:rPr lang="sv-SE" sz="1200" i="1">
                <a:latin typeface="Arial" panose="020B0604020202020204" pitchFamily="34" charset="0"/>
                <a:cs typeface="Arial" panose="020B0604020202020204" pitchFamily="34" charset="0"/>
              </a:rPr>
              <a:t>BMC Psychiatry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 2023; </a:t>
            </a:r>
            <a:r>
              <a:rPr lang="sv-SE" sz="1200" b="1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sv-SE" sz="1200">
                <a:latin typeface="Arial" panose="020B0604020202020204" pitchFamily="34" charset="0"/>
                <a:cs typeface="Arial" panose="020B0604020202020204" pitchFamily="34" charset="0"/>
              </a:rPr>
              <a:t>(1): 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916A68B6-6D1C-488C-A629-6F9A8654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036" y="831027"/>
            <a:ext cx="3901921" cy="39019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61FCF5F9-AC72-4FC3-80B6-CDCBF5CBA15B}"/>
              </a:ext>
            </a:extLst>
          </p:cNvPr>
          <p:cNvSpPr txBox="1"/>
          <p:nvPr/>
        </p:nvSpPr>
        <p:spPr>
          <a:xfrm>
            <a:off x="401785" y="684072"/>
            <a:ext cx="569421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b="1">
                <a:latin typeface="Arial" charset="0"/>
              </a:rPr>
              <a:t>Treatment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charset="0"/>
              </a:rPr>
              <a:t>Summary of outpatient treatments¹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charset="0"/>
              </a:rPr>
              <a:t>Most were delivered by specialized teams or within specialist psychiatric outpatient care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charset="0"/>
              </a:rPr>
              <a:t>Many different interventions: CBT, DBT, MBT, psychodynamic therapy, and less common therapy formats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charset="0"/>
              </a:rPr>
              <a:t>Most often compared with waiting list or “treatment as usual”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>
                <a:latin typeface="Arial" charset="0"/>
              </a:rPr>
              <a:t>All showed good and comparable effects</a:t>
            </a:r>
          </a:p>
        </p:txBody>
      </p:sp>
    </p:spTree>
    <p:extLst>
      <p:ext uri="{BB962C8B-B14F-4D97-AF65-F5344CB8AC3E}">
        <p14:creationId xmlns:p14="http://schemas.microsoft.com/office/powerpoint/2010/main" val="15701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9D144F9-5C3C-4BBC-812E-98FE7A0C2957}"/>
              </a:ext>
            </a:extLst>
          </p:cNvPr>
          <p:cNvSpPr/>
          <p:nvPr/>
        </p:nvSpPr>
        <p:spPr>
          <a:xfrm>
            <a:off x="7220608" y="1459747"/>
            <a:ext cx="1608082" cy="945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3E7F4E0-6DCD-4C91-AA3D-6DA70C4A1D98}"/>
              </a:ext>
            </a:extLst>
          </p:cNvPr>
          <p:cNvSpPr txBox="1"/>
          <p:nvPr/>
        </p:nvSpPr>
        <p:spPr>
          <a:xfrm>
            <a:off x="10889115" y="6592467"/>
            <a:ext cx="1921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© Mats Adler</a:t>
            </a:r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40ED697-E6E8-4A2C-92B5-20A2F1EC0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85" y="6155370"/>
            <a:ext cx="428005" cy="43709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CAEB30E7-8D89-4B82-9976-5DF36F673756}"/>
              </a:ext>
            </a:extLst>
          </p:cNvPr>
          <p:cNvSpPr txBox="1"/>
          <p:nvPr/>
        </p:nvSpPr>
        <p:spPr>
          <a:xfrm>
            <a:off x="487023" y="421547"/>
            <a:ext cx="5389902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Good Psychiatric Management (GPM)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Shows that GPM ≈ DBT in effectiveness on key outcomes for bordeline personlaity disorder (e.g., self-harm)</a:t>
            </a:r>
            <a:r>
              <a:rPr lang="en-US" sz="1600" baseline="3000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Why is GPM of interest for primary care?</a:t>
            </a:r>
          </a:p>
          <a:p>
            <a:pPr marL="800100" lvl="1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Aligns with the tradition of generalist models that have shown comparable effectiveness in other studies</a:t>
            </a:r>
          </a:p>
          <a:p>
            <a:pPr marL="800100" lvl="1" indent="-342900">
              <a:spcAft>
                <a:spcPts val="300"/>
              </a:spcAft>
              <a:buFont typeface="+mj-lt"/>
              <a:buAutoNum type="arabicPeriod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Does not require specialized expertise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Can be taught in a shorter training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Builds on knowledge that healthcare staff already have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BCBF050-6894-4A99-B1E5-277206C622CD}"/>
              </a:ext>
            </a:extLst>
          </p:cNvPr>
          <p:cNvSpPr txBox="1"/>
          <p:nvPr/>
        </p:nvSpPr>
        <p:spPr>
          <a:xfrm>
            <a:off x="7235656" y="5660699"/>
            <a:ext cx="4311425" cy="777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spcAft>
                <a:spcPts val="300"/>
              </a:spcAft>
              <a:buAutoNum type="arabicPeriod"/>
            </a:pPr>
            <a:r>
              <a:rPr lang="sv-SE" sz="105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McMain</a:t>
            </a:r>
            <a:r>
              <a:rPr lang="sv-SE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SF et al. </a:t>
            </a:r>
            <a:r>
              <a:rPr lang="sv-SE" sz="10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sv-SE" sz="105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American</a:t>
            </a:r>
            <a:r>
              <a:rPr lang="sv-SE" sz="10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journal </a:t>
            </a:r>
            <a:r>
              <a:rPr lang="sv-SE" sz="105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sv-SE" sz="10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5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psychiatry</a:t>
            </a:r>
            <a:r>
              <a:rPr lang="sv-SE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2009; </a:t>
            </a:r>
            <a:r>
              <a:rPr lang="sv-SE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166</a:t>
            </a:r>
            <a:r>
              <a:rPr lang="sv-SE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(12): 1365-74.</a:t>
            </a:r>
          </a:p>
          <a:p>
            <a:pPr marL="228600" indent="-228600">
              <a:spcAft>
                <a:spcPts val="300"/>
              </a:spcAft>
              <a:buAutoNum type="arabicPeriod"/>
            </a:pPr>
            <a:r>
              <a:rPr lang="sv-SE" sz="105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McMain</a:t>
            </a:r>
            <a:r>
              <a:rPr lang="sv-SE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SF et al.  </a:t>
            </a:r>
            <a:r>
              <a:rPr lang="sv-SE" sz="10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sv-SE" sz="105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American</a:t>
            </a:r>
            <a:r>
              <a:rPr lang="sv-SE" sz="10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journal </a:t>
            </a:r>
            <a:r>
              <a:rPr lang="sv-SE" sz="105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</a:t>
            </a:r>
            <a:r>
              <a:rPr lang="sv-SE" sz="105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sz="105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psychiatry</a:t>
            </a:r>
            <a:r>
              <a:rPr lang="sv-SE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2012; </a:t>
            </a:r>
            <a:r>
              <a:rPr lang="sv-SE" sz="105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169</a:t>
            </a:r>
            <a:r>
              <a:rPr lang="sv-SE" sz="10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(6): 650-61.</a:t>
            </a:r>
            <a:endParaRPr lang="sv-S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FEF740C0-F92F-484B-8F23-E5DB447D2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261" y="711779"/>
            <a:ext cx="2042838" cy="27761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79E17582-AF1A-4F63-AAC9-8FB9A70E8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674" y="711779"/>
            <a:ext cx="2042838" cy="2786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76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30">
            <a:extLst>
              <a:ext uri="{FF2B5EF4-FFF2-40B4-BE49-F238E27FC236}">
                <a16:creationId xmlns:a16="http://schemas.microsoft.com/office/drawing/2014/main" id="{CAEBC67E-C335-DD8A-2699-7917DB54E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5AE8CA78-AA5A-ADBA-4AA7-E746135F9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4">
            <a:extLst>
              <a:ext uri="{FF2B5EF4-FFF2-40B4-BE49-F238E27FC236}">
                <a16:creationId xmlns:a16="http://schemas.microsoft.com/office/drawing/2014/main" id="{02136FAC-4A55-F30A-812B-C4390EE6F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74C648E-1E29-1693-2525-B7F21563BD9A}"/>
              </a:ext>
            </a:extLst>
          </p:cNvPr>
          <p:cNvSpPr txBox="1"/>
          <p:nvPr/>
        </p:nvSpPr>
        <p:spPr>
          <a:xfrm>
            <a:off x="9910224" y="634260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© Mats Adler, 2023</a:t>
            </a:r>
          </a:p>
        </p:txBody>
      </p:sp>
      <p:sp useBgFill="1">
        <p:nvSpPr>
          <p:cNvPr id="7" name="Rectangle 30">
            <a:extLst>
              <a:ext uri="{FF2B5EF4-FFF2-40B4-BE49-F238E27FC236}">
                <a16:creationId xmlns:a16="http://schemas.microsoft.com/office/drawing/2014/main" id="{AE62DCCB-803D-E907-DC2A-DCF995337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32">
            <a:extLst>
              <a:ext uri="{FF2B5EF4-FFF2-40B4-BE49-F238E27FC236}">
                <a16:creationId xmlns:a16="http://schemas.microsoft.com/office/drawing/2014/main" id="{12F222CD-FA6C-8020-216D-A80BD1BF5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34">
            <a:extLst>
              <a:ext uri="{FF2B5EF4-FFF2-40B4-BE49-F238E27FC236}">
                <a16:creationId xmlns:a16="http://schemas.microsoft.com/office/drawing/2014/main" id="{5F9B434C-034B-275D-BB93-56A19E38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DED6B1-6983-0617-2667-47CAC49BE3FD}"/>
              </a:ext>
            </a:extLst>
          </p:cNvPr>
          <p:cNvSpPr txBox="1"/>
          <p:nvPr/>
        </p:nvSpPr>
        <p:spPr>
          <a:xfrm>
            <a:off x="10889115" y="6592467"/>
            <a:ext cx="1921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© Mats Adler</a:t>
            </a:r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B83895-D1F5-6001-103F-484EB702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85" y="6155370"/>
            <a:ext cx="428005" cy="437097"/>
          </a:xfrm>
          <a:prstGeom prst="rect">
            <a:avLst/>
          </a:prstGeom>
        </p:spPr>
      </p:pic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EC99982B-04E1-462B-B066-AADA1FB3CF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928195"/>
              </p:ext>
            </p:extLst>
          </p:nvPr>
        </p:nvGraphicFramePr>
        <p:xfrm>
          <a:off x="1300258" y="1082926"/>
          <a:ext cx="9781872" cy="4913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0936">
                  <a:extLst>
                    <a:ext uri="{9D8B030D-6E8A-4147-A177-3AD203B41FA5}">
                      <a16:colId xmlns:a16="http://schemas.microsoft.com/office/drawing/2014/main" val="3532079503"/>
                    </a:ext>
                  </a:extLst>
                </a:gridCol>
                <a:gridCol w="4890936">
                  <a:extLst>
                    <a:ext uri="{9D8B030D-6E8A-4147-A177-3AD203B41FA5}">
                      <a16:colId xmlns:a16="http://schemas.microsoft.com/office/drawing/2014/main" val="2944319838"/>
                    </a:ext>
                  </a:extLst>
                </a:gridCol>
              </a:tblGrid>
              <a:tr h="6154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Problems related to personality disorder in primary care in Sweden</a:t>
                      </a:r>
                      <a:endParaRPr lang="sv-SE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59191"/>
                  </a:ext>
                </a:extLst>
              </a:tr>
              <a:tr h="615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time 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 the general practice requirement of 1,100 patients</a:t>
                      </a:r>
                      <a:endParaRPr lang="sv-SE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181673997"/>
                  </a:ext>
                </a:extLst>
              </a:tr>
              <a:tr h="615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knowledge</a:t>
                      </a:r>
                      <a:endParaRPr lang="sv-SE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research specifically on diagnosis and treatment of personality disorder in primary care</a:t>
                      </a:r>
                      <a:endParaRPr lang="sv-SE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493231225"/>
                  </a:ext>
                </a:extLst>
              </a:tr>
              <a:tr h="615416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Rarely diagnosed – methods are lacking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new diagnostic methods based on the updated definition of personality disorder in ICD-11</a:t>
                      </a:r>
                      <a:endParaRPr lang="sv-SE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099308279"/>
                  </a:ext>
                </a:extLst>
              </a:tr>
              <a:tr h="615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term “personality disorder” is theory-laden and carries a risk of reification and pejorative connotations, which may contribute to clinicians’ reluctance to diagnose these conditions.</a:t>
                      </a:r>
                      <a:endParaRPr lang="sv-SE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in how to communicate “unpopular” diagnoses effectively.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Replacing the term with a descriptive one, for example “self- and interpersonal disorder.”</a:t>
                      </a:r>
                      <a:endParaRPr lang="sv-SE" sz="1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596434019"/>
                  </a:ext>
                </a:extLst>
              </a:tr>
              <a:tr h="615416">
                <a:tc>
                  <a:txBody>
                    <a:bodyPr/>
                    <a:lstStyle/>
                    <a:p>
                      <a:r>
                        <a:rPr lang="sv-SE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is lacking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 further research findings, teach and use GPM—and evaluate clinical outcomes.**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155726338"/>
                  </a:ext>
                </a:extLst>
              </a:tr>
            </a:tbl>
          </a:graphicData>
        </a:graphic>
      </p:graphicFrame>
      <p:sp>
        <p:nvSpPr>
          <p:cNvPr id="14" name="Rektangel 13">
            <a:extLst>
              <a:ext uri="{FF2B5EF4-FFF2-40B4-BE49-F238E27FC236}">
                <a16:creationId xmlns:a16="http://schemas.microsoft.com/office/drawing/2014/main" id="{53156543-D94C-4977-8160-1E14D30EEA55}"/>
              </a:ext>
            </a:extLst>
          </p:cNvPr>
          <p:cNvSpPr/>
          <p:nvPr/>
        </p:nvSpPr>
        <p:spPr>
          <a:xfrm>
            <a:off x="1341783" y="2502590"/>
            <a:ext cx="4754217" cy="6789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87CA4F5-EE3F-4BBD-A4C7-D662199C43CF}"/>
              </a:ext>
            </a:extLst>
          </p:cNvPr>
          <p:cNvSpPr/>
          <p:nvPr/>
        </p:nvSpPr>
        <p:spPr>
          <a:xfrm>
            <a:off x="6253980" y="2491624"/>
            <a:ext cx="4596237" cy="678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C1A0CDD-658F-4B31-AAFB-8363A71E7587}"/>
              </a:ext>
            </a:extLst>
          </p:cNvPr>
          <p:cNvSpPr/>
          <p:nvPr/>
        </p:nvSpPr>
        <p:spPr>
          <a:xfrm>
            <a:off x="1361661" y="3319904"/>
            <a:ext cx="4754217" cy="56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CBF31159-4B7E-483D-B10F-1762243520EB}"/>
              </a:ext>
            </a:extLst>
          </p:cNvPr>
          <p:cNvSpPr/>
          <p:nvPr/>
        </p:nvSpPr>
        <p:spPr>
          <a:xfrm>
            <a:off x="6261900" y="3315423"/>
            <a:ext cx="4754217" cy="56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03BE719-587A-4090-A148-1566512A9469}"/>
              </a:ext>
            </a:extLst>
          </p:cNvPr>
          <p:cNvSpPr/>
          <p:nvPr/>
        </p:nvSpPr>
        <p:spPr>
          <a:xfrm>
            <a:off x="1327603" y="4049220"/>
            <a:ext cx="4754217" cy="1073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50861D8-3BF8-4DDC-96D0-24ED5AFFD642}"/>
              </a:ext>
            </a:extLst>
          </p:cNvPr>
          <p:cNvSpPr/>
          <p:nvPr/>
        </p:nvSpPr>
        <p:spPr>
          <a:xfrm>
            <a:off x="6299916" y="4026805"/>
            <a:ext cx="4589199" cy="1095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370B1F5-1FAC-4788-A8DA-9E4E89350BF7}"/>
              </a:ext>
            </a:extLst>
          </p:cNvPr>
          <p:cNvSpPr/>
          <p:nvPr/>
        </p:nvSpPr>
        <p:spPr>
          <a:xfrm>
            <a:off x="1436978" y="5302729"/>
            <a:ext cx="4535832" cy="56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8113740-0747-4C37-820E-A6BC8D03F274}"/>
              </a:ext>
            </a:extLst>
          </p:cNvPr>
          <p:cNvSpPr/>
          <p:nvPr/>
        </p:nvSpPr>
        <p:spPr>
          <a:xfrm>
            <a:off x="6324544" y="5309747"/>
            <a:ext cx="4455107" cy="56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04599304-C102-42D7-A131-5642462E8360}"/>
              </a:ext>
            </a:extLst>
          </p:cNvPr>
          <p:cNvSpPr/>
          <p:nvPr/>
        </p:nvSpPr>
        <p:spPr>
          <a:xfrm>
            <a:off x="1361661" y="1840349"/>
            <a:ext cx="4535832" cy="566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F48FAAE-07CF-4716-B237-23F94ADBCBAB}"/>
              </a:ext>
            </a:extLst>
          </p:cNvPr>
          <p:cNvSpPr/>
          <p:nvPr/>
        </p:nvSpPr>
        <p:spPr>
          <a:xfrm>
            <a:off x="6249227" y="1847367"/>
            <a:ext cx="4455107" cy="563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99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30">
            <a:extLst>
              <a:ext uri="{FF2B5EF4-FFF2-40B4-BE49-F238E27FC236}">
                <a16:creationId xmlns:a16="http://schemas.microsoft.com/office/drawing/2014/main" id="{CAEBC67E-C335-DD8A-2699-7917DB54E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5AE8CA78-AA5A-ADBA-4AA7-E746135F9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4">
            <a:extLst>
              <a:ext uri="{FF2B5EF4-FFF2-40B4-BE49-F238E27FC236}">
                <a16:creationId xmlns:a16="http://schemas.microsoft.com/office/drawing/2014/main" id="{02136FAC-4A55-F30A-812B-C4390EE6F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74C648E-1E29-1693-2525-B7F21563BD9A}"/>
              </a:ext>
            </a:extLst>
          </p:cNvPr>
          <p:cNvSpPr txBox="1"/>
          <p:nvPr/>
        </p:nvSpPr>
        <p:spPr>
          <a:xfrm>
            <a:off x="9910224" y="634260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© Mats Adler, 2023</a:t>
            </a:r>
          </a:p>
        </p:txBody>
      </p:sp>
      <p:sp useBgFill="1">
        <p:nvSpPr>
          <p:cNvPr id="7" name="Rectangle 30">
            <a:extLst>
              <a:ext uri="{FF2B5EF4-FFF2-40B4-BE49-F238E27FC236}">
                <a16:creationId xmlns:a16="http://schemas.microsoft.com/office/drawing/2014/main" id="{AE62DCCB-803D-E907-DC2A-DCF995337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32">
            <a:extLst>
              <a:ext uri="{FF2B5EF4-FFF2-40B4-BE49-F238E27FC236}">
                <a16:creationId xmlns:a16="http://schemas.microsoft.com/office/drawing/2014/main" id="{12F222CD-FA6C-8020-216D-A80BD1BF5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34">
            <a:extLst>
              <a:ext uri="{FF2B5EF4-FFF2-40B4-BE49-F238E27FC236}">
                <a16:creationId xmlns:a16="http://schemas.microsoft.com/office/drawing/2014/main" id="{5F9B434C-034B-275D-BB93-56A19E38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DED6B1-6983-0617-2667-47CAC49BE3FD}"/>
              </a:ext>
            </a:extLst>
          </p:cNvPr>
          <p:cNvSpPr txBox="1"/>
          <p:nvPr/>
        </p:nvSpPr>
        <p:spPr>
          <a:xfrm>
            <a:off x="10889115" y="6592467"/>
            <a:ext cx="1921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© Mats Adler</a:t>
            </a:r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B83895-D1F5-6001-103F-484EB702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85" y="6155370"/>
            <a:ext cx="428005" cy="437097"/>
          </a:xfrm>
          <a:prstGeom prst="rect">
            <a:avLst/>
          </a:prstGeom>
        </p:spPr>
      </p:pic>
      <p:graphicFrame>
        <p:nvGraphicFramePr>
          <p:cNvPr id="13" name="Tabell 12">
            <a:extLst>
              <a:ext uri="{FF2B5EF4-FFF2-40B4-BE49-F238E27FC236}">
                <a16:creationId xmlns:a16="http://schemas.microsoft.com/office/drawing/2014/main" id="{EC99982B-04E1-462B-B066-AADA1FB3CF7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0258" y="1082926"/>
          <a:ext cx="9781872" cy="49130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90936">
                  <a:extLst>
                    <a:ext uri="{9D8B030D-6E8A-4147-A177-3AD203B41FA5}">
                      <a16:colId xmlns:a16="http://schemas.microsoft.com/office/drawing/2014/main" val="3532079503"/>
                    </a:ext>
                  </a:extLst>
                </a:gridCol>
                <a:gridCol w="4890936">
                  <a:extLst>
                    <a:ext uri="{9D8B030D-6E8A-4147-A177-3AD203B41FA5}">
                      <a16:colId xmlns:a16="http://schemas.microsoft.com/office/drawing/2014/main" val="2944319838"/>
                    </a:ext>
                  </a:extLst>
                </a:gridCol>
              </a:tblGrid>
              <a:tr h="6154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Problems related to personality disorder in primary care in Sweden</a:t>
                      </a:r>
                      <a:endParaRPr lang="sv-SE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59191"/>
                  </a:ext>
                </a:extLst>
              </a:tr>
              <a:tr h="615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time 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 the general practice requirement of 1,100 patients</a:t>
                      </a:r>
                      <a:endParaRPr lang="sv-SE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181673997"/>
                  </a:ext>
                </a:extLst>
              </a:tr>
              <a:tr h="615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knowledge</a:t>
                      </a:r>
                      <a:endParaRPr lang="sv-SE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research specifically on diagnosis and treatment of personality disorder in primary care</a:t>
                      </a:r>
                      <a:endParaRPr lang="sv-SE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493231225"/>
                  </a:ext>
                </a:extLst>
              </a:tr>
              <a:tr h="615416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Rarely diagnosed – methods are lacking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new diagnostic methods based on the updated definition of personality disorder in ICD-11</a:t>
                      </a:r>
                      <a:endParaRPr lang="sv-SE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099308279"/>
                  </a:ext>
                </a:extLst>
              </a:tr>
              <a:tr h="6154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term “personality disorder” is theory-laden and carries a risk of reification and pejorative connotations, which may contribute to clinicians’ reluctance to diagnose these conditions.</a:t>
                      </a:r>
                      <a:endParaRPr lang="sv-SE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in how to communicate “unpopular” diagnoses effectively.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z="16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Replacing the term with a descriptive one, for example “self- and interpersonal disorder.”</a:t>
                      </a:r>
                      <a:endParaRPr lang="sv-SE" sz="16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2596434019"/>
                  </a:ext>
                </a:extLst>
              </a:tr>
              <a:tr h="615416">
                <a:tc>
                  <a:txBody>
                    <a:bodyPr/>
                    <a:lstStyle/>
                    <a:p>
                      <a:r>
                        <a:rPr lang="sv-SE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 is lacking</a:t>
                      </a:r>
                    </a:p>
                  </a:txBody>
                  <a:tcPr marL="137160" marR="137160" marT="137160" marB="137160"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Pending further research findings, teach and use GPM—and evaluate clinical outcomes.**</a:t>
                      </a:r>
                    </a:p>
                  </a:txBody>
                  <a:tcPr marL="137160" marR="137160" marT="137160" marB="137160" anchor="ctr"/>
                </a:tc>
                <a:extLst>
                  <a:ext uri="{0D108BD9-81ED-4DB2-BD59-A6C34878D82A}">
                    <a16:rowId xmlns:a16="http://schemas.microsoft.com/office/drawing/2014/main" val="4155726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153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30">
            <a:extLst>
              <a:ext uri="{FF2B5EF4-FFF2-40B4-BE49-F238E27FC236}">
                <a16:creationId xmlns:a16="http://schemas.microsoft.com/office/drawing/2014/main" id="{CAEBC67E-C335-DD8A-2699-7917DB54E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32">
            <a:extLst>
              <a:ext uri="{FF2B5EF4-FFF2-40B4-BE49-F238E27FC236}">
                <a16:creationId xmlns:a16="http://schemas.microsoft.com/office/drawing/2014/main" id="{5AE8CA78-AA5A-ADBA-4AA7-E746135F9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4">
            <a:extLst>
              <a:ext uri="{FF2B5EF4-FFF2-40B4-BE49-F238E27FC236}">
                <a16:creationId xmlns:a16="http://schemas.microsoft.com/office/drawing/2014/main" id="{02136FAC-4A55-F30A-812B-C4390EE6F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74C648E-1E29-1693-2525-B7F21563BD9A}"/>
              </a:ext>
            </a:extLst>
          </p:cNvPr>
          <p:cNvSpPr txBox="1"/>
          <p:nvPr/>
        </p:nvSpPr>
        <p:spPr>
          <a:xfrm>
            <a:off x="9910224" y="6342606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latin typeface="Arial" panose="020B0604020202020204" pitchFamily="34" charset="0"/>
                <a:cs typeface="Arial" panose="020B0604020202020204" pitchFamily="34" charset="0"/>
              </a:rPr>
              <a:t>© Mats Adler, 2023</a:t>
            </a:r>
          </a:p>
        </p:txBody>
      </p:sp>
      <p:sp useBgFill="1">
        <p:nvSpPr>
          <p:cNvPr id="7" name="Rectangle 30">
            <a:extLst>
              <a:ext uri="{FF2B5EF4-FFF2-40B4-BE49-F238E27FC236}">
                <a16:creationId xmlns:a16="http://schemas.microsoft.com/office/drawing/2014/main" id="{AE62DCCB-803D-E907-DC2A-DCF995337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32">
            <a:extLst>
              <a:ext uri="{FF2B5EF4-FFF2-40B4-BE49-F238E27FC236}">
                <a16:creationId xmlns:a16="http://schemas.microsoft.com/office/drawing/2014/main" id="{12F222CD-FA6C-8020-216D-A80BD1BF57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34">
            <a:extLst>
              <a:ext uri="{FF2B5EF4-FFF2-40B4-BE49-F238E27FC236}">
                <a16:creationId xmlns:a16="http://schemas.microsoft.com/office/drawing/2014/main" id="{5F9B434C-034B-275D-BB93-56A19E383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8DED6B1-6983-0617-2667-47CAC49BE3FD}"/>
              </a:ext>
            </a:extLst>
          </p:cNvPr>
          <p:cNvSpPr txBox="1"/>
          <p:nvPr/>
        </p:nvSpPr>
        <p:spPr>
          <a:xfrm>
            <a:off x="10889115" y="6592467"/>
            <a:ext cx="19212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latin typeface="Arial" panose="020B0604020202020204" pitchFamily="34" charset="0"/>
                <a:cs typeface="Arial" panose="020B0604020202020204" pitchFamily="34" charset="0"/>
              </a:rPr>
              <a:t>© Mats Adler</a:t>
            </a:r>
            <a:r>
              <a:rPr lang="sv-SE" sz="900">
                <a:latin typeface="Arial" panose="020B0604020202020204" pitchFamily="34" charset="0"/>
                <a:cs typeface="Arial" panose="020B0604020202020204" pitchFamily="34" charset="0"/>
              </a:rPr>
              <a:t>, 2026</a:t>
            </a:r>
            <a:endParaRPr lang="sv-S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CB83895-D1F5-6001-103F-484EB7029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885" y="6155370"/>
            <a:ext cx="428005" cy="437097"/>
          </a:xfrm>
          <a:prstGeom prst="rect">
            <a:avLst/>
          </a:prstGeom>
        </p:spPr>
      </p:pic>
      <p:sp>
        <p:nvSpPr>
          <p:cNvPr id="11" name="Parallelltrapets 10">
            <a:extLst>
              <a:ext uri="{FF2B5EF4-FFF2-40B4-BE49-F238E27FC236}">
                <a16:creationId xmlns:a16="http://schemas.microsoft.com/office/drawing/2014/main" id="{A35577D0-A682-4619-B961-BA1D214EDE16}"/>
              </a:ext>
            </a:extLst>
          </p:cNvPr>
          <p:cNvSpPr/>
          <p:nvPr/>
        </p:nvSpPr>
        <p:spPr>
          <a:xfrm>
            <a:off x="2114989" y="4659178"/>
            <a:ext cx="7992000" cy="943479"/>
          </a:xfrm>
          <a:prstGeom prst="trapezoid">
            <a:avLst>
              <a:gd name="adj" fmla="val 866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arallelltrapets 11">
            <a:extLst>
              <a:ext uri="{FF2B5EF4-FFF2-40B4-BE49-F238E27FC236}">
                <a16:creationId xmlns:a16="http://schemas.microsoft.com/office/drawing/2014/main" id="{87418DA8-0FB8-41AF-B602-7D8490F9D6A3}"/>
              </a:ext>
            </a:extLst>
          </p:cNvPr>
          <p:cNvSpPr/>
          <p:nvPr/>
        </p:nvSpPr>
        <p:spPr>
          <a:xfrm>
            <a:off x="2904551" y="3937321"/>
            <a:ext cx="6388099" cy="741872"/>
          </a:xfrm>
          <a:prstGeom prst="trapezoid">
            <a:avLst>
              <a:gd name="adj" fmla="val 8833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arallelltrapets 12">
            <a:extLst>
              <a:ext uri="{FF2B5EF4-FFF2-40B4-BE49-F238E27FC236}">
                <a16:creationId xmlns:a16="http://schemas.microsoft.com/office/drawing/2014/main" id="{26A1EB88-75CE-411B-B9B2-8CD59938B795}"/>
              </a:ext>
            </a:extLst>
          </p:cNvPr>
          <p:cNvSpPr/>
          <p:nvPr/>
        </p:nvSpPr>
        <p:spPr>
          <a:xfrm>
            <a:off x="3550939" y="3188537"/>
            <a:ext cx="5090122" cy="741872"/>
          </a:xfrm>
          <a:prstGeom prst="trapezoid">
            <a:avLst>
              <a:gd name="adj" fmla="val 8662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arallelltrapets 13">
            <a:extLst>
              <a:ext uri="{FF2B5EF4-FFF2-40B4-BE49-F238E27FC236}">
                <a16:creationId xmlns:a16="http://schemas.microsoft.com/office/drawing/2014/main" id="{BF6029E3-EC08-4201-AC4C-A851E3115566}"/>
              </a:ext>
            </a:extLst>
          </p:cNvPr>
          <p:cNvSpPr/>
          <p:nvPr/>
        </p:nvSpPr>
        <p:spPr>
          <a:xfrm>
            <a:off x="4188000" y="2459768"/>
            <a:ext cx="3816000" cy="741872"/>
          </a:xfrm>
          <a:prstGeom prst="trapezoid">
            <a:avLst>
              <a:gd name="adj" fmla="val 8662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kbent triangel 14">
            <a:extLst>
              <a:ext uri="{FF2B5EF4-FFF2-40B4-BE49-F238E27FC236}">
                <a16:creationId xmlns:a16="http://schemas.microsoft.com/office/drawing/2014/main" id="{7B79A7A4-458E-4646-AFA2-A1F3CE6A0D48}"/>
              </a:ext>
            </a:extLst>
          </p:cNvPr>
          <p:cNvSpPr/>
          <p:nvPr/>
        </p:nvSpPr>
        <p:spPr>
          <a:xfrm>
            <a:off x="4825200" y="1023668"/>
            <a:ext cx="2541600" cy="1440000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6345B34-B524-40EC-BC58-FD854C6AE159}"/>
              </a:ext>
            </a:extLst>
          </p:cNvPr>
          <p:cNvSpPr txBox="1"/>
          <p:nvPr/>
        </p:nvSpPr>
        <p:spPr>
          <a:xfrm>
            <a:off x="4138785" y="4782099"/>
            <a:ext cx="39144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1">
                <a:latin typeface="Arial" panose="020B0604020202020204" pitchFamily="34" charset="0"/>
                <a:cs typeface="Arial" panose="020B0604020202020204" pitchFamily="34" charset="0"/>
              </a:rPr>
              <a:t>Diagnostic assessment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FDA71BDF-14A7-4B3A-9341-EDA2383B2BB9}"/>
              </a:ext>
            </a:extLst>
          </p:cNvPr>
          <p:cNvSpPr txBox="1"/>
          <p:nvPr/>
        </p:nvSpPr>
        <p:spPr>
          <a:xfrm>
            <a:off x="3487820" y="3993198"/>
            <a:ext cx="52163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Joint descriptive case formulation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E7A3B31-5E4D-4127-AA15-5A7FA6AC8177}"/>
              </a:ext>
            </a:extLst>
          </p:cNvPr>
          <p:cNvSpPr txBox="1"/>
          <p:nvPr/>
        </p:nvSpPr>
        <p:spPr>
          <a:xfrm>
            <a:off x="4817067" y="3401282"/>
            <a:ext cx="25578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599064EF-579B-410A-A248-28CDF4B821E2}"/>
              </a:ext>
            </a:extLst>
          </p:cNvPr>
          <p:cNvSpPr txBox="1"/>
          <p:nvPr/>
        </p:nvSpPr>
        <p:spPr>
          <a:xfrm>
            <a:off x="4750126" y="2654876"/>
            <a:ext cx="28433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1">
                <a:latin typeface="Arial" panose="020B0604020202020204" pitchFamily="34" charset="0"/>
                <a:cs typeface="Arial" panose="020B0604020202020204" pitchFamily="34" charset="0"/>
              </a:rPr>
              <a:t>Basic GPM in primary care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ADA8C23-F79C-4B46-AB6E-C406FC96A9EA}"/>
              </a:ext>
            </a:extLst>
          </p:cNvPr>
          <p:cNvSpPr txBox="1"/>
          <p:nvPr/>
        </p:nvSpPr>
        <p:spPr>
          <a:xfrm>
            <a:off x="4745387" y="1602317"/>
            <a:ext cx="27012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600" b="1">
                <a:latin typeface="Arial" panose="020B0604020202020204" pitchFamily="34" charset="0"/>
                <a:cs typeface="Arial" panose="020B0604020202020204" pitchFamily="34" charset="0"/>
              </a:rPr>
              <a:t>GPM, DBT </a:t>
            </a:r>
            <a:br>
              <a:rPr lang="sv-SE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1600" b="1">
                <a:latin typeface="Arial" panose="020B0604020202020204" pitchFamily="34" charset="0"/>
                <a:cs typeface="Arial" panose="020B0604020202020204" pitchFamily="34" charset="0"/>
              </a:rPr>
              <a:t>or MBT in </a:t>
            </a:r>
          </a:p>
          <a:p>
            <a:pPr algn="ctr"/>
            <a:r>
              <a:rPr lang="sv-SE" sz="1600" b="1"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endParaRPr lang="sv-S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63C90EC-414F-4387-9553-FC93A95A26A3}"/>
              </a:ext>
            </a:extLst>
          </p:cNvPr>
          <p:cNvSpPr txBox="1"/>
          <p:nvPr/>
        </p:nvSpPr>
        <p:spPr>
          <a:xfrm>
            <a:off x="2544559" y="5152976"/>
            <a:ext cx="3349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Comprehensive psychiatric assessment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Pil: höger 22">
            <a:extLst>
              <a:ext uri="{FF2B5EF4-FFF2-40B4-BE49-F238E27FC236}">
                <a16:creationId xmlns:a16="http://schemas.microsoft.com/office/drawing/2014/main" id="{BC87CBE8-119C-45AE-ACD0-470BB273F8CA}"/>
              </a:ext>
            </a:extLst>
          </p:cNvPr>
          <p:cNvSpPr/>
          <p:nvPr/>
        </p:nvSpPr>
        <p:spPr>
          <a:xfrm>
            <a:off x="5844988" y="5234181"/>
            <a:ext cx="502024" cy="1453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45E472B-9CF7-4969-8215-0BAE1B6B0349}"/>
              </a:ext>
            </a:extLst>
          </p:cNvPr>
          <p:cNvSpPr txBox="1"/>
          <p:nvPr/>
        </p:nvSpPr>
        <p:spPr>
          <a:xfrm>
            <a:off x="6299372" y="5086301"/>
            <a:ext cx="3490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1400">
                <a:latin typeface="Arial" panose="020B0604020202020204" pitchFamily="34" charset="0"/>
                <a:cs typeface="Arial" panose="020B0604020202020204" pitchFamily="34" charset="0"/>
              </a:rPr>
              <a:t>Focused personality assessment based on ICD-11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65E4E1A-EA6A-43A5-A425-E790ADC9B1DC}"/>
              </a:ext>
            </a:extLst>
          </p:cNvPr>
          <p:cNvSpPr txBox="1"/>
          <p:nvPr/>
        </p:nvSpPr>
        <p:spPr>
          <a:xfrm>
            <a:off x="4248013" y="4279831"/>
            <a:ext cx="37259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The patient’s condition in descriptive terms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A2D069B-A9B2-4EDD-AB93-7474C7FBB040}"/>
              </a:ext>
            </a:extLst>
          </p:cNvPr>
          <p:cNvSpPr txBox="1"/>
          <p:nvPr/>
        </p:nvSpPr>
        <p:spPr>
          <a:xfrm>
            <a:off x="973220" y="141662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>
                <a:latin typeface="Arial" panose="020B0604020202020204" pitchFamily="34" charset="0"/>
                <a:cs typeface="Arial" panose="020B0604020202020204" pitchFamily="34" charset="0"/>
              </a:rPr>
              <a:t>Stepped care approach</a:t>
            </a:r>
          </a:p>
        </p:txBody>
      </p:sp>
    </p:spTree>
    <p:extLst>
      <p:ext uri="{BB962C8B-B14F-4D97-AF65-F5344CB8AC3E}">
        <p14:creationId xmlns:p14="http://schemas.microsoft.com/office/powerpoint/2010/main" val="37553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58C8C15FAB134D9D5BC36EB0C59CB3" ma:contentTypeVersion="12" ma:contentTypeDescription="Skapa ett nytt dokument." ma:contentTypeScope="" ma:versionID="3a599ce7a441682b37a583a59832729a">
  <xsd:schema xmlns:xsd="http://www.w3.org/2001/XMLSchema" xmlns:xs="http://www.w3.org/2001/XMLSchema" xmlns:p="http://schemas.microsoft.com/office/2006/metadata/properties" xmlns:ns3="42774879-6f85-42f3-a499-4e09a5e66a77" xmlns:ns4="0c81e411-8319-406d-80d7-9fdede13cc03" targetNamespace="http://schemas.microsoft.com/office/2006/metadata/properties" ma:root="true" ma:fieldsID="5f5a5e8bad15614f300d6e70e8856281" ns3:_="" ns4:_="">
    <xsd:import namespace="42774879-6f85-42f3-a499-4e09a5e66a77"/>
    <xsd:import namespace="0c81e411-8319-406d-80d7-9fdede13cc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74879-6f85-42f3-a499-4e09a5e66a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1e411-8319-406d-80d7-9fdede13c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78D9A4-FE3D-47C3-854D-2E13CA72DE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774879-6f85-42f3-a499-4e09a5e66a77"/>
    <ds:schemaRef ds:uri="0c81e411-8319-406d-80d7-9fdede13cc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C44760A-CB1C-46C6-B54B-F0D689D0D3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5C19FD-9B51-4A76-B294-CABCD28C5302}">
  <ds:schemaRefs>
    <ds:schemaRef ds:uri="http://schemas.microsoft.com/office/2006/metadata/properties"/>
    <ds:schemaRef ds:uri="http://purl.org/dc/terms/"/>
    <ds:schemaRef ds:uri="42774879-6f85-42f3-a499-4e09a5e66a77"/>
    <ds:schemaRef ds:uri="0c81e411-8319-406d-80d7-9fdede13cc03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110520</TotalTime>
  <Words>1003</Words>
  <Application>Microsoft Office PowerPoint</Application>
  <PresentationFormat>Bredbild</PresentationFormat>
  <Paragraphs>109</Paragraphs>
  <Slides>9</Slides>
  <Notes>0</Notes>
  <HiddenSlides>1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Adler</dc:creator>
  <cp:lastModifiedBy>Mats Adler</cp:lastModifiedBy>
  <cp:revision>2951</cp:revision>
  <dcterms:created xsi:type="dcterms:W3CDTF">2022-11-02T09:53:33Z</dcterms:created>
  <dcterms:modified xsi:type="dcterms:W3CDTF">2026-05-04T16:43:17Z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0x0101009958C8C15FAB134D9D5BC36EB0C59CB3</vt:lpwstr>
  </property>
</Properties>
</file>