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402" r:id="rId3"/>
    <p:sldId id="425" r:id="rId4"/>
    <p:sldId id="426" r:id="rId5"/>
    <p:sldId id="427" r:id="rId6"/>
    <p:sldId id="428" r:id="rId7"/>
    <p:sldId id="429" r:id="rId8"/>
    <p:sldId id="430" r:id="rId9"/>
    <p:sldId id="431" r:id="rId10"/>
    <p:sldId id="432" r:id="rId11"/>
    <p:sldId id="433" r:id="rId12"/>
    <p:sldId id="434" r:id="rId13"/>
    <p:sldId id="435" r:id="rId14"/>
    <p:sldId id="445" r:id="rId15"/>
    <p:sldId id="446" r:id="rId16"/>
    <p:sldId id="438" r:id="rId17"/>
    <p:sldId id="416" r:id="rId18"/>
    <p:sldId id="418" r:id="rId19"/>
    <p:sldId id="447" r:id="rId20"/>
    <p:sldId id="441" r:id="rId21"/>
    <p:sldId id="442" r:id="rId22"/>
    <p:sldId id="443" r:id="rId23"/>
    <p:sldId id="444" r:id="rId24"/>
    <p:sldId id="42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1BD"/>
    <a:srgbClr val="EFF3F7"/>
    <a:srgbClr val="E078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12"/>
    <p:restoredTop sz="73319"/>
  </p:normalViewPr>
  <p:slideViewPr>
    <p:cSldViewPr snapToGrid="0" snapToObjects="1">
      <p:cViewPr>
        <p:scale>
          <a:sx n="108" d="100"/>
          <a:sy n="108" d="100"/>
        </p:scale>
        <p:origin x="792" y="248"/>
      </p:cViewPr>
      <p:guideLst>
        <p:guide orient="horz" pos="2160"/>
        <p:guide pos="2880"/>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04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[Brañas] Good morning, everyone! Thank you very much for the invitation. Drs. Kim Siscoe, Marcos Croci and I will present the GPM-A adaptation for co-occurring eating disorders — GPM-AED. I'll cover epidemiology, developmental overlap, and a bit of the clinical framework, which Marcos will walk you through. And Kim will present the clinical cases on young adults. </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[Brañas] The fundamental difference in one slide. On the left, BPD: a stressor-reaction-support cycle. Interpersonal stress triggers intense emotional reaction — self-harm, anger, impulsivity, suicidality — and support or holding brings the patient back toward baseline. The target is interpersonal hypersensitivity. On the right, EDs: the self-evaluation pie is 70% weight, shape, and control of eating. Everything else — family, school, hobbies — gets crushed. The target is rebalancing self-evaluation. If we treat BPD alone, we leave the ED process untouched. That's why GPM-AED has to target both.</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[Brañas] Here we have the classical interpersonal hypersensitivity model as we all know but adapted for comorbid ED symptoms. In the connected state, patients are relatively stable — prone to rejection sensitivity. Interpersonal stress pushes them into feeling threatened, where binge eating, purging, and weight-loss drug use appear alongside self-harm. Without support, they fell alone— dissociation, greater ED severity appears alongside help-rejecting attitude. Later Marcos will show this model applied to a case example. </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[Brañas] However, for cases where the ED psychopathology is more central to the self, we have to adapt the model even further. So we have the intrapersonal hypersensitive model, where the vulnerable self is sensitive to social evaluation specific to eating, body shape or vague body discomfort. When the teen feel they lost control over eating, self-disturbance increases, with feeling of being fat, alongside poor self regulation and impulsive behaviors. They can withdrawal from social interactions, being self-absorbed, dissociated and using severe eating control strategies, which can lead to malnutrition and other complications. They use compensatory behaviors such as restricting and purging to get back to a sense of control and self worth. And since they do not engage in healthier eating habits, they are lost in this loop. </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[Croci] As Marcelo mentioned, these patients with this particular comorbidity have different mechanisms leading to their symptoms. So, we needed to make some adaptations of GPM-A to accommodate for these differences, as you can see in this slide. For example, we are active in searching for ED behaviors. Getting a life is still important and we convey this idea that life is larger than body over-evaluation; Safety management includes physical health risks. We also added some interventions that were not initially designed for a standard GPM-A. </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[Croci] These are eight add-on interventions. I won't read them all. But as you can see, these are not things we usually do with every adolescent with BPD. However, they are not interventions that only an expert in ED should do. For example, guiding the patient towards eating regularly and psychoeducation on ED is something we learn how to do.</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[Croci] So, getting into some specifics. Two parallel tracks: psychiatric and somatic — and it may sound obvious, but evaluation has to come first. Worth remembering: some BPD interviews do touch on ED symptoms, but these often get lost in the middle of broader evaluations. And although some ED patients are underweight, you cannot tell whether someone has an eating disorder just by looking — so active inquiry matters. Tools help: SCOFF is a well-known rapid screening tool, and the EDE-Q gives us a shared baseline-and-follow-up measure. But what really matters is asking actively. Beyond assessment, on safety management — go past self-harm and suicidality to assess ED-specific risk signals as well; eating disorders are among the deadliest psychiatric conditions. Pay particular attention to signs of malnourishment, rapid weight loss, and the binge–purge cycle.</a:t>
            </a:r>
          </a:p>
        </p:txBody>
      </p:sp>
      <p:sp>
        <p:nvSpPr>
          <p:cNvPr id="4" name="Slide Number Placeholder 3"/>
          <p:cNvSpPr>
            <a:spLocks noGrp="1"/>
          </p:cNvSpPr>
          <p:nvPr>
            <p:ph type="sldNum" sz="quarter" idx="10"/>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[Croci] This matters for every adolescent with BPD, but it is especially important in this population — how do we engage these patients into treatment. The four components on screen do not need to happen in this order; they are interventions to build insight, participation, and therapeutic alliance. First, support: validation, equally important and often more challenging here, especially when you are worried about the patient's health or you suspect the patient is not disclosing all ED symptoms. Building motivation can also help — raising awareness of what the eating behaviors do for them and how they get in the way of the life they want. Sharing data about ED in a tactful, digestible way helps reframe these as signs of a disorder rather than habits. And then a preliminary case formulation, drawn collaboratively with the patient — showing how interpersonal hypersensitivity and intrapersonal sensitivity feed into, for example, the binge–restrict cycle. The next slide shows what that formulation looks like for a real case.</a:t>
            </a:r>
          </a:p>
        </p:txBody>
      </p:sp>
    </p:spTree>
    <p:extLst>
      <p:ext uri="{BB962C8B-B14F-4D97-AF65-F5344CB8AC3E}">
        <p14:creationId xmlns:p14="http://schemas.microsoft.com/office/powerpoint/2010/main" val="783524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[Croci] This is the case formulation we'd build collaboratively with Maria — 13 years old. The diagram is the interpersonal hypersensitivity model from earlier, now with ED behaviors layered in. Walk it left to right. Baseline 'feeling OK,' then a stressor — interpersonal here, friend didn't reply a message. That triggers angry, sad, self-harming thoughts. From there, two parallel processes: the BPD self-process pulls toward withdrawal and despair; the ED self-process pulls toward negative self-evaluations. If rejection persists, especially with high perfectionism, both intensify. The ED loop kicks in: lack of structure, irregular eating habits, restricting, exercise, purging — that's where the eating behaviors live as regulation strategies. Building this in session does two things. One: it externalizes the pattern, so Maria can see it instead of being inside it. Two: it gives you and her a shared map for what to target — the interpersonal trigger, the affective storm, OR the ED behaviors. You can intervene at any point in the loop, and the formulation tells you where she's most ready to start.</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[Croci] Eating regularly means structuring meals to cut down long fasting windows, which raise the likelihood of binge eating. This is consistent with GPM because it relates to case management; the same way you know where the patient goes to school and where they live, you need to assess the structure of their eating habits. </a:t>
            </a:r>
          </a:p>
          <a:p>
            <a:endParaRPr lang="en-US" dirty="0"/>
          </a:p>
          <a:p>
            <a:r>
              <a:rPr lang="en-US" dirty="0"/>
              <a:t> It also lowers patient anxiety over the long run and promotes healthier patterns — including eating with the family, so meals shift from pure calorie intake to a social behavior; eating is not only calories. Sometimes that is not possible: there is no structure at home, parents are away, the adolescent cannot structure meals on their own. Family involvement usually helps, though some teenagers will not collaborate. The other intervention is the analysis of binging and purging — looking at the situations in which the behavior happened. It is the same chain analysis you would do for self-harm, applied to an ED behavior.</a:t>
            </a:r>
          </a:p>
          <a:p>
            <a:endParaRPr lang="en-US" dirty="0"/>
          </a:p>
          <a:p>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E1F8A-0EB9-E51D-78B8-06391E85D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77365-BA24-9F6A-C2DB-1F8E23CF111C}"/>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ABB8C93E-B83C-AA8A-C3A3-B9B8438B8D14}"/>
              </a:ext>
            </a:extLst>
          </p:cNvPr>
          <p:cNvSpPr>
            <a:spLocks noGrp="1"/>
          </p:cNvSpPr>
          <p:nvPr>
            <p:ph type="body" sz="quarter" idx="3"/>
          </p:nvPr>
        </p:nvSpPr>
        <p:spPr/>
        <p:txBody>
          <a:bodyPr/>
          <a:lstStyle/>
          <a:p>
            <a:r>
              <a:rPr lang="en-US" dirty="0"/>
              <a:t>[Croci] This is a core goal of GPM — getting a life larger than weight preoccupation, and fostering an identity separate from the eating disorder. You can have a conversation about goals and draw a diagram like this one — it is adapted from Fairburn's work — so the adolescent can visualize concretely what their life can look like when shape, weight, and eating concerns shrink and other domains carry real weight again. Drawn collaboratively in session, it is also a powerful motivational tool: it makes the goal tangible, it anchors the short-term work in concrete activities outside treatment, and it gives us the therapeutic questions — what did you enjoy before the ED took over? What do you want to be doing? Who do you want to be?</a:t>
            </a:r>
          </a:p>
        </p:txBody>
      </p:sp>
      <p:sp>
        <p:nvSpPr>
          <p:cNvPr id="4" name="Slide Number Placeholder 3">
            <a:extLst>
              <a:ext uri="{FF2B5EF4-FFF2-40B4-BE49-F238E27FC236}">
                <a16:creationId xmlns:a16="http://schemas.microsoft.com/office/drawing/2014/main" id="{9FE71EE5-4F49-0795-778E-2739003D4B71}"/>
              </a:ext>
            </a:extLst>
          </p:cNvPr>
          <p:cNvSpPr>
            <a:spLocks noGrp="1"/>
          </p:cNvSpPr>
          <p:nvPr>
            <p:ph type="sldNum" sz="quarter" idx="5"/>
          </p:nvPr>
        </p:nvSpPr>
        <p:spPr/>
      </p:sp>
    </p:spTree>
    <p:extLst>
      <p:ext uri="{BB962C8B-B14F-4D97-AF65-F5344CB8AC3E}">
        <p14:creationId xmlns:p14="http://schemas.microsoft.com/office/powerpoint/2010/main" val="1852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[Brañas] Neither of us has personal financial conflicts to declare. We both receive unrelated royalties from Manole Publishers.</a:t>
            </a:r>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[Croci] As in regular GPM-A, family involvement matters in most cases. The first thing — for us as clinicians and then for the family themselves — is no blame. Just like BPD, ED has biological and genetic components; and a parent who feels blamed by the clinician will not collaborate with the treatment. Second, support structured eating. We coach the family to build this routine: schedule mealtimes, avoid difficult topics at the table, lower anxiety around eating, so the meal becomes more than calorie intake — a moment to spend time together, without criticism. Third, address parental behaviors that can feed the ED — particularly comments on eating and bodies. This is common, and it has to stop. Sometimes a parent will say "it was just a joke" — and we need to be firm: those comments can trigger ED symptoms.</a:t>
            </a:r>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[Croci] Comorbidity and psychopharmacology are handled much as in regular GPM-A, with a few things to keep in mind for this population. ADHD is common in these patients, so be careful with psychostimulants — they suppress appetite and can drive further weight loss. Atypical antipsychotics can also be problematic; there is some evidence of improvement, and they can be useful in AN where weight gain is therapeutic, but pushed without an honest conversation they tend to destroy the therapeutic relationship — the cost is rarely worth it. And most importantly: antidepressants do not work in malnourished patients. The "depression" you are seeing will often improve once the patient is eating properly and nutrition is restored — treat the ED first, and reassess depression and anxiety after.</a:t>
            </a:r>
          </a:p>
        </p:txBody>
      </p:sp>
      <p:sp>
        <p:nvSpPr>
          <p:cNvPr id="4" name="Slide Number Placeholder 3"/>
          <p:cNvSpPr>
            <a:spLocks noGrp="1"/>
          </p:cNvSpPr>
          <p:nvPr>
            <p:ph type="sldNum" sz="quarter" idx="5"/>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[Croci] Five take-homes. One — adolescence is the window: BPD and ED both emerge here, the critical period for self and identity. Two — different cores: interpersonal hypersensitivity for BPD versus weight and shape over-evaluation for ED. Generalist treatment has to target both. Three — GPM-AED is a generalist framework for mild-to-moderate ED with BPD, usable when specialists aren't available. Four — safety first: low BMI, rapid weight loss, purging with medication misuse, delayed puberty, severe malnutrition all trigger early referral. Five — keep the stepped-care logic: specialist treatment is reserved for non-responders and severe cases, with clear referral pathways back to generalist care once stable.</a:t>
            </a:r>
          </a:p>
        </p:txBody>
      </p:sp>
      <p:sp>
        <p:nvSpPr>
          <p:cNvPr id="4" name="Slide Number Placeholder 3"/>
          <p:cNvSpPr>
            <a:spLocks noGrp="1"/>
          </p:cNvSpPr>
          <p:nvPr>
            <p:ph type="sldNum" sz="quarter" idx="5"/>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[Croci] Thanks to Lois Choi-Kain and the McLean collaborators, and to the ADRE team at University of São Paulo — this is genuinely collaborative work. Our emails are on screen. Happy to take questions.Closing verbal transition before the Tack slide: "That is the framework. Kim Siscoe is going to bring it to life with two patients from her inpatient/residential ED unit. The first is a young woman with AN-restricting type who rejected the BPD diagnosis throughout her entire admission — and the team still applied GPM principles successfully. The second has OSFED, with interpersonal hypersensitivity playing out across the whole milieu, including a wheelchair dependence with no medical justification. Her cases illustrate almost every principle we have just walked through — chain analysis, validation without reinforcement, working with staff and peer dynamics, and getting a life beyond the eating disorder."</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[Brañas] The GPM-AED paper was published in 2025 in the American Journal of Psychotherapy. There’s will be a QR code at the end of the presentation if you'd like to read the full manuscript.</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[Brañas] BPD emerges during adolescence and 95% of ED emerge in youth. Adolescence is the developmental period when teens are building their identity and acquiring more self-regulation capacity. So, this a strategic window for early intervention. </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[Brañas] As you can see, the prevalence of EDs in BPD is much higher than the prevalence in the community.  Around 30–50% of adolescents with BPD have an eating disorder which is two to three times the adult rate. Regarding the prevalence of BPD in ED subtypes, we have much less data. The restricting type of anorexia nervosa has a much smaller BPD co-occurrence. They have more perfectionistic and avoidant traits. And borderline features are common in  binge/purge presentations. So for teens with BPD, we must actively screen for ED. </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[Brañas] And these aren't just two disorders that happen to co-occur. There is a bidirectional longitudinal association. BPD symptoms at age 11 predict binging and purging in adolescents at age 16. And high disordered eating in early adolescence predicts later BPD features lates in adolescence. They share risk factors too — insecure attachment, adverse childhood experiences, emotional instability, impulsivity, rejection sensitivity. </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[Brañas] Both disorders shared many aspects in their presentation, such as emergence in adolescence, disrupted identity formation…. </a:t>
            </a:r>
            <a:br>
              <a:rPr lang="en-US" dirty="0"/>
            </a:br>
            <a:br>
              <a:rPr lang="en-US" dirty="0"/>
            </a:br>
            <a:r>
              <a:rPr lang="en-US" dirty="0"/>
              <a:t>But there is one main critical difference that makes the treatment for BPD only suboptimal for this teens. On top of the interpersonal hypersensitivity characteristic they have their self-worth tied to their weight, body shape and control over their eating. So, effective generalist treatment need to address both both. </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[Brañas] Quick recap since this room knows GPM cold. It's anchored in five things: diagnostic disclosure, psychoeducation, the interpersonal hypersensitivity case formulation, 'getting a life' as the primary goal, and conservative pharmacotherapy with active comorbidity management. GPM-A is the adolescent version. The question for the rest of my time: what do we ADD when eating disorders are in the picture?Verbal cue: diagnostic disclosure is the entry point, but GPM principles work even when the patient declines the label. Kim's first case (Katie, AN-restricting type) will demonstrate this directly — Katie rejected the BPD diagnosis throughout admission, and the team applied GPM principles successfully anyway.</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[Brañas] So here we listed four of the main reason to adapt GPM-A for comorbid ED. Access: specialists for both disorder are scarce and comorbidity as you saw is common. So, generalists treatment have to reach both. Early Intervention: adolescence is the best window to start treatment before chronicity sets in. Specificity: BPD treatment alone misses ED psychopathology, that is why we have to add ED-specific interventions. Stepped-care: for cases which do not respond or are more severe, we refer to specialist care. </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22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5/3/26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00727"/>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873752" cy="6858000"/>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2377440"/>
            <a:ext cx="228600" cy="73152"/>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4873752" y="4318000"/>
            <a:ext cx="137160" cy="73152"/>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28600" y="380694"/>
            <a:ext cx="4389120" cy="486287"/>
          </a:xfrm>
          <a:prstGeom prst="rect">
            <a:avLst/>
          </a:prstGeom>
          <a:noFill/>
        </p:spPr>
        <p:txBody>
          <a:bodyPr wrap="square" lIns="45720" tIns="27432" rIns="45720" bIns="27432" anchor="t">
            <a:spAutoFit/>
          </a:bodyPr>
          <a:lstStyle/>
          <a:p>
            <a:pPr algn="l"/>
            <a:r>
              <a:rPr lang="en-US" sz="1400" b="0" i="0" dirty="0">
                <a:solidFill>
                  <a:srgbClr val="FFFFFF"/>
                </a:solidFill>
                <a:latin typeface="Calibri"/>
              </a:rPr>
              <a:t>2nd International Conference on GPM for Personality Disorders</a:t>
            </a:r>
          </a:p>
        </p:txBody>
      </p:sp>
      <p:sp>
        <p:nvSpPr>
          <p:cNvPr id="6" name="TextBox 5"/>
          <p:cNvSpPr txBox="1"/>
          <p:nvPr/>
        </p:nvSpPr>
        <p:spPr>
          <a:xfrm>
            <a:off x="306422" y="866711"/>
            <a:ext cx="3977640" cy="270843"/>
          </a:xfrm>
          <a:prstGeom prst="rect">
            <a:avLst/>
          </a:prstGeom>
          <a:noFill/>
        </p:spPr>
        <p:txBody>
          <a:bodyPr wrap="square" lIns="45720" tIns="27432" rIns="45720" bIns="27432" anchor="t">
            <a:spAutoFit/>
          </a:bodyPr>
          <a:lstStyle/>
          <a:p>
            <a:pPr algn="l"/>
            <a:r>
              <a:rPr lang="en-US" sz="1400" b="0" i="1" dirty="0">
                <a:solidFill>
                  <a:srgbClr val="F5F7FA"/>
                </a:solidFill>
                <a:latin typeface="Calibri"/>
              </a:rPr>
              <a:t>Karolinska </a:t>
            </a:r>
            <a:r>
              <a:rPr lang="en-US" sz="1400" b="0" i="1" dirty="0" err="1">
                <a:solidFill>
                  <a:srgbClr val="F5F7FA"/>
                </a:solidFill>
                <a:latin typeface="Calibri"/>
              </a:rPr>
              <a:t>Institutet</a:t>
            </a:r>
            <a:r>
              <a:rPr lang="en-US" sz="1400" b="0" i="1" dirty="0">
                <a:solidFill>
                  <a:srgbClr val="F5F7FA"/>
                </a:solidFill>
                <a:latin typeface="Calibri"/>
              </a:rPr>
              <a:t>  •  5 May 2026</a:t>
            </a:r>
          </a:p>
        </p:txBody>
      </p:sp>
      <p:sp>
        <p:nvSpPr>
          <p:cNvPr id="7" name="TextBox 6"/>
          <p:cNvSpPr txBox="1"/>
          <p:nvPr/>
        </p:nvSpPr>
        <p:spPr>
          <a:xfrm>
            <a:off x="672220" y="3031967"/>
            <a:ext cx="3501880" cy="794064"/>
          </a:xfrm>
          <a:prstGeom prst="rect">
            <a:avLst/>
          </a:prstGeom>
          <a:noFill/>
        </p:spPr>
        <p:txBody>
          <a:bodyPr wrap="square" lIns="45720" tIns="27432" rIns="45720" bIns="27432" anchor="t">
            <a:spAutoFit/>
          </a:bodyPr>
          <a:lstStyle/>
          <a:p>
            <a:pPr algn="ctr"/>
            <a:r>
              <a:rPr lang="en-US" sz="4800" b="1" i="0" dirty="0">
                <a:solidFill>
                  <a:srgbClr val="FFFFFF"/>
                </a:solidFill>
                <a:latin typeface="Calibri"/>
              </a:rPr>
              <a:t>GPM-A</a:t>
            </a:r>
            <a:r>
              <a:rPr lang="en-US" sz="4800" b="1" i="0" dirty="0">
                <a:solidFill>
                  <a:srgbClr val="E07856"/>
                </a:solidFill>
                <a:latin typeface="Calibri"/>
              </a:rPr>
              <a:t>E</a:t>
            </a:r>
            <a:r>
              <a:rPr lang="en-US" sz="4800" b="1" i="0" dirty="0">
                <a:solidFill>
                  <a:srgbClr val="FFFFFF"/>
                </a:solidFill>
                <a:latin typeface="Calibri"/>
              </a:rPr>
              <a:t>D</a:t>
            </a:r>
          </a:p>
        </p:txBody>
      </p:sp>
      <p:sp>
        <p:nvSpPr>
          <p:cNvPr id="9" name="TextBox 8"/>
          <p:cNvSpPr txBox="1"/>
          <p:nvPr/>
        </p:nvSpPr>
        <p:spPr>
          <a:xfrm>
            <a:off x="5102352" y="975956"/>
            <a:ext cx="5330019" cy="424732"/>
          </a:xfrm>
          <a:prstGeom prst="rect">
            <a:avLst/>
          </a:prstGeom>
          <a:noFill/>
        </p:spPr>
        <p:txBody>
          <a:bodyPr wrap="square" lIns="45720" tIns="27432" rIns="45720" bIns="27432" anchor="t">
            <a:spAutoFit/>
          </a:bodyPr>
          <a:lstStyle/>
          <a:p>
            <a:pPr algn="l"/>
            <a:r>
              <a:rPr lang="en-US" sz="2400" b="0" i="0" dirty="0">
                <a:solidFill>
                  <a:srgbClr val="6B7785"/>
                </a:solidFill>
                <a:latin typeface="Calibri"/>
              </a:rPr>
              <a:t>General Psychiatric Management for</a:t>
            </a:r>
          </a:p>
        </p:txBody>
      </p:sp>
      <p:sp>
        <p:nvSpPr>
          <p:cNvPr id="10" name="TextBox 9"/>
          <p:cNvSpPr txBox="1"/>
          <p:nvPr/>
        </p:nvSpPr>
        <p:spPr>
          <a:xfrm>
            <a:off x="5290682" y="2172995"/>
            <a:ext cx="6731000" cy="1163395"/>
          </a:xfrm>
          <a:prstGeom prst="rect">
            <a:avLst/>
          </a:prstGeom>
          <a:noFill/>
        </p:spPr>
        <p:txBody>
          <a:bodyPr wrap="square" lIns="45720" tIns="27432" rIns="45720" bIns="27432" anchor="t">
            <a:spAutoFit/>
          </a:bodyPr>
          <a:lstStyle/>
          <a:p>
            <a:pPr algn="l"/>
            <a:r>
              <a:rPr lang="en-US" sz="3600" b="1" i="0" dirty="0">
                <a:solidFill>
                  <a:srgbClr val="1E3A5F"/>
                </a:solidFill>
                <a:latin typeface="Calibri"/>
              </a:rPr>
              <a:t>Adolescent </a:t>
            </a:r>
            <a:r>
              <a:rPr lang="en-US" sz="3600" b="1" dirty="0">
                <a:solidFill>
                  <a:srgbClr val="1E3A5F"/>
                </a:solidFill>
                <a:latin typeface="Calibri"/>
              </a:rPr>
              <a:t>W</a:t>
            </a:r>
            <a:r>
              <a:rPr lang="en-US" sz="3600" b="1" i="0" dirty="0">
                <a:solidFill>
                  <a:srgbClr val="1E3A5F"/>
                </a:solidFill>
                <a:latin typeface="Calibri"/>
              </a:rPr>
              <a:t>ith BPD and </a:t>
            </a:r>
          </a:p>
          <a:p>
            <a:pPr algn="l"/>
            <a:r>
              <a:rPr lang="en-US" sz="3600" b="1" i="1" dirty="0">
                <a:solidFill>
                  <a:srgbClr val="E07856"/>
                </a:solidFill>
                <a:latin typeface="Calibri"/>
              </a:rPr>
              <a:t>Eating Disorders</a:t>
            </a:r>
          </a:p>
        </p:txBody>
      </p:sp>
      <p:sp>
        <p:nvSpPr>
          <p:cNvPr id="11" name="TextBox 10"/>
          <p:cNvSpPr txBox="1"/>
          <p:nvPr/>
        </p:nvSpPr>
        <p:spPr>
          <a:xfrm>
            <a:off x="5290682" y="4607594"/>
            <a:ext cx="6492240" cy="424732"/>
          </a:xfrm>
          <a:prstGeom prst="rect">
            <a:avLst/>
          </a:prstGeom>
          <a:noFill/>
        </p:spPr>
        <p:txBody>
          <a:bodyPr wrap="square" lIns="45720" tIns="27432" rIns="45720" bIns="27432" anchor="t">
            <a:spAutoFit/>
          </a:bodyPr>
          <a:lstStyle/>
          <a:p>
            <a:r>
              <a:rPr lang="en-US" sz="2400" b="1" i="0" dirty="0">
                <a:solidFill>
                  <a:srgbClr val="2E568C"/>
                </a:solidFill>
                <a:latin typeface="Calibri" panose="020F0502020204030204" pitchFamily="34" charset="0"/>
                <a:cs typeface="Calibri" panose="020F0502020204030204" pitchFamily="34" charset="0"/>
              </a:rPr>
              <a:t>Marcelo Brañas, MD, </a:t>
            </a:r>
            <a:r>
              <a:rPr lang="en-US" sz="2400" b="1" dirty="0">
                <a:solidFill>
                  <a:srgbClr val="2E568C"/>
                </a:solidFill>
                <a:latin typeface="Calibri" panose="020F0502020204030204" pitchFamily="34" charset="0"/>
                <a:cs typeface="Calibri" panose="020F0502020204030204" pitchFamily="34" charset="0"/>
              </a:rPr>
              <a:t>PhD | Marcos S. Croci, MD</a:t>
            </a:r>
            <a:r>
              <a:rPr lang="en-US" sz="2400" b="1" i="0" dirty="0">
                <a:solidFill>
                  <a:srgbClr val="2E568C"/>
                </a:solidFill>
                <a:latin typeface="Calibri" panose="020F0502020204030204" pitchFamily="34" charset="0"/>
                <a:cs typeface="Calibri" panose="020F0502020204030204" pitchFamily="34" charset="0"/>
              </a:rPr>
              <a:t> </a:t>
            </a:r>
          </a:p>
        </p:txBody>
      </p:sp>
      <p:sp>
        <p:nvSpPr>
          <p:cNvPr id="12" name="TextBox 11"/>
          <p:cNvSpPr txBox="1"/>
          <p:nvPr/>
        </p:nvSpPr>
        <p:spPr>
          <a:xfrm>
            <a:off x="5171302" y="5106491"/>
            <a:ext cx="6731000" cy="755913"/>
          </a:xfrm>
          <a:prstGeom prst="rect">
            <a:avLst/>
          </a:prstGeom>
          <a:noFill/>
        </p:spPr>
        <p:txBody>
          <a:bodyPr wrap="square" lIns="45720" tIns="27432" rIns="45720" bIns="27432" anchor="t">
            <a:spAutoFit/>
          </a:bodyPr>
          <a:lstStyle/>
          <a:p>
            <a:pPr marL="171450" indent="-171450">
              <a:lnSpc>
                <a:spcPct val="150000"/>
              </a:lnSpc>
              <a:buFont typeface="Arial" panose="020B0604020202020204" pitchFamily="34" charset="0"/>
              <a:buChar char="•"/>
            </a:pPr>
            <a:r>
              <a:rPr lang="en-US" sz="1600" dirty="0">
                <a:solidFill>
                  <a:srgbClr val="6B7785"/>
                </a:solidFill>
              </a:rPr>
              <a:t>Co-directors, ADRE-USP</a:t>
            </a:r>
          </a:p>
          <a:p>
            <a:pPr marL="171450" indent="-171450">
              <a:lnSpc>
                <a:spcPct val="150000"/>
              </a:lnSpc>
              <a:buFont typeface="Arial" panose="020B0604020202020204" pitchFamily="34" charset="0"/>
              <a:buChar char="•"/>
            </a:pPr>
            <a:r>
              <a:rPr lang="en-US" sz="1600" dirty="0">
                <a:solidFill>
                  <a:srgbClr val="6B7785"/>
                </a:solidFill>
              </a:rPr>
              <a:t>Collaborators, GPDI, McLean Hospital</a:t>
            </a:r>
          </a:p>
        </p:txBody>
      </p:sp>
      <p:pic>
        <p:nvPicPr>
          <p:cNvPr id="13" name="Picture 12" descr="A black and white logo with buildings in the background  AI-generated content may be incorrect.">
            <a:extLst>
              <a:ext uri="{FF2B5EF4-FFF2-40B4-BE49-F238E27FC236}">
                <a16:creationId xmlns:a16="http://schemas.microsoft.com/office/drawing/2014/main" id="{FE35C3EB-BE3C-623E-9EC1-2148DA1D8D24}"/>
              </a:ext>
            </a:extLst>
          </p:cNvPr>
          <p:cNvPicPr>
            <a:picLocks noChangeAspect="1"/>
          </p:cNvPicPr>
          <p:nvPr/>
        </p:nvPicPr>
        <p:blipFill>
          <a:blip r:embed="rId3"/>
          <a:stretch>
            <a:fillRect/>
          </a:stretch>
        </p:blipFill>
        <p:spPr>
          <a:xfrm>
            <a:off x="874561" y="6005154"/>
            <a:ext cx="1255923" cy="628656"/>
          </a:xfrm>
          <a:prstGeom prst="rect">
            <a:avLst/>
          </a:prstGeom>
        </p:spPr>
      </p:pic>
      <p:pic>
        <p:nvPicPr>
          <p:cNvPr id="14" name="Picture 13" descr="A black background with white text  AI-generated content may be incorrect.">
            <a:extLst>
              <a:ext uri="{FF2B5EF4-FFF2-40B4-BE49-F238E27FC236}">
                <a16:creationId xmlns:a16="http://schemas.microsoft.com/office/drawing/2014/main" id="{560A12D7-E075-BA02-4D99-0BEF065226E0}"/>
              </a:ext>
            </a:extLst>
          </p:cNvPr>
          <p:cNvPicPr>
            <a:picLocks noChangeAspect="1"/>
          </p:cNvPicPr>
          <p:nvPr/>
        </p:nvPicPr>
        <p:blipFill>
          <a:blip r:embed="rId4"/>
          <a:stretch>
            <a:fillRect/>
          </a:stretch>
        </p:blipFill>
        <p:spPr>
          <a:xfrm>
            <a:off x="2436875" y="5991289"/>
            <a:ext cx="1927563" cy="642521"/>
          </a:xfrm>
          <a:prstGeom prst="rect">
            <a:avLst/>
          </a:prstGeom>
        </p:spPr>
      </p:pic>
    </p:spTree>
    <p:extLst>
      <p:ext uri="{BB962C8B-B14F-4D97-AF65-F5344CB8AC3E}">
        <p14:creationId xmlns:p14="http://schemas.microsoft.com/office/powerpoint/2010/main" val="400286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640080"/>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Core psychopathology — fundamentally different</a:t>
            </a:r>
          </a:p>
        </p:txBody>
      </p:sp>
      <p:sp>
        <p:nvSpPr>
          <p:cNvPr id="4" name="TextBox 3"/>
          <p:cNvSpPr txBox="1"/>
          <p:nvPr/>
        </p:nvSpPr>
        <p:spPr>
          <a:xfrm>
            <a:off x="704088" y="868680"/>
            <a:ext cx="10058400" cy="332399"/>
          </a:xfrm>
          <a:prstGeom prst="rect">
            <a:avLst/>
          </a:prstGeom>
          <a:noFill/>
        </p:spPr>
        <p:txBody>
          <a:bodyPr wrap="square" lIns="45720" tIns="27432" rIns="45720" bIns="27432" anchor="t">
            <a:spAutoFit/>
          </a:bodyPr>
          <a:lstStyle/>
          <a:p>
            <a:pPr algn="l"/>
            <a:r>
              <a:rPr lang="en-US" b="0" i="1" dirty="0">
                <a:solidFill>
                  <a:srgbClr val="6B7785"/>
                </a:solidFill>
                <a:latin typeface="Calibri"/>
              </a:rPr>
              <a:t>One slide on why generalist treatment must target BOTH</a:t>
            </a:r>
          </a:p>
        </p:txBody>
      </p:sp>
      <p:sp>
        <p:nvSpPr>
          <p:cNvPr id="6" name="Rounded Rectangle 5"/>
          <p:cNvSpPr/>
          <p:nvPr/>
        </p:nvSpPr>
        <p:spPr>
          <a:xfrm>
            <a:off x="502920" y="1428992"/>
            <a:ext cx="5577840" cy="438912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02920" y="1428992"/>
            <a:ext cx="5577840" cy="411480"/>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40080" y="1428992"/>
            <a:ext cx="5303520" cy="411480"/>
          </a:xfrm>
          <a:prstGeom prst="rect">
            <a:avLst/>
          </a:prstGeom>
          <a:noFill/>
        </p:spPr>
        <p:txBody>
          <a:bodyPr wrap="square" lIns="45720" tIns="27432" rIns="45720" bIns="27432" anchor="ctr">
            <a:spAutoFit/>
          </a:bodyPr>
          <a:lstStyle/>
          <a:p>
            <a:pPr algn="l"/>
            <a:r>
              <a:rPr lang="en-US" sz="1600" b="1" i="0" dirty="0">
                <a:solidFill>
                  <a:srgbClr val="FFFFFF"/>
                </a:solidFill>
                <a:latin typeface="Calibri"/>
              </a:rPr>
              <a:t>BPD — INTERPERSONAL HYPERSENSITIVITY</a:t>
            </a:r>
          </a:p>
        </p:txBody>
      </p:sp>
      <p:sp>
        <p:nvSpPr>
          <p:cNvPr id="9" name="Oval 8"/>
          <p:cNvSpPr/>
          <p:nvPr/>
        </p:nvSpPr>
        <p:spPr>
          <a:xfrm>
            <a:off x="777240" y="2160512"/>
            <a:ext cx="1737360" cy="822960"/>
          </a:xfrm>
          <a:prstGeom prst="ellipse">
            <a:avLst/>
          </a:prstGeom>
          <a:solidFill>
            <a:srgbClr val="334455"/>
          </a:solidFill>
          <a:ln>
            <a:noFill/>
          </a:ln>
        </p:spPr>
        <p:style>
          <a:lnRef idx="1">
            <a:schemeClr val="accent1"/>
          </a:lnRef>
          <a:fillRef idx="3">
            <a:schemeClr val="accent1"/>
          </a:fillRef>
          <a:effectRef idx="2">
            <a:schemeClr val="accent1"/>
          </a:effectRef>
          <a:fontRef idx="minor">
            <a:schemeClr val="lt1"/>
          </a:fontRef>
        </p:style>
        <p:txBody>
          <a:bodyPr wrap="square" lIns="73152" rIns="73152" rtlCol="0" anchor="ctr"/>
          <a:lstStyle/>
          <a:p>
            <a:pPr algn="ctr"/>
            <a:r>
              <a:rPr lang="en-US" sz="1400" b="1" dirty="0">
                <a:solidFill>
                  <a:srgbClr val="FFFFFF"/>
                </a:solidFill>
                <a:latin typeface="Calibri"/>
              </a:rPr>
              <a:t>Interpersonal</a:t>
            </a:r>
          </a:p>
          <a:p>
            <a:pPr algn="ctr"/>
            <a:r>
              <a:rPr lang="en-US" sz="1400" b="1" dirty="0">
                <a:solidFill>
                  <a:srgbClr val="FFFFFF"/>
                </a:solidFill>
                <a:latin typeface="Calibri"/>
              </a:rPr>
              <a:t>stress</a:t>
            </a:r>
          </a:p>
        </p:txBody>
      </p:sp>
      <p:sp>
        <p:nvSpPr>
          <p:cNvPr id="10" name="Oval 9"/>
          <p:cNvSpPr/>
          <p:nvPr/>
        </p:nvSpPr>
        <p:spPr>
          <a:xfrm>
            <a:off x="4069080" y="2160512"/>
            <a:ext cx="1737360" cy="822960"/>
          </a:xfrm>
          <a:prstGeom prst="ellipse">
            <a:avLst/>
          </a:prstGeom>
          <a:solidFill>
            <a:srgbClr val="B5495B"/>
          </a:solidFill>
          <a:ln>
            <a:noFill/>
          </a:ln>
        </p:spPr>
        <p:style>
          <a:lnRef idx="1">
            <a:schemeClr val="accent1"/>
          </a:lnRef>
          <a:fillRef idx="3">
            <a:schemeClr val="accent1"/>
          </a:fillRef>
          <a:effectRef idx="2">
            <a:schemeClr val="accent1"/>
          </a:effectRef>
          <a:fontRef idx="minor">
            <a:schemeClr val="lt1"/>
          </a:fontRef>
        </p:style>
        <p:txBody>
          <a:bodyPr wrap="square" lIns="73152" rIns="73152" rtlCol="0" anchor="ctr"/>
          <a:lstStyle/>
          <a:p>
            <a:pPr algn="ctr"/>
            <a:r>
              <a:rPr lang="en-US" sz="1400" b="1" dirty="0">
                <a:solidFill>
                  <a:srgbClr val="FFFFFF"/>
                </a:solidFill>
                <a:latin typeface="Calibri"/>
              </a:rPr>
              <a:t>Intense</a:t>
            </a:r>
          </a:p>
          <a:p>
            <a:pPr algn="ctr"/>
            <a:r>
              <a:rPr lang="en-US" sz="1400" b="1" dirty="0">
                <a:solidFill>
                  <a:srgbClr val="FFFFFF"/>
                </a:solidFill>
                <a:latin typeface="Calibri"/>
              </a:rPr>
              <a:t>emotional reaction</a:t>
            </a:r>
          </a:p>
        </p:txBody>
      </p:sp>
      <p:sp>
        <p:nvSpPr>
          <p:cNvPr id="11" name="Oval 10"/>
          <p:cNvSpPr/>
          <p:nvPr/>
        </p:nvSpPr>
        <p:spPr>
          <a:xfrm>
            <a:off x="2514600" y="3532112"/>
            <a:ext cx="1554480" cy="822960"/>
          </a:xfrm>
          <a:prstGeom prst="ellipse">
            <a:avLst/>
          </a:prstGeom>
          <a:solidFill>
            <a:srgbClr val="3B898F"/>
          </a:solidFill>
          <a:ln>
            <a:noFill/>
          </a:ln>
        </p:spPr>
        <p:style>
          <a:lnRef idx="1">
            <a:schemeClr val="accent1"/>
          </a:lnRef>
          <a:fillRef idx="3">
            <a:schemeClr val="accent1"/>
          </a:fillRef>
          <a:effectRef idx="2">
            <a:schemeClr val="accent1"/>
          </a:effectRef>
          <a:fontRef idx="minor">
            <a:schemeClr val="lt1"/>
          </a:fontRef>
        </p:style>
        <p:txBody>
          <a:bodyPr wrap="square" lIns="73152" rIns="73152" rtlCol="0" anchor="ctr"/>
          <a:lstStyle/>
          <a:p>
            <a:pPr algn="ctr"/>
            <a:r>
              <a:rPr lang="en-US" sz="1400" b="1" dirty="0">
                <a:solidFill>
                  <a:srgbClr val="FFFFFF"/>
                </a:solidFill>
                <a:latin typeface="Calibri"/>
              </a:rPr>
              <a:t>Return to baseline</a:t>
            </a:r>
          </a:p>
          <a:p>
            <a:pPr algn="ctr"/>
            <a:r>
              <a:rPr lang="en-US" sz="1400" b="1" dirty="0">
                <a:solidFill>
                  <a:srgbClr val="FFFFFF"/>
                </a:solidFill>
                <a:latin typeface="Calibri"/>
              </a:rPr>
              <a:t>with support</a:t>
            </a:r>
          </a:p>
        </p:txBody>
      </p:sp>
      <p:cxnSp>
        <p:nvCxnSpPr>
          <p:cNvPr id="12" name="Connector 11"/>
          <p:cNvCxnSpPr>
            <a:cxnSpLocks/>
          </p:cNvCxnSpPr>
          <p:nvPr/>
        </p:nvCxnSpPr>
        <p:spPr>
          <a:xfrm>
            <a:off x="2613753" y="2571992"/>
            <a:ext cx="1371600" cy="0"/>
          </a:xfrm>
          <a:prstGeom prst="line">
            <a:avLst/>
          </a:prstGeom>
          <a:ln w="19050">
            <a:solidFill>
              <a:srgbClr val="334455"/>
            </a:solidFill>
            <a:tailEnd type="triangle" w="med"/>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H="1">
            <a:off x="3886200" y="3074912"/>
            <a:ext cx="1188720" cy="548640"/>
          </a:xfrm>
          <a:prstGeom prst="line">
            <a:avLst/>
          </a:prstGeom>
          <a:ln w="19050">
            <a:solidFill>
              <a:srgbClr val="334455"/>
            </a:solidFill>
            <a:tailEnd type="triangle" w="med"/>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1554480" y="3074912"/>
            <a:ext cx="1097280" cy="548640"/>
          </a:xfrm>
          <a:prstGeom prst="line">
            <a:avLst/>
          </a:prstGeom>
          <a:ln w="19050">
            <a:solidFill>
              <a:srgbClr val="334455"/>
            </a:solidFill>
            <a:tailEnd type="triangle" w="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06408" y="4452770"/>
            <a:ext cx="5029200" cy="794064"/>
          </a:xfrm>
          <a:prstGeom prst="rect">
            <a:avLst/>
          </a:prstGeom>
          <a:noFill/>
        </p:spPr>
        <p:txBody>
          <a:bodyPr wrap="square" lIns="45720" tIns="27432" rIns="45720" bIns="27432" anchor="t">
            <a:spAutoFit/>
          </a:bodyPr>
          <a:lstStyle/>
          <a:p>
            <a:pPr algn="r"/>
            <a:r>
              <a:rPr lang="en-US" sz="1600" b="0" i="1" dirty="0">
                <a:solidFill>
                  <a:srgbClr val="334455"/>
                </a:solidFill>
                <a:latin typeface="Calibri"/>
              </a:rPr>
              <a:t>Symptoms activate in stressed</a:t>
            </a:r>
          </a:p>
          <a:p>
            <a:pPr algn="r"/>
            <a:r>
              <a:rPr lang="en-US" sz="1600" b="0" i="1" dirty="0">
                <a:solidFill>
                  <a:srgbClr val="334455"/>
                </a:solidFill>
                <a:latin typeface="Calibri"/>
              </a:rPr>
              <a:t>relational contexts: self-harm, anger</a:t>
            </a:r>
          </a:p>
          <a:p>
            <a:pPr algn="r"/>
            <a:r>
              <a:rPr lang="en-US" sz="1600" b="0" i="1" dirty="0">
                <a:solidFill>
                  <a:srgbClr val="334455"/>
                </a:solidFill>
                <a:latin typeface="Calibri"/>
              </a:rPr>
              <a:t>impulsivity, suicidality</a:t>
            </a:r>
          </a:p>
        </p:txBody>
      </p:sp>
      <p:sp>
        <p:nvSpPr>
          <p:cNvPr id="16" name="TextBox 15"/>
          <p:cNvSpPr txBox="1"/>
          <p:nvPr/>
        </p:nvSpPr>
        <p:spPr>
          <a:xfrm>
            <a:off x="576072" y="5258506"/>
            <a:ext cx="5029200" cy="457200"/>
          </a:xfrm>
          <a:prstGeom prst="rect">
            <a:avLst/>
          </a:prstGeom>
          <a:noFill/>
        </p:spPr>
        <p:txBody>
          <a:bodyPr wrap="square" lIns="45720" tIns="27432" rIns="45720" bIns="27432" anchor="t">
            <a:spAutoFit/>
          </a:bodyPr>
          <a:lstStyle/>
          <a:p>
            <a:pPr algn="l"/>
            <a:r>
              <a:rPr lang="en-US" sz="1600" b="1" i="0" dirty="0">
                <a:solidFill>
                  <a:srgbClr val="1E3A5F"/>
                </a:solidFill>
                <a:latin typeface="Calibri"/>
              </a:rPr>
              <a:t>→ Target: interpersonal hypersensitivity</a:t>
            </a:r>
          </a:p>
        </p:txBody>
      </p:sp>
      <p:sp>
        <p:nvSpPr>
          <p:cNvPr id="17" name="Rounded Rectangle 16"/>
          <p:cNvSpPr/>
          <p:nvPr/>
        </p:nvSpPr>
        <p:spPr>
          <a:xfrm>
            <a:off x="6217920" y="1428992"/>
            <a:ext cx="5486400" cy="438912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6217920" y="1428992"/>
            <a:ext cx="5486400" cy="41148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6355080" y="1428992"/>
            <a:ext cx="5212080" cy="411480"/>
          </a:xfrm>
          <a:prstGeom prst="rect">
            <a:avLst/>
          </a:prstGeom>
          <a:noFill/>
        </p:spPr>
        <p:txBody>
          <a:bodyPr wrap="square" lIns="45720" tIns="27432" rIns="45720" bIns="27432" anchor="ctr">
            <a:spAutoFit/>
          </a:bodyPr>
          <a:lstStyle/>
          <a:p>
            <a:pPr algn="l"/>
            <a:r>
              <a:rPr lang="en-US" sz="1600" b="1" i="0" dirty="0">
                <a:solidFill>
                  <a:srgbClr val="FFFFFF"/>
                </a:solidFill>
                <a:latin typeface="Calibri"/>
              </a:rPr>
              <a:t>EDs — WEIGHT &amp; SHAPE OVER-EVALUATION</a:t>
            </a:r>
          </a:p>
        </p:txBody>
      </p:sp>
      <p:sp>
        <p:nvSpPr>
          <p:cNvPr id="21" name="TextBox 20"/>
          <p:cNvSpPr txBox="1"/>
          <p:nvPr/>
        </p:nvSpPr>
        <p:spPr>
          <a:xfrm>
            <a:off x="6492240" y="1952904"/>
            <a:ext cx="2926080" cy="301621"/>
          </a:xfrm>
          <a:prstGeom prst="rect">
            <a:avLst/>
          </a:prstGeom>
          <a:noFill/>
        </p:spPr>
        <p:txBody>
          <a:bodyPr wrap="square" lIns="45720" tIns="27432" rIns="45720" bIns="27432" anchor="t">
            <a:spAutoFit/>
          </a:bodyPr>
          <a:lstStyle/>
          <a:p>
            <a:r>
              <a:rPr lang="en-US" sz="1600" b="0" i="1" dirty="0">
                <a:solidFill>
                  <a:srgbClr val="6B7785"/>
                </a:solidFill>
                <a:latin typeface="Calibri"/>
              </a:rPr>
              <a:t>Self-evaluation, untreated</a:t>
            </a:r>
            <a:r>
              <a:rPr lang="en-US" sz="1600" i="1" dirty="0">
                <a:solidFill>
                  <a:srgbClr val="6B7785"/>
                </a:solidFill>
                <a:latin typeface="Calibri"/>
              </a:rPr>
              <a:t>:</a:t>
            </a:r>
            <a:endParaRPr lang="en-US" sz="1600" b="0" i="1" dirty="0">
              <a:solidFill>
                <a:srgbClr val="6B7785"/>
              </a:solidFill>
              <a:latin typeface="Calibri"/>
            </a:endParaRPr>
          </a:p>
        </p:txBody>
      </p:sp>
      <p:sp>
        <p:nvSpPr>
          <p:cNvPr id="22" name="TextBox 21"/>
          <p:cNvSpPr txBox="1"/>
          <p:nvPr/>
        </p:nvSpPr>
        <p:spPr>
          <a:xfrm>
            <a:off x="6492240" y="4304487"/>
            <a:ext cx="2377772" cy="794064"/>
          </a:xfrm>
          <a:prstGeom prst="rect">
            <a:avLst/>
          </a:prstGeom>
          <a:noFill/>
        </p:spPr>
        <p:txBody>
          <a:bodyPr wrap="square" lIns="45720" tIns="27432" rIns="45720" bIns="27432" anchor="t">
            <a:spAutoFit/>
          </a:bodyPr>
          <a:lstStyle/>
          <a:p>
            <a:r>
              <a:rPr lang="en-US" sz="1600" i="1" dirty="0">
                <a:solidFill>
                  <a:srgbClr val="334455"/>
                </a:solidFill>
                <a:latin typeface="Calibri"/>
              </a:rPr>
              <a:t>S</a:t>
            </a:r>
            <a:r>
              <a:rPr lang="en-US" sz="1600" b="0" i="1" dirty="0">
                <a:solidFill>
                  <a:srgbClr val="334455"/>
                </a:solidFill>
                <a:latin typeface="Calibri"/>
              </a:rPr>
              <a:t>elf-worth anchored on shape, weight, control of eating</a:t>
            </a:r>
          </a:p>
        </p:txBody>
      </p:sp>
      <p:sp>
        <p:nvSpPr>
          <p:cNvPr id="23" name="TextBox 22"/>
          <p:cNvSpPr txBox="1"/>
          <p:nvPr/>
        </p:nvSpPr>
        <p:spPr>
          <a:xfrm>
            <a:off x="6425109" y="5246834"/>
            <a:ext cx="5440680" cy="301621"/>
          </a:xfrm>
          <a:prstGeom prst="rect">
            <a:avLst/>
          </a:prstGeom>
          <a:noFill/>
        </p:spPr>
        <p:txBody>
          <a:bodyPr wrap="square" lIns="45720" tIns="27432" rIns="45720" bIns="27432" anchor="t">
            <a:spAutoFit/>
          </a:bodyPr>
          <a:lstStyle/>
          <a:p>
            <a:r>
              <a:rPr lang="en-US" sz="1600" b="1" i="0" dirty="0">
                <a:solidFill>
                  <a:srgbClr val="E07856"/>
                </a:solidFill>
                <a:latin typeface="Calibri"/>
              </a:rPr>
              <a:t>→ Target: rebalance self-evaluation beyond bodily control</a:t>
            </a:r>
          </a:p>
        </p:txBody>
      </p:sp>
      <p:sp>
        <p:nvSpPr>
          <p:cNvPr id="24" name="Rounded Rectangle 23"/>
          <p:cNvSpPr/>
          <p:nvPr/>
        </p:nvSpPr>
        <p:spPr>
          <a:xfrm>
            <a:off x="502920" y="6078814"/>
            <a:ext cx="11247120" cy="365760"/>
          </a:xfrm>
          <a:prstGeom prst="roundRect">
            <a:avLst>
              <a:gd name="adj" fmla="val 2000"/>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685800" y="6141661"/>
            <a:ext cx="10972800" cy="240066"/>
          </a:xfrm>
          <a:prstGeom prst="rect">
            <a:avLst/>
          </a:prstGeom>
          <a:noFill/>
        </p:spPr>
        <p:txBody>
          <a:bodyPr wrap="square" lIns="45720" tIns="27432" rIns="45720" bIns="27432" anchor="ctr">
            <a:spAutoFit/>
          </a:bodyPr>
          <a:lstStyle/>
          <a:p>
            <a:pPr algn="ctr"/>
            <a:r>
              <a:rPr lang="en-US" sz="1200" b="1" i="0" dirty="0">
                <a:solidFill>
                  <a:srgbClr val="FFFFFF"/>
                </a:solidFill>
                <a:latin typeface="Calibri"/>
              </a:rPr>
              <a:t>Treating BPD alone leaves the some of the ED process aside. Generalist treatment can target BOTH.</a:t>
            </a:r>
          </a:p>
        </p:txBody>
      </p:sp>
      <p:sp>
        <p:nvSpPr>
          <p:cNvPr id="27" name="TextBox 26"/>
          <p:cNvSpPr txBox="1"/>
          <p:nvPr/>
        </p:nvSpPr>
        <p:spPr>
          <a:xfrm>
            <a:off x="502920" y="6560726"/>
            <a:ext cx="9601200" cy="240066"/>
          </a:xfrm>
          <a:prstGeom prst="rect">
            <a:avLst/>
          </a:prstGeom>
          <a:noFill/>
        </p:spPr>
        <p:txBody>
          <a:bodyPr wrap="square" lIns="45720" tIns="27432" rIns="45720" bIns="27432" anchor="t">
            <a:spAutoFit/>
          </a:bodyPr>
          <a:lstStyle/>
          <a:p>
            <a:pPr algn="l"/>
            <a:r>
              <a:rPr lang="en-US" sz="1200" b="0" i="1" dirty="0">
                <a:solidFill>
                  <a:srgbClr val="6B7785"/>
                </a:solidFill>
                <a:latin typeface="Calibri"/>
              </a:rPr>
              <a:t>Fairburn, 2008 · Stanley et al., 2018</a:t>
            </a:r>
          </a:p>
        </p:txBody>
      </p:sp>
      <p:sp>
        <p:nvSpPr>
          <p:cNvPr id="28" name="TextBox 27"/>
          <p:cNvSpPr txBox="1"/>
          <p:nvPr/>
        </p:nvSpPr>
        <p:spPr>
          <a:xfrm>
            <a:off x="10591495" y="6594534"/>
            <a:ext cx="1274294" cy="209288"/>
          </a:xfrm>
          <a:prstGeom prst="rect">
            <a:avLst/>
          </a:prstGeom>
          <a:noFill/>
        </p:spPr>
        <p:txBody>
          <a:bodyPr wrap="square" lIns="45720" tIns="27432" rIns="45720" bIns="27432" anchor="t">
            <a:spAutoFit/>
          </a:bodyPr>
          <a:lstStyle/>
          <a:p>
            <a:pPr algn="r"/>
            <a:endParaRPr/>
          </a:p>
        </p:txBody>
      </p:sp>
      <p:sp>
        <p:nvSpPr>
          <p:cNvPr id="20" name="PieSlice301">
            <a:extLst>
              <a:ext uri="{FF2B5EF4-FFF2-40B4-BE49-F238E27FC236}">
                <a16:creationId xmlns:a16="http://schemas.microsoft.com/office/drawing/2014/main" id="{FB4FDE7A-F8A7-6054-6881-702FA81B63D2}"/>
              </a:ext>
            </a:extLst>
          </p:cNvPr>
          <p:cNvSpPr/>
          <p:nvPr/>
        </p:nvSpPr>
        <p:spPr>
          <a:xfrm>
            <a:off x="8778572" y="2636046"/>
            <a:ext cx="2060861" cy="2060861"/>
          </a:xfrm>
          <a:prstGeom prst="pie">
            <a:avLst>
              <a:gd name="adj1" fmla="val 1080000"/>
              <a:gd name="adj2" fmla="val 16200000"/>
            </a:avLst>
          </a:prstGeom>
          <a:solidFill>
            <a:srgbClr val="4ED8D8"/>
          </a:solidFill>
          <a:ln>
            <a:noFill/>
          </a:ln>
        </p:spPr>
        <p:txBody>
          <a:bodyPr/>
          <a:lstStyle/>
          <a:p>
            <a:endParaRPr lang="en-US" sz="1600"/>
          </a:p>
        </p:txBody>
      </p:sp>
      <p:sp>
        <p:nvSpPr>
          <p:cNvPr id="26" name="PieSlice302">
            <a:extLst>
              <a:ext uri="{FF2B5EF4-FFF2-40B4-BE49-F238E27FC236}">
                <a16:creationId xmlns:a16="http://schemas.microsoft.com/office/drawing/2014/main" id="{6DCE56E8-9B91-ED8B-F72D-7229DB895A96}"/>
              </a:ext>
            </a:extLst>
          </p:cNvPr>
          <p:cNvSpPr/>
          <p:nvPr/>
        </p:nvSpPr>
        <p:spPr>
          <a:xfrm>
            <a:off x="8778572" y="2636046"/>
            <a:ext cx="2060861" cy="2060861"/>
          </a:xfrm>
          <a:prstGeom prst="pie">
            <a:avLst>
              <a:gd name="adj1" fmla="val 19440000"/>
              <a:gd name="adj2" fmla="val 1080000"/>
            </a:avLst>
          </a:prstGeom>
          <a:solidFill>
            <a:srgbClr val="2A2A5E"/>
          </a:solidFill>
          <a:ln>
            <a:noFill/>
          </a:ln>
        </p:spPr>
        <p:txBody>
          <a:bodyPr/>
          <a:lstStyle/>
          <a:p>
            <a:endParaRPr lang="en-US" sz="1600"/>
          </a:p>
        </p:txBody>
      </p:sp>
      <p:sp>
        <p:nvSpPr>
          <p:cNvPr id="29" name="PieSlice303">
            <a:extLst>
              <a:ext uri="{FF2B5EF4-FFF2-40B4-BE49-F238E27FC236}">
                <a16:creationId xmlns:a16="http://schemas.microsoft.com/office/drawing/2014/main" id="{B2812725-5675-0521-2A2C-B66DEE354F9C}"/>
              </a:ext>
            </a:extLst>
          </p:cNvPr>
          <p:cNvSpPr/>
          <p:nvPr/>
        </p:nvSpPr>
        <p:spPr>
          <a:xfrm>
            <a:off x="8778572" y="2636046"/>
            <a:ext cx="2060861" cy="2060861"/>
          </a:xfrm>
          <a:prstGeom prst="pie">
            <a:avLst>
              <a:gd name="adj1" fmla="val 18144000"/>
              <a:gd name="adj2" fmla="val 19440000"/>
            </a:avLst>
          </a:prstGeom>
          <a:solidFill>
            <a:srgbClr val="3F5FA8"/>
          </a:solidFill>
          <a:ln>
            <a:noFill/>
          </a:ln>
        </p:spPr>
        <p:txBody>
          <a:bodyPr/>
          <a:lstStyle/>
          <a:p>
            <a:endParaRPr lang="en-US" sz="1600"/>
          </a:p>
        </p:txBody>
      </p:sp>
      <p:sp>
        <p:nvSpPr>
          <p:cNvPr id="30" name="PieSlice304">
            <a:extLst>
              <a:ext uri="{FF2B5EF4-FFF2-40B4-BE49-F238E27FC236}">
                <a16:creationId xmlns:a16="http://schemas.microsoft.com/office/drawing/2014/main" id="{3D12B19F-8818-2ADE-0CA3-509DD6B51714}"/>
              </a:ext>
            </a:extLst>
          </p:cNvPr>
          <p:cNvSpPr/>
          <p:nvPr/>
        </p:nvSpPr>
        <p:spPr>
          <a:xfrm>
            <a:off x="8778572" y="2636046"/>
            <a:ext cx="2060861" cy="2060861"/>
          </a:xfrm>
          <a:prstGeom prst="pie">
            <a:avLst>
              <a:gd name="adj1" fmla="val 16848000"/>
              <a:gd name="adj2" fmla="val 18144000"/>
            </a:avLst>
          </a:prstGeom>
          <a:solidFill>
            <a:srgbClr val="2EB8B8"/>
          </a:solidFill>
          <a:ln>
            <a:noFill/>
          </a:ln>
        </p:spPr>
        <p:txBody>
          <a:bodyPr/>
          <a:lstStyle/>
          <a:p>
            <a:endParaRPr lang="en-US" sz="1600"/>
          </a:p>
        </p:txBody>
      </p:sp>
      <p:sp>
        <p:nvSpPr>
          <p:cNvPr id="31" name="PieSlice305">
            <a:extLst>
              <a:ext uri="{FF2B5EF4-FFF2-40B4-BE49-F238E27FC236}">
                <a16:creationId xmlns:a16="http://schemas.microsoft.com/office/drawing/2014/main" id="{76B079CF-D881-B72B-4226-7E6F1A489C21}"/>
              </a:ext>
            </a:extLst>
          </p:cNvPr>
          <p:cNvSpPr/>
          <p:nvPr/>
        </p:nvSpPr>
        <p:spPr>
          <a:xfrm>
            <a:off x="8778572" y="2636046"/>
            <a:ext cx="2060861" cy="2060861"/>
          </a:xfrm>
          <a:prstGeom prst="pie">
            <a:avLst>
              <a:gd name="adj1" fmla="val 16200000"/>
              <a:gd name="adj2" fmla="val 16848000"/>
            </a:avLst>
          </a:prstGeom>
          <a:solidFill>
            <a:srgbClr val="8F6A9E"/>
          </a:solidFill>
          <a:ln>
            <a:noFill/>
          </a:ln>
        </p:spPr>
        <p:txBody>
          <a:bodyPr/>
          <a:lstStyle/>
          <a:p>
            <a:endParaRPr lang="en-US" sz="1600"/>
          </a:p>
        </p:txBody>
      </p:sp>
      <p:sp>
        <p:nvSpPr>
          <p:cNvPr id="33" name="PieLabel321">
            <a:extLst>
              <a:ext uri="{FF2B5EF4-FFF2-40B4-BE49-F238E27FC236}">
                <a16:creationId xmlns:a16="http://schemas.microsoft.com/office/drawing/2014/main" id="{C45B0372-C764-DEEC-0D1E-5759FE5A67BA}"/>
              </a:ext>
            </a:extLst>
          </p:cNvPr>
          <p:cNvSpPr txBox="1"/>
          <p:nvPr/>
        </p:nvSpPr>
        <p:spPr>
          <a:xfrm>
            <a:off x="10905270" y="3200898"/>
            <a:ext cx="981362" cy="490681"/>
          </a:xfrm>
          <a:prstGeom prst="rect">
            <a:avLst/>
          </a:prstGeom>
          <a:noFill/>
        </p:spPr>
        <p:txBody>
          <a:bodyPr wrap="square" lIns="0" tIns="0" rIns="0" bIns="0" anchor="t"/>
          <a:lstStyle/>
          <a:p>
            <a:r>
              <a:rPr lang="en-US" sz="1600" dirty="0">
                <a:solidFill>
                  <a:srgbClr val="000000"/>
                </a:solidFill>
              </a:rPr>
              <a:t>School</a:t>
            </a:r>
          </a:p>
          <a:p>
            <a:r>
              <a:rPr lang="en-US" sz="1600" dirty="0">
                <a:solidFill>
                  <a:srgbClr val="000000"/>
                </a:solidFill>
              </a:rPr>
              <a:t>15%</a:t>
            </a:r>
          </a:p>
        </p:txBody>
      </p:sp>
      <p:sp>
        <p:nvSpPr>
          <p:cNvPr id="34" name="PieLabel322">
            <a:extLst>
              <a:ext uri="{FF2B5EF4-FFF2-40B4-BE49-F238E27FC236}">
                <a16:creationId xmlns:a16="http://schemas.microsoft.com/office/drawing/2014/main" id="{6CF62CBB-B1B1-F17E-7816-696C45A1F33B}"/>
              </a:ext>
            </a:extLst>
          </p:cNvPr>
          <p:cNvSpPr txBox="1"/>
          <p:nvPr/>
        </p:nvSpPr>
        <p:spPr>
          <a:xfrm>
            <a:off x="10676109" y="2437704"/>
            <a:ext cx="981362" cy="490681"/>
          </a:xfrm>
          <a:prstGeom prst="rect">
            <a:avLst/>
          </a:prstGeom>
          <a:noFill/>
        </p:spPr>
        <p:txBody>
          <a:bodyPr wrap="square" lIns="0" tIns="0" rIns="0" bIns="0" anchor="t"/>
          <a:lstStyle/>
          <a:p>
            <a:r>
              <a:rPr lang="en-US" sz="1600" dirty="0">
                <a:solidFill>
                  <a:srgbClr val="000000"/>
                </a:solidFill>
              </a:rPr>
              <a:t>Friends</a:t>
            </a:r>
          </a:p>
          <a:p>
            <a:r>
              <a:rPr lang="en-US" sz="1600" dirty="0">
                <a:solidFill>
                  <a:srgbClr val="000000"/>
                </a:solidFill>
              </a:rPr>
              <a:t>6%</a:t>
            </a:r>
          </a:p>
        </p:txBody>
      </p:sp>
      <p:sp>
        <p:nvSpPr>
          <p:cNvPr id="35" name="PieLabel323">
            <a:extLst>
              <a:ext uri="{FF2B5EF4-FFF2-40B4-BE49-F238E27FC236}">
                <a16:creationId xmlns:a16="http://schemas.microsoft.com/office/drawing/2014/main" id="{4C23EDA2-D1E5-932D-662A-21588DE7F345}"/>
              </a:ext>
            </a:extLst>
          </p:cNvPr>
          <p:cNvSpPr txBox="1"/>
          <p:nvPr/>
        </p:nvSpPr>
        <p:spPr>
          <a:xfrm>
            <a:off x="10189510" y="2113996"/>
            <a:ext cx="981362" cy="490681"/>
          </a:xfrm>
          <a:prstGeom prst="rect">
            <a:avLst/>
          </a:prstGeom>
          <a:noFill/>
        </p:spPr>
        <p:txBody>
          <a:bodyPr wrap="square" lIns="0" tIns="0" rIns="0" bIns="0" anchor="t"/>
          <a:lstStyle/>
          <a:p>
            <a:r>
              <a:rPr lang="en-US" sz="1600" dirty="0">
                <a:solidFill>
                  <a:srgbClr val="000000"/>
                </a:solidFill>
              </a:rPr>
              <a:t>Family</a:t>
            </a:r>
          </a:p>
          <a:p>
            <a:r>
              <a:rPr lang="en-US" sz="1600" dirty="0">
                <a:solidFill>
                  <a:srgbClr val="000000"/>
                </a:solidFill>
              </a:rPr>
              <a:t>6%</a:t>
            </a:r>
          </a:p>
        </p:txBody>
      </p:sp>
      <p:sp>
        <p:nvSpPr>
          <p:cNvPr id="36" name="PieLabel324">
            <a:extLst>
              <a:ext uri="{FF2B5EF4-FFF2-40B4-BE49-F238E27FC236}">
                <a16:creationId xmlns:a16="http://schemas.microsoft.com/office/drawing/2014/main" id="{215BE229-B12A-291D-CFA7-46F728E118E5}"/>
              </a:ext>
            </a:extLst>
          </p:cNvPr>
          <p:cNvSpPr txBox="1"/>
          <p:nvPr/>
        </p:nvSpPr>
        <p:spPr>
          <a:xfrm>
            <a:off x="9549762" y="2046477"/>
            <a:ext cx="642314" cy="490681"/>
          </a:xfrm>
          <a:prstGeom prst="rect">
            <a:avLst/>
          </a:prstGeom>
          <a:noFill/>
        </p:spPr>
        <p:txBody>
          <a:bodyPr wrap="square" lIns="0" tIns="0" rIns="0" bIns="0" anchor="t"/>
          <a:lstStyle/>
          <a:p>
            <a:pPr algn="ctr"/>
            <a:r>
              <a:rPr lang="en-US" sz="1600" dirty="0">
                <a:solidFill>
                  <a:srgbClr val="000000"/>
                </a:solidFill>
              </a:rPr>
              <a:t>Other</a:t>
            </a:r>
          </a:p>
          <a:p>
            <a:pPr algn="ctr"/>
            <a:r>
              <a:rPr lang="en-US" sz="1600" dirty="0">
                <a:solidFill>
                  <a:srgbClr val="000000"/>
                </a:solidFill>
              </a:rPr>
              <a:t>3%</a:t>
            </a:r>
          </a:p>
        </p:txBody>
      </p:sp>
    </p:spTree>
    <p:extLst>
      <p:ext uri="{BB962C8B-B14F-4D97-AF65-F5344CB8AC3E}">
        <p14:creationId xmlns:p14="http://schemas.microsoft.com/office/powerpoint/2010/main" val="284935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517065"/>
          </a:xfrm>
          <a:prstGeom prst="rect">
            <a:avLst/>
          </a:prstGeom>
          <a:noFill/>
        </p:spPr>
        <p:txBody>
          <a:bodyPr wrap="square" lIns="45720" tIns="27432" rIns="45720" bIns="27432" anchor="t">
            <a:spAutoFit/>
          </a:bodyPr>
          <a:lstStyle/>
          <a:p>
            <a:pPr algn="l"/>
            <a:r>
              <a:rPr lang="en-US" sz="3000" i="1" dirty="0">
                <a:solidFill>
                  <a:schemeClr val="accent6">
                    <a:lumMod val="75000"/>
                  </a:schemeClr>
                </a:solidFill>
                <a:latin typeface="Calibri"/>
              </a:rPr>
              <a:t>Inter</a:t>
            </a:r>
            <a:r>
              <a:rPr lang="en-US" sz="3000" b="1" i="0" dirty="0">
                <a:solidFill>
                  <a:srgbClr val="1E3A5F"/>
                </a:solidFill>
                <a:latin typeface="Calibri"/>
              </a:rPr>
              <a:t>personal Hypersensitivity Model — with ED symptoms</a:t>
            </a:r>
          </a:p>
        </p:txBody>
      </p:sp>
      <p:sp>
        <p:nvSpPr>
          <p:cNvPr id="6" name="Rounded Rectangle 5"/>
          <p:cNvSpPr/>
          <p:nvPr/>
        </p:nvSpPr>
        <p:spPr>
          <a:xfrm>
            <a:off x="4206239" y="1049239"/>
            <a:ext cx="4771503" cy="767800"/>
          </a:xfrm>
          <a:prstGeom prst="roundRect">
            <a:avLst>
              <a:gd name="adj" fmla="val 10000"/>
            </a:avLst>
          </a:prstGeom>
          <a:solidFill>
            <a:srgbClr val="E3EEF5"/>
          </a:solidFill>
          <a:ln w="19050">
            <a:solidFill>
              <a:srgbClr val="1E3A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762500" y="1130300"/>
            <a:ext cx="3657600" cy="332399"/>
          </a:xfrm>
          <a:prstGeom prst="rect">
            <a:avLst/>
          </a:prstGeom>
          <a:noFill/>
        </p:spPr>
        <p:txBody>
          <a:bodyPr wrap="square" lIns="45720" tIns="27432" rIns="45720" bIns="27432" anchor="t">
            <a:spAutoFit/>
          </a:bodyPr>
          <a:lstStyle/>
          <a:p>
            <a:pPr algn="ctr"/>
            <a:r>
              <a:rPr lang="en-US" b="1" i="0" dirty="0">
                <a:solidFill>
                  <a:srgbClr val="1E3A5F"/>
                </a:solidFill>
                <a:latin typeface="Calibri"/>
                <a:cs typeface="Calibri"/>
              </a:rPr>
              <a:t>Connectedness</a:t>
            </a:r>
          </a:p>
        </p:txBody>
      </p:sp>
      <p:sp>
        <p:nvSpPr>
          <p:cNvPr id="8" name="TextBox 7"/>
          <p:cNvSpPr txBox="1"/>
          <p:nvPr/>
        </p:nvSpPr>
        <p:spPr>
          <a:xfrm>
            <a:off x="4371996" y="1511300"/>
            <a:ext cx="4438607" cy="234616"/>
          </a:xfrm>
          <a:prstGeom prst="rect">
            <a:avLst/>
          </a:prstGeom>
          <a:noFill/>
        </p:spPr>
        <p:txBody>
          <a:bodyPr wrap="square" lIns="45720" tIns="27432" rIns="45720" bIns="27432" anchor="t">
            <a:spAutoFit/>
          </a:bodyPr>
          <a:lstStyle/>
          <a:p>
            <a:pPr algn="ctr">
              <a:lnSpc>
                <a:spcPts val="1300"/>
              </a:lnSpc>
            </a:pPr>
            <a:r>
              <a:rPr lang="en-US" sz="1600" i="0" dirty="0">
                <a:solidFill>
                  <a:srgbClr val="334455"/>
                </a:solidFill>
                <a:latin typeface="Calibri"/>
                <a:cs typeface="Calibri"/>
              </a:rPr>
              <a:t>idealizing, dependent, rejection-sensitive</a:t>
            </a:r>
          </a:p>
        </p:txBody>
      </p:sp>
      <p:sp>
        <p:nvSpPr>
          <p:cNvPr id="9" name="Rounded Rectangle 8"/>
          <p:cNvSpPr/>
          <p:nvPr/>
        </p:nvSpPr>
        <p:spPr>
          <a:xfrm>
            <a:off x="4206239" y="2481846"/>
            <a:ext cx="4771503" cy="904079"/>
          </a:xfrm>
          <a:prstGeom prst="roundRect">
            <a:avLst>
              <a:gd name="adj" fmla="val 10000"/>
            </a:avLst>
          </a:prstGeom>
          <a:solidFill>
            <a:srgbClr val="F8E1D4"/>
          </a:solidFill>
          <a:ln w="19050">
            <a:solidFill>
              <a:srgbClr val="E078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 name="TextBox 9"/>
          <p:cNvSpPr txBox="1"/>
          <p:nvPr/>
        </p:nvSpPr>
        <p:spPr>
          <a:xfrm>
            <a:off x="4762500" y="2533650"/>
            <a:ext cx="3657600" cy="332399"/>
          </a:xfrm>
          <a:prstGeom prst="rect">
            <a:avLst/>
          </a:prstGeom>
          <a:noFill/>
        </p:spPr>
        <p:txBody>
          <a:bodyPr wrap="square" lIns="45720" tIns="27432" rIns="45720" bIns="27432" anchor="t">
            <a:spAutoFit/>
          </a:bodyPr>
          <a:lstStyle/>
          <a:p>
            <a:pPr algn="ctr"/>
            <a:r>
              <a:rPr lang="en-US" b="1" i="0" dirty="0">
                <a:solidFill>
                  <a:srgbClr val="E07856"/>
                </a:solidFill>
                <a:latin typeface="Calibri"/>
                <a:cs typeface="Calibri"/>
              </a:rPr>
              <a:t>Feeling Threatened</a:t>
            </a:r>
          </a:p>
        </p:txBody>
      </p:sp>
      <p:sp>
        <p:nvSpPr>
          <p:cNvPr id="11" name="TextBox 10"/>
          <p:cNvSpPr txBox="1"/>
          <p:nvPr/>
        </p:nvSpPr>
        <p:spPr>
          <a:xfrm>
            <a:off x="4288772" y="2914650"/>
            <a:ext cx="4605055" cy="401328"/>
          </a:xfrm>
          <a:prstGeom prst="rect">
            <a:avLst/>
          </a:prstGeom>
          <a:noFill/>
        </p:spPr>
        <p:txBody>
          <a:bodyPr wrap="square" lIns="45720" tIns="27432" rIns="45720" bIns="27432" anchor="t">
            <a:spAutoFit/>
          </a:bodyPr>
          <a:lstStyle/>
          <a:p>
            <a:pPr algn="ctr">
              <a:lnSpc>
                <a:spcPts val="1300"/>
              </a:lnSpc>
            </a:pPr>
            <a:r>
              <a:rPr lang="en-US" sz="1600" i="0" dirty="0" err="1">
                <a:solidFill>
                  <a:srgbClr val="334455"/>
                </a:solidFill>
                <a:latin typeface="Calibri"/>
                <a:cs typeface="Calibri"/>
              </a:rPr>
              <a:t>devaluative</a:t>
            </a:r>
            <a:r>
              <a:rPr lang="en-US" sz="1600" i="0" dirty="0">
                <a:solidFill>
                  <a:srgbClr val="334455"/>
                </a:solidFill>
                <a:latin typeface="Calibri"/>
                <a:cs typeface="Calibri"/>
              </a:rPr>
              <a:t>, self-injurious, angry, anxious, help-seeking, </a:t>
            </a:r>
            <a:r>
              <a:rPr lang="en-US" sz="1600" b="1" i="0" dirty="0">
                <a:solidFill>
                  <a:srgbClr val="334455"/>
                </a:solidFill>
                <a:latin typeface="Calibri"/>
                <a:cs typeface="Calibri"/>
              </a:rPr>
              <a:t>binge eating</a:t>
            </a:r>
            <a:r>
              <a:rPr lang="en-US" sz="1600" i="0" dirty="0">
                <a:solidFill>
                  <a:srgbClr val="334455"/>
                </a:solidFill>
                <a:latin typeface="Calibri"/>
                <a:cs typeface="Calibri"/>
              </a:rPr>
              <a:t>, </a:t>
            </a:r>
            <a:r>
              <a:rPr lang="en-US" sz="1600" b="1" i="0" dirty="0">
                <a:solidFill>
                  <a:srgbClr val="334455"/>
                </a:solidFill>
                <a:latin typeface="Calibri"/>
                <a:cs typeface="Calibri"/>
              </a:rPr>
              <a:t>purging</a:t>
            </a:r>
            <a:r>
              <a:rPr lang="en-US" sz="1600" i="0" dirty="0">
                <a:solidFill>
                  <a:srgbClr val="334455"/>
                </a:solidFill>
                <a:latin typeface="Calibri"/>
                <a:cs typeface="Calibri"/>
              </a:rPr>
              <a:t>, </a:t>
            </a:r>
            <a:r>
              <a:rPr lang="en-US" sz="1600" b="1" i="0" dirty="0">
                <a:solidFill>
                  <a:srgbClr val="334455"/>
                </a:solidFill>
                <a:latin typeface="Calibri"/>
                <a:cs typeface="Calibri"/>
              </a:rPr>
              <a:t>weight-loss drug use</a:t>
            </a:r>
          </a:p>
        </p:txBody>
      </p:sp>
      <p:sp>
        <p:nvSpPr>
          <p:cNvPr id="12" name="Rounded Rectangle 11"/>
          <p:cNvSpPr/>
          <p:nvPr/>
        </p:nvSpPr>
        <p:spPr>
          <a:xfrm>
            <a:off x="4206239" y="4235120"/>
            <a:ext cx="4771503" cy="767800"/>
          </a:xfrm>
          <a:prstGeom prst="roundRect">
            <a:avLst>
              <a:gd name="adj" fmla="val 10000"/>
            </a:avLst>
          </a:prstGeom>
          <a:solidFill>
            <a:srgbClr val="EAE2EB"/>
          </a:solidFill>
          <a:ln w="19050">
            <a:solidFill>
              <a:srgbClr val="6E4F7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3" name="TextBox 12"/>
          <p:cNvSpPr txBox="1"/>
          <p:nvPr/>
        </p:nvSpPr>
        <p:spPr>
          <a:xfrm>
            <a:off x="4762500" y="4216400"/>
            <a:ext cx="3657600" cy="332399"/>
          </a:xfrm>
          <a:prstGeom prst="rect">
            <a:avLst/>
          </a:prstGeom>
          <a:noFill/>
        </p:spPr>
        <p:txBody>
          <a:bodyPr wrap="square" lIns="45720" tIns="27432" rIns="45720" bIns="27432" anchor="t">
            <a:spAutoFit/>
          </a:bodyPr>
          <a:lstStyle/>
          <a:p>
            <a:pPr algn="ctr"/>
            <a:r>
              <a:rPr lang="en-US" b="1" i="0" dirty="0">
                <a:solidFill>
                  <a:srgbClr val="6E4F72"/>
                </a:solidFill>
                <a:latin typeface="Calibri"/>
                <a:cs typeface="Calibri"/>
              </a:rPr>
              <a:t>Aloneness</a:t>
            </a:r>
          </a:p>
        </p:txBody>
      </p:sp>
      <p:sp>
        <p:nvSpPr>
          <p:cNvPr id="14" name="TextBox 13"/>
          <p:cNvSpPr txBox="1"/>
          <p:nvPr/>
        </p:nvSpPr>
        <p:spPr>
          <a:xfrm>
            <a:off x="4371996" y="4535054"/>
            <a:ext cx="4438607" cy="401328"/>
          </a:xfrm>
          <a:prstGeom prst="rect">
            <a:avLst/>
          </a:prstGeom>
          <a:noFill/>
        </p:spPr>
        <p:txBody>
          <a:bodyPr wrap="square" lIns="45720" tIns="27432" rIns="45720" bIns="27432" anchor="t">
            <a:spAutoFit/>
          </a:bodyPr>
          <a:lstStyle/>
          <a:p>
            <a:pPr algn="ctr">
              <a:lnSpc>
                <a:spcPts val="1300"/>
              </a:lnSpc>
            </a:pPr>
            <a:r>
              <a:rPr lang="en-US" sz="1600" i="0" dirty="0">
                <a:solidFill>
                  <a:srgbClr val="334455"/>
                </a:solidFill>
                <a:latin typeface="Calibri"/>
                <a:cs typeface="Calibri"/>
              </a:rPr>
              <a:t>dissociation, paranoia, impulsive, help-rejecting, </a:t>
            </a:r>
            <a:r>
              <a:rPr lang="en-US" sz="1600" b="1" i="0" dirty="0">
                <a:solidFill>
                  <a:srgbClr val="334455"/>
                </a:solidFill>
                <a:latin typeface="Calibri"/>
                <a:cs typeface="Calibri"/>
              </a:rPr>
              <a:t>greater severity of eating disorder symptoms</a:t>
            </a:r>
          </a:p>
        </p:txBody>
      </p:sp>
      <p:sp>
        <p:nvSpPr>
          <p:cNvPr id="15" name="Rounded Rectangle 14"/>
          <p:cNvSpPr/>
          <p:nvPr/>
        </p:nvSpPr>
        <p:spPr>
          <a:xfrm>
            <a:off x="4206239" y="5636791"/>
            <a:ext cx="4771503" cy="767800"/>
          </a:xfrm>
          <a:prstGeom prst="roundRect">
            <a:avLst>
              <a:gd name="adj" fmla="val 10000"/>
            </a:avLst>
          </a:prstGeom>
          <a:solidFill>
            <a:srgbClr val="E6D1D5"/>
          </a:solidFill>
          <a:ln w="19050">
            <a:solidFill>
              <a:srgbClr val="B549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6" name="TextBox 15"/>
          <p:cNvSpPr txBox="1"/>
          <p:nvPr/>
        </p:nvSpPr>
        <p:spPr>
          <a:xfrm>
            <a:off x="4762500" y="5715000"/>
            <a:ext cx="3657600" cy="332399"/>
          </a:xfrm>
          <a:prstGeom prst="rect">
            <a:avLst/>
          </a:prstGeom>
          <a:noFill/>
        </p:spPr>
        <p:txBody>
          <a:bodyPr wrap="square" lIns="45720" tIns="27432" rIns="45720" bIns="27432" anchor="t">
            <a:spAutoFit/>
          </a:bodyPr>
          <a:lstStyle/>
          <a:p>
            <a:pPr algn="ctr"/>
            <a:r>
              <a:rPr lang="en-US" b="1" i="0" dirty="0">
                <a:solidFill>
                  <a:srgbClr val="B5495B"/>
                </a:solidFill>
                <a:latin typeface="Calibri"/>
                <a:cs typeface="Calibri"/>
              </a:rPr>
              <a:t>Despair</a:t>
            </a:r>
          </a:p>
        </p:txBody>
      </p:sp>
      <p:sp>
        <p:nvSpPr>
          <p:cNvPr id="17" name="TextBox 16"/>
          <p:cNvSpPr txBox="1"/>
          <p:nvPr/>
        </p:nvSpPr>
        <p:spPr>
          <a:xfrm>
            <a:off x="4371996" y="6096000"/>
            <a:ext cx="4438607" cy="234616"/>
          </a:xfrm>
          <a:prstGeom prst="rect">
            <a:avLst/>
          </a:prstGeom>
          <a:noFill/>
        </p:spPr>
        <p:txBody>
          <a:bodyPr wrap="square" lIns="45720" tIns="27432" rIns="45720" bIns="27432" anchor="t">
            <a:spAutoFit/>
          </a:bodyPr>
          <a:lstStyle/>
          <a:p>
            <a:pPr algn="ctr">
              <a:lnSpc>
                <a:spcPts val="1300"/>
              </a:lnSpc>
            </a:pPr>
            <a:r>
              <a:rPr lang="en-US" sz="1600" i="0" dirty="0">
                <a:solidFill>
                  <a:srgbClr val="334455"/>
                </a:solidFill>
                <a:latin typeface="Calibri"/>
                <a:cs typeface="Calibri"/>
              </a:rPr>
              <a:t>suicidal, </a:t>
            </a:r>
            <a:r>
              <a:rPr lang="en-US" sz="1600" i="0" dirty="0" err="1">
                <a:solidFill>
                  <a:srgbClr val="334455"/>
                </a:solidFill>
                <a:latin typeface="Calibri"/>
                <a:cs typeface="Calibri"/>
              </a:rPr>
              <a:t>anhedonic</a:t>
            </a:r>
            <a:endParaRPr lang="en-US" sz="1600" i="0" dirty="0">
              <a:solidFill>
                <a:srgbClr val="334455"/>
              </a:solidFill>
              <a:latin typeface="Calibri"/>
              <a:cs typeface="Calibri"/>
            </a:endParaRPr>
          </a:p>
        </p:txBody>
      </p:sp>
      <p:cxnSp>
        <p:nvCxnSpPr>
          <p:cNvPr id="18" name="Connector 17"/>
          <p:cNvCxnSpPr>
            <a:cxnSpLocks/>
          </p:cNvCxnSpPr>
          <p:nvPr/>
        </p:nvCxnSpPr>
        <p:spPr>
          <a:xfrm>
            <a:off x="6567783" y="1910482"/>
            <a:ext cx="0" cy="482599"/>
          </a:xfrm>
          <a:prstGeom prst="line">
            <a:avLst/>
          </a:prstGeom>
          <a:ln w="38100" cap="flat" cmpd="sng" algn="ctr">
            <a:solidFill>
              <a:srgbClr val="6B7785"/>
            </a:solidFill>
            <a:prstDash val="solid"/>
            <a:tailEnd type="triangle" w="med"/>
          </a:ln>
        </p:spPr>
        <p:style>
          <a:lnRef idx="2">
            <a:schemeClr val="accent1"/>
          </a:lnRef>
          <a:fillRef idx="0">
            <a:schemeClr val="accent1"/>
          </a:fillRef>
          <a:effectRef idx="1">
            <a:schemeClr val="accent1"/>
          </a:effectRef>
          <a:fontRef idx="minor">
            <a:schemeClr val="tx1"/>
          </a:fontRef>
        </p:style>
      </p:cxnSp>
      <p:cxnSp>
        <p:nvCxnSpPr>
          <p:cNvPr id="20" name="Connector 19"/>
          <p:cNvCxnSpPr>
            <a:cxnSpLocks/>
          </p:cNvCxnSpPr>
          <p:nvPr/>
        </p:nvCxnSpPr>
        <p:spPr>
          <a:xfrm>
            <a:off x="6587836" y="5075724"/>
            <a:ext cx="0" cy="443352"/>
          </a:xfrm>
          <a:prstGeom prst="line">
            <a:avLst/>
          </a:prstGeom>
          <a:ln w="38100" cap="flat" cmpd="sng" algn="ctr">
            <a:solidFill>
              <a:srgbClr val="6B7785"/>
            </a:solidFill>
            <a:prstDash val="solid"/>
            <a:tailEnd type="triangle" w="med"/>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171224" y="2025368"/>
            <a:ext cx="3725015" cy="301621"/>
          </a:xfrm>
          <a:prstGeom prst="rect">
            <a:avLst/>
          </a:prstGeom>
          <a:noFill/>
        </p:spPr>
        <p:txBody>
          <a:bodyPr wrap="square" lIns="45720" tIns="27432" rIns="45720" bIns="27432" anchor="t">
            <a:spAutoFit/>
          </a:bodyPr>
          <a:lstStyle/>
          <a:p>
            <a:pPr algn="l"/>
            <a:r>
              <a:rPr lang="en-US" sz="1600" b="0" i="1" dirty="0">
                <a:solidFill>
                  <a:srgbClr val="334455"/>
                </a:solidFill>
                <a:latin typeface="Calibri"/>
              </a:rPr>
              <a:t>Interpersonal stress</a:t>
            </a:r>
          </a:p>
        </p:txBody>
      </p:sp>
      <p:sp>
        <p:nvSpPr>
          <p:cNvPr id="23" name="TextBox 22"/>
          <p:cNvSpPr txBox="1"/>
          <p:nvPr/>
        </p:nvSpPr>
        <p:spPr>
          <a:xfrm>
            <a:off x="605791" y="5032789"/>
            <a:ext cx="2984500" cy="547842"/>
          </a:xfrm>
          <a:prstGeom prst="rect">
            <a:avLst/>
          </a:prstGeom>
          <a:noFill/>
        </p:spPr>
        <p:txBody>
          <a:bodyPr wrap="square" lIns="45720" tIns="27432" rIns="45720" bIns="27432" anchor="t">
            <a:spAutoFit/>
          </a:bodyPr>
          <a:lstStyle/>
          <a:p>
            <a:pPr algn="r"/>
            <a:r>
              <a:rPr lang="en-US" sz="1600" b="0" i="1" dirty="0">
                <a:solidFill>
                  <a:srgbClr val="334455"/>
                </a:solidFill>
                <a:latin typeface="Calibri"/>
              </a:rPr>
              <a:t>Holding</a:t>
            </a:r>
          </a:p>
          <a:p>
            <a:pPr algn="r"/>
            <a:r>
              <a:rPr lang="en-US" sz="1600" b="0" i="1" dirty="0">
                <a:solidFill>
                  <a:srgbClr val="334455"/>
                </a:solidFill>
                <a:latin typeface="Calibri"/>
              </a:rPr>
              <a:t>(hospital, jail, rescue)</a:t>
            </a:r>
          </a:p>
        </p:txBody>
      </p:sp>
      <p:sp>
        <p:nvSpPr>
          <p:cNvPr id="25" name="TextBox 24"/>
          <p:cNvSpPr txBox="1"/>
          <p:nvPr/>
        </p:nvSpPr>
        <p:spPr>
          <a:xfrm>
            <a:off x="-462298" y="3361459"/>
            <a:ext cx="2984500" cy="547842"/>
          </a:xfrm>
          <a:prstGeom prst="rect">
            <a:avLst/>
          </a:prstGeom>
          <a:noFill/>
        </p:spPr>
        <p:txBody>
          <a:bodyPr wrap="square" lIns="45720" tIns="27432" rIns="45720" bIns="27432" anchor="t">
            <a:spAutoFit/>
          </a:bodyPr>
          <a:lstStyle/>
          <a:p>
            <a:pPr algn="r"/>
            <a:r>
              <a:rPr lang="en-US" sz="1600" b="0" i="1" dirty="0">
                <a:solidFill>
                  <a:srgbClr val="3B898F"/>
                </a:solidFill>
                <a:latin typeface="Calibri"/>
              </a:rPr>
              <a:t>Support by the other</a:t>
            </a:r>
          </a:p>
          <a:p>
            <a:pPr algn="r"/>
            <a:r>
              <a:rPr lang="en-US" sz="1600" b="0" i="1" dirty="0">
                <a:solidFill>
                  <a:srgbClr val="3B898F"/>
                </a:solidFill>
                <a:latin typeface="Calibri"/>
              </a:rPr>
              <a:t>(↑ involvement, rescue)</a:t>
            </a:r>
          </a:p>
        </p:txBody>
      </p:sp>
      <p:sp>
        <p:nvSpPr>
          <p:cNvPr id="26" name="TextBox 25"/>
          <p:cNvSpPr txBox="1"/>
          <p:nvPr/>
        </p:nvSpPr>
        <p:spPr>
          <a:xfrm>
            <a:off x="7125504" y="3728900"/>
            <a:ext cx="4516736" cy="301621"/>
          </a:xfrm>
          <a:prstGeom prst="rect">
            <a:avLst/>
          </a:prstGeom>
          <a:noFill/>
        </p:spPr>
        <p:txBody>
          <a:bodyPr wrap="square" lIns="45720" tIns="27432" rIns="45720" bIns="27432" anchor="t">
            <a:spAutoFit/>
          </a:bodyPr>
          <a:lstStyle/>
          <a:p>
            <a:pPr algn="l"/>
            <a:r>
              <a:rPr lang="en-US" sz="1600" b="0" i="1" dirty="0">
                <a:solidFill>
                  <a:srgbClr val="B5495B"/>
                </a:solidFill>
                <a:latin typeface="Calibri"/>
              </a:rPr>
              <a:t>Withdrawal by other (physical or emotional)</a:t>
            </a:r>
          </a:p>
        </p:txBody>
      </p:sp>
      <p:sp>
        <p:nvSpPr>
          <p:cNvPr id="30" name="TextBox 29"/>
          <p:cNvSpPr txBox="1"/>
          <p:nvPr/>
        </p:nvSpPr>
        <p:spPr>
          <a:xfrm>
            <a:off x="502920" y="6509367"/>
            <a:ext cx="9601200" cy="224677"/>
          </a:xfrm>
          <a:prstGeom prst="rect">
            <a:avLst/>
          </a:prstGeom>
          <a:noFill/>
        </p:spPr>
        <p:txBody>
          <a:bodyPr wrap="square" lIns="45720" tIns="27432" rIns="45720" bIns="27432" anchor="t">
            <a:spAutoFit/>
          </a:bodyPr>
          <a:lstStyle/>
          <a:p>
            <a:pPr algn="l"/>
            <a:r>
              <a:rPr lang="en-US" sz="1100" b="0" i="1" dirty="0">
                <a:solidFill>
                  <a:srgbClr val="6B7785"/>
                </a:solidFill>
                <a:latin typeface="Calibri"/>
              </a:rPr>
              <a:t>Adapted from Gunderson &amp; Links, 2014 </a:t>
            </a:r>
          </a:p>
        </p:txBody>
      </p:sp>
      <p:sp>
        <p:nvSpPr>
          <p:cNvPr id="31" name="TextBox 30"/>
          <p:cNvSpPr txBox="1"/>
          <p:nvPr/>
        </p:nvSpPr>
        <p:spPr>
          <a:xfrm>
            <a:off x="10319131" y="6510970"/>
            <a:ext cx="152400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9 / 21</a:t>
            </a:r>
          </a:p>
        </p:txBody>
      </p:sp>
      <p:cxnSp>
        <p:nvCxnSpPr>
          <p:cNvPr id="43" name="Connector 17">
            <a:extLst>
              <a:ext uri="{FF2B5EF4-FFF2-40B4-BE49-F238E27FC236}">
                <a16:creationId xmlns:a16="http://schemas.microsoft.com/office/drawing/2014/main" id="{2394B1B2-E632-EFFA-6E86-0C784A8CFF02}"/>
              </a:ext>
            </a:extLst>
          </p:cNvPr>
          <p:cNvCxnSpPr>
            <a:cxnSpLocks/>
          </p:cNvCxnSpPr>
          <p:nvPr/>
        </p:nvCxnSpPr>
        <p:spPr>
          <a:xfrm>
            <a:off x="6600751" y="3610694"/>
            <a:ext cx="0" cy="545545"/>
          </a:xfrm>
          <a:prstGeom prst="line">
            <a:avLst/>
          </a:prstGeom>
          <a:ln w="38100" cap="flat" cmpd="sng" algn="ctr">
            <a:solidFill>
              <a:srgbClr val="6B7785"/>
            </a:solidFill>
            <a:prstDash val="solid"/>
            <a:tailEnd type="triangle" w="med"/>
          </a:ln>
        </p:spPr>
        <p:style>
          <a:lnRef idx="2">
            <a:schemeClr val="accent1"/>
          </a:lnRef>
          <a:fillRef idx="0">
            <a:schemeClr val="accent1"/>
          </a:fillRef>
          <a:effectRef idx="1">
            <a:schemeClr val="accent1"/>
          </a:effectRef>
          <a:fontRef idx="minor">
            <a:schemeClr val="tx1"/>
          </a:fontRef>
        </p:style>
      </p:cxnSp>
      <p:cxnSp>
        <p:nvCxnSpPr>
          <p:cNvPr id="46" name="Connector 17">
            <a:extLst>
              <a:ext uri="{FF2B5EF4-FFF2-40B4-BE49-F238E27FC236}">
                <a16:creationId xmlns:a16="http://schemas.microsoft.com/office/drawing/2014/main" id="{E05A2E55-E612-FE2E-B32B-16E8B9CFFF3B}"/>
              </a:ext>
            </a:extLst>
          </p:cNvPr>
          <p:cNvCxnSpPr>
            <a:cxnSpLocks/>
          </p:cNvCxnSpPr>
          <p:nvPr/>
        </p:nvCxnSpPr>
        <p:spPr>
          <a:xfrm flipV="1">
            <a:off x="2179218" y="1835695"/>
            <a:ext cx="1625963" cy="1339360"/>
          </a:xfrm>
          <a:prstGeom prst="line">
            <a:avLst/>
          </a:prstGeom>
          <a:ln w="38100" cap="flat" cmpd="sng" algn="ctr">
            <a:solidFill>
              <a:srgbClr val="6B7785"/>
            </a:solidFill>
            <a:prstDash val="solid"/>
            <a:tailEnd type="triangle" w="med"/>
          </a:ln>
        </p:spPr>
        <p:style>
          <a:lnRef idx="2">
            <a:schemeClr val="accent1"/>
          </a:lnRef>
          <a:fillRef idx="0">
            <a:schemeClr val="accent1"/>
          </a:fillRef>
          <a:effectRef idx="1">
            <a:schemeClr val="accent1"/>
          </a:effectRef>
          <a:fontRef idx="minor">
            <a:schemeClr val="tx1"/>
          </a:fontRef>
        </p:style>
      </p:cxnSp>
      <p:cxnSp>
        <p:nvCxnSpPr>
          <p:cNvPr id="49" name="Connector 17">
            <a:extLst>
              <a:ext uri="{FF2B5EF4-FFF2-40B4-BE49-F238E27FC236}">
                <a16:creationId xmlns:a16="http://schemas.microsoft.com/office/drawing/2014/main" id="{25759CEA-46C3-F4A8-4D9D-D337BF612D28}"/>
              </a:ext>
            </a:extLst>
          </p:cNvPr>
          <p:cNvCxnSpPr>
            <a:cxnSpLocks/>
          </p:cNvCxnSpPr>
          <p:nvPr/>
        </p:nvCxnSpPr>
        <p:spPr>
          <a:xfrm flipH="1" flipV="1">
            <a:off x="2014493" y="4156239"/>
            <a:ext cx="873035" cy="622399"/>
          </a:xfrm>
          <a:prstGeom prst="line">
            <a:avLst/>
          </a:prstGeom>
          <a:ln w="38100" cap="flat" cmpd="sng" algn="ctr">
            <a:solidFill>
              <a:srgbClr val="6B7785"/>
            </a:solidFill>
            <a:prstDash val="solid"/>
            <a:tailEnd type="triangle" w="med"/>
          </a:ln>
        </p:spPr>
        <p:style>
          <a:lnRef idx="2">
            <a:schemeClr val="accent1"/>
          </a:lnRef>
          <a:fillRef idx="0">
            <a:schemeClr val="accent1"/>
          </a:fillRef>
          <a:effectRef idx="1">
            <a:schemeClr val="accent1"/>
          </a:effectRef>
          <a:fontRef idx="minor">
            <a:schemeClr val="tx1"/>
          </a:fontRef>
        </p:style>
      </p:cxnSp>
      <p:cxnSp>
        <p:nvCxnSpPr>
          <p:cNvPr id="56" name="Connector 17">
            <a:extLst>
              <a:ext uri="{FF2B5EF4-FFF2-40B4-BE49-F238E27FC236}">
                <a16:creationId xmlns:a16="http://schemas.microsoft.com/office/drawing/2014/main" id="{595EA87A-DF34-A1FE-CEFB-F74919EA4E5E}"/>
              </a:ext>
            </a:extLst>
          </p:cNvPr>
          <p:cNvCxnSpPr>
            <a:cxnSpLocks/>
          </p:cNvCxnSpPr>
          <p:nvPr/>
        </p:nvCxnSpPr>
        <p:spPr>
          <a:xfrm>
            <a:off x="4088513" y="5265949"/>
            <a:ext cx="1100707" cy="5580"/>
          </a:xfrm>
          <a:prstGeom prst="line">
            <a:avLst/>
          </a:prstGeom>
          <a:ln w="38100" cap="flat" cmpd="sng" algn="ctr">
            <a:solidFill>
              <a:srgbClr val="6B7785"/>
            </a:solidFill>
            <a:prstDash val="solid"/>
            <a:tailEnd type="triangle" w="med"/>
          </a:ln>
        </p:spPr>
        <p:style>
          <a:lnRef idx="2">
            <a:schemeClr val="accent1"/>
          </a:lnRef>
          <a:fillRef idx="0">
            <a:schemeClr val="accent1"/>
          </a:fillRef>
          <a:effectRef idx="1">
            <a:schemeClr val="accent1"/>
          </a:effectRef>
          <a:fontRef idx="minor">
            <a:schemeClr val="tx1"/>
          </a:fontRef>
        </p:style>
      </p:cxnSp>
      <p:cxnSp>
        <p:nvCxnSpPr>
          <p:cNvPr id="58" name="Connector 17">
            <a:extLst>
              <a:ext uri="{FF2B5EF4-FFF2-40B4-BE49-F238E27FC236}">
                <a16:creationId xmlns:a16="http://schemas.microsoft.com/office/drawing/2014/main" id="{4AD51C97-45AB-10B7-3BC8-1F8754FD6148}"/>
              </a:ext>
            </a:extLst>
          </p:cNvPr>
          <p:cNvCxnSpPr>
            <a:cxnSpLocks/>
          </p:cNvCxnSpPr>
          <p:nvPr/>
        </p:nvCxnSpPr>
        <p:spPr>
          <a:xfrm>
            <a:off x="2910646" y="3682151"/>
            <a:ext cx="1100707" cy="5580"/>
          </a:xfrm>
          <a:prstGeom prst="line">
            <a:avLst/>
          </a:prstGeom>
          <a:ln w="38100" cap="flat" cmpd="sng" algn="ctr">
            <a:solidFill>
              <a:srgbClr val="6B7785"/>
            </a:solidFill>
            <a:prstDash val="solid"/>
            <a:tailEnd type="triangle" w="med"/>
          </a:ln>
        </p:spPr>
        <p:style>
          <a:lnRef idx="2">
            <a:schemeClr val="accent1"/>
          </a:lnRef>
          <a:fillRef idx="0">
            <a:schemeClr val="accent1"/>
          </a:fillRef>
          <a:effectRef idx="1">
            <a:schemeClr val="accent1"/>
          </a:effectRef>
          <a:fontRef idx="minor">
            <a:schemeClr val="tx1"/>
          </a:fontRef>
        </p:style>
      </p:cxnSp>
      <p:cxnSp>
        <p:nvCxnSpPr>
          <p:cNvPr id="59" name="Connector 17">
            <a:extLst>
              <a:ext uri="{FF2B5EF4-FFF2-40B4-BE49-F238E27FC236}">
                <a16:creationId xmlns:a16="http://schemas.microsoft.com/office/drawing/2014/main" id="{226952BF-0603-ABE2-573D-9049AE0A37B2}"/>
              </a:ext>
            </a:extLst>
          </p:cNvPr>
          <p:cNvCxnSpPr>
            <a:cxnSpLocks/>
          </p:cNvCxnSpPr>
          <p:nvPr/>
        </p:nvCxnSpPr>
        <p:spPr>
          <a:xfrm flipH="1">
            <a:off x="2887528" y="3871089"/>
            <a:ext cx="1117277" cy="0"/>
          </a:xfrm>
          <a:prstGeom prst="line">
            <a:avLst/>
          </a:prstGeom>
          <a:ln w="38100" cap="flat" cmpd="sng" algn="ctr">
            <a:solidFill>
              <a:srgbClr val="6B7785"/>
            </a:solidFill>
            <a:prstDash val="solid"/>
            <a:tailEnd type="triangle" w="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60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3B834E87-6A51-1B77-BFC5-89674928DB7E}"/>
              </a:ext>
            </a:extLst>
          </p:cNvPr>
          <p:cNvCxnSpPr/>
          <p:nvPr/>
        </p:nvCxnSpPr>
        <p:spPr>
          <a:xfrm flipH="1">
            <a:off x="6682685" y="1908467"/>
            <a:ext cx="134497" cy="0"/>
          </a:xfrm>
          <a:prstGeom prst="straightConnector1">
            <a:avLst/>
          </a:prstGeom>
          <a:ln>
            <a:solidFill>
              <a:srgbClr val="4E81BD"/>
            </a:solidFill>
            <a:tailEnd type="triangle"/>
          </a:ln>
        </p:spPr>
        <p:style>
          <a:lnRef idx="2">
            <a:schemeClr val="accent1"/>
          </a:lnRef>
          <a:fillRef idx="0">
            <a:schemeClr val="accent1"/>
          </a:fillRef>
          <a:effectRef idx="1">
            <a:schemeClr val="accent1"/>
          </a:effectRef>
          <a:fontRef idx="minor">
            <a:schemeClr val="tx1"/>
          </a:fontRef>
        </p:style>
      </p:cxnSp>
      <p:sp>
        <p:nvSpPr>
          <p:cNvPr id="43" name="Arc 42">
            <a:extLst>
              <a:ext uri="{FF2B5EF4-FFF2-40B4-BE49-F238E27FC236}">
                <a16:creationId xmlns:a16="http://schemas.microsoft.com/office/drawing/2014/main" id="{549B60A5-C8D1-7949-7F5B-7E696C4F15D7}"/>
              </a:ext>
            </a:extLst>
          </p:cNvPr>
          <p:cNvSpPr/>
          <p:nvPr/>
        </p:nvSpPr>
        <p:spPr>
          <a:xfrm rot="1874226">
            <a:off x="5110444" y="2104192"/>
            <a:ext cx="4051125" cy="2638191"/>
          </a:xfrm>
          <a:prstGeom prst="arc">
            <a:avLst>
              <a:gd name="adj1" fmla="val 13550161"/>
              <a:gd name="adj2" fmla="val 2043114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Rectangle 1"/>
          <p:cNvSpPr/>
          <p:nvPr/>
        </p:nvSpPr>
        <p:spPr>
          <a:xfrm>
            <a:off x="410174" y="97442"/>
            <a:ext cx="47031" cy="517065"/>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502920" y="124668"/>
            <a:ext cx="10259568" cy="517065"/>
          </a:xfrm>
          <a:prstGeom prst="rect">
            <a:avLst/>
          </a:prstGeom>
          <a:noFill/>
        </p:spPr>
        <p:txBody>
          <a:bodyPr wrap="square" lIns="45720" tIns="27432" rIns="45720" bIns="27432" anchor="t">
            <a:spAutoFit/>
          </a:bodyPr>
          <a:lstStyle/>
          <a:p>
            <a:pPr algn="l"/>
            <a:r>
              <a:rPr lang="en-US" sz="3000" i="1" dirty="0">
                <a:solidFill>
                  <a:schemeClr val="accent6">
                    <a:lumMod val="75000"/>
                  </a:schemeClr>
                </a:solidFill>
                <a:latin typeface="Calibri"/>
              </a:rPr>
              <a:t>Intra</a:t>
            </a:r>
            <a:r>
              <a:rPr lang="en-US" sz="3000" b="1" i="0" dirty="0">
                <a:solidFill>
                  <a:srgbClr val="1E3A5F"/>
                </a:solidFill>
                <a:latin typeface="Calibri"/>
              </a:rPr>
              <a:t>personal Hypersensitivity — the ED-specific process</a:t>
            </a:r>
          </a:p>
        </p:txBody>
      </p:sp>
      <p:sp>
        <p:nvSpPr>
          <p:cNvPr id="9" name="Rounded Rectangle 8"/>
          <p:cNvSpPr/>
          <p:nvPr/>
        </p:nvSpPr>
        <p:spPr>
          <a:xfrm>
            <a:off x="546100" y="1596081"/>
            <a:ext cx="6025518" cy="862456"/>
          </a:xfrm>
          <a:prstGeom prst="roundRect">
            <a:avLst>
              <a:gd name="adj" fmla="val 10000"/>
            </a:avLst>
          </a:prstGeom>
          <a:solidFill>
            <a:srgbClr val="EEF2F6"/>
          </a:solidFill>
          <a:ln w="12700">
            <a:solidFill>
              <a:srgbClr val="1E3A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46099" y="1596079"/>
            <a:ext cx="144613" cy="862458"/>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866140" y="1656063"/>
            <a:ext cx="5583646" cy="301621"/>
          </a:xfrm>
          <a:prstGeom prst="rect">
            <a:avLst/>
          </a:prstGeom>
          <a:noFill/>
        </p:spPr>
        <p:txBody>
          <a:bodyPr wrap="square" lIns="45720" tIns="27432" rIns="45720" bIns="27432" anchor="t">
            <a:spAutoFit/>
          </a:bodyPr>
          <a:lstStyle/>
          <a:p>
            <a:pPr algn="ctr"/>
            <a:r>
              <a:rPr lang="en-US" sz="1600" b="1" i="0" dirty="0">
                <a:solidFill>
                  <a:srgbClr val="1E3A5F"/>
                </a:solidFill>
                <a:latin typeface="Calibri"/>
              </a:rPr>
              <a:t>VULNERABLE SELF</a:t>
            </a:r>
          </a:p>
        </p:txBody>
      </p:sp>
      <p:sp>
        <p:nvSpPr>
          <p:cNvPr id="12" name="TextBox 11"/>
          <p:cNvSpPr txBox="1"/>
          <p:nvPr/>
        </p:nvSpPr>
        <p:spPr>
          <a:xfrm>
            <a:off x="866139" y="1895767"/>
            <a:ext cx="5744327" cy="547842"/>
          </a:xfrm>
          <a:prstGeom prst="rect">
            <a:avLst/>
          </a:prstGeom>
          <a:noFill/>
        </p:spPr>
        <p:txBody>
          <a:bodyPr wrap="square" lIns="45720" tIns="27432" rIns="45720" bIns="27432" anchor="t">
            <a:spAutoFit/>
          </a:bodyPr>
          <a:lstStyle/>
          <a:p>
            <a:pPr algn="ctr"/>
            <a:r>
              <a:rPr lang="en-US" sz="1600" b="0" i="0" dirty="0">
                <a:solidFill>
                  <a:srgbClr val="334455"/>
                </a:solidFill>
                <a:latin typeface="Calibri"/>
              </a:rPr>
              <a:t>Sensitive to social evaluation specific to eating, body shape, or weight; vague discomfort</a:t>
            </a:r>
          </a:p>
        </p:txBody>
      </p:sp>
      <p:sp>
        <p:nvSpPr>
          <p:cNvPr id="13" name="Rounded Rectangle 12"/>
          <p:cNvSpPr/>
          <p:nvPr/>
        </p:nvSpPr>
        <p:spPr>
          <a:xfrm>
            <a:off x="546100" y="3028091"/>
            <a:ext cx="6025518" cy="862456"/>
          </a:xfrm>
          <a:prstGeom prst="roundRect">
            <a:avLst>
              <a:gd name="adj" fmla="val 10000"/>
            </a:avLst>
          </a:prstGeom>
          <a:solidFill>
            <a:srgbClr val="EEF2F6"/>
          </a:solidFill>
          <a:ln w="12700">
            <a:solidFill>
              <a:srgbClr val="2E56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546099" y="3028089"/>
            <a:ext cx="144613" cy="862458"/>
          </a:xfrm>
          <a:prstGeom prst="rect">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866140" y="3093194"/>
            <a:ext cx="5583646" cy="301621"/>
          </a:xfrm>
          <a:prstGeom prst="rect">
            <a:avLst/>
          </a:prstGeom>
          <a:noFill/>
        </p:spPr>
        <p:txBody>
          <a:bodyPr wrap="square" lIns="45720" tIns="27432" rIns="45720" bIns="27432" anchor="t">
            <a:spAutoFit/>
          </a:bodyPr>
          <a:lstStyle/>
          <a:p>
            <a:pPr algn="ctr"/>
            <a:r>
              <a:rPr lang="en-US" sz="1600" b="1" i="0" dirty="0">
                <a:solidFill>
                  <a:srgbClr val="2E568C"/>
                </a:solidFill>
                <a:latin typeface="Calibri"/>
              </a:rPr>
              <a:t>SELF-DISTURBANCE</a:t>
            </a:r>
          </a:p>
        </p:txBody>
      </p:sp>
      <p:sp>
        <p:nvSpPr>
          <p:cNvPr id="16" name="TextBox 15"/>
          <p:cNvSpPr txBox="1"/>
          <p:nvPr/>
        </p:nvSpPr>
        <p:spPr>
          <a:xfrm>
            <a:off x="866140" y="3332898"/>
            <a:ext cx="5583646" cy="547842"/>
          </a:xfrm>
          <a:prstGeom prst="rect">
            <a:avLst/>
          </a:prstGeom>
          <a:noFill/>
        </p:spPr>
        <p:txBody>
          <a:bodyPr wrap="square" lIns="45720" tIns="27432" rIns="45720" bIns="27432" anchor="t">
            <a:spAutoFit/>
          </a:bodyPr>
          <a:lstStyle/>
          <a:p>
            <a:pPr algn="ctr"/>
            <a:r>
              <a:rPr lang="en-US" sz="1600" b="0" i="0" dirty="0">
                <a:solidFill>
                  <a:srgbClr val="334455"/>
                </a:solidFill>
                <a:latin typeface="Calibri"/>
              </a:rPr>
              <a:t>Feeling fat and other negative self-evaluations; poor self-regulation; impulsivity</a:t>
            </a:r>
          </a:p>
        </p:txBody>
      </p:sp>
      <p:sp>
        <p:nvSpPr>
          <p:cNvPr id="17" name="Rounded Rectangle 16"/>
          <p:cNvSpPr/>
          <p:nvPr/>
        </p:nvSpPr>
        <p:spPr>
          <a:xfrm>
            <a:off x="546100" y="4463191"/>
            <a:ext cx="6025518" cy="862456"/>
          </a:xfrm>
          <a:prstGeom prst="roundRect">
            <a:avLst>
              <a:gd name="adj" fmla="val 10000"/>
            </a:avLst>
          </a:prstGeom>
          <a:solidFill>
            <a:srgbClr val="EEF2F6"/>
          </a:solidFill>
          <a:ln w="12700">
            <a:solidFill>
              <a:srgbClr val="6E4F7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546099" y="4463189"/>
            <a:ext cx="144613" cy="862458"/>
          </a:xfrm>
          <a:prstGeom prst="rect">
            <a:avLst/>
          </a:prstGeom>
          <a:solidFill>
            <a:srgbClr val="6E4F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866140" y="4517626"/>
            <a:ext cx="5583646" cy="301621"/>
          </a:xfrm>
          <a:prstGeom prst="rect">
            <a:avLst/>
          </a:prstGeom>
          <a:noFill/>
        </p:spPr>
        <p:txBody>
          <a:bodyPr wrap="square" lIns="45720" tIns="27432" rIns="45720" bIns="27432" anchor="t">
            <a:spAutoFit/>
          </a:bodyPr>
          <a:lstStyle/>
          <a:p>
            <a:pPr algn="ctr"/>
            <a:r>
              <a:rPr lang="en-US" sz="1600" b="1" i="0" dirty="0">
                <a:solidFill>
                  <a:srgbClr val="6E4F72"/>
                </a:solidFill>
                <a:latin typeface="Calibri"/>
              </a:rPr>
              <a:t>WITHDRAWAL</a:t>
            </a:r>
          </a:p>
        </p:txBody>
      </p:sp>
      <p:sp>
        <p:nvSpPr>
          <p:cNvPr id="20" name="TextBox 19"/>
          <p:cNvSpPr txBox="1"/>
          <p:nvPr/>
        </p:nvSpPr>
        <p:spPr>
          <a:xfrm>
            <a:off x="866140" y="4757330"/>
            <a:ext cx="5583646" cy="547842"/>
          </a:xfrm>
          <a:prstGeom prst="rect">
            <a:avLst/>
          </a:prstGeom>
          <a:noFill/>
        </p:spPr>
        <p:txBody>
          <a:bodyPr wrap="square" lIns="45720" tIns="27432" rIns="45720" bIns="27432" anchor="t">
            <a:spAutoFit/>
          </a:bodyPr>
          <a:lstStyle/>
          <a:p>
            <a:pPr algn="ctr"/>
            <a:r>
              <a:rPr lang="en-US" sz="1600" b="0" i="0" dirty="0">
                <a:solidFill>
                  <a:srgbClr val="334455"/>
                </a:solidFill>
                <a:latin typeface="Calibri"/>
              </a:rPr>
              <a:t>Dissociation; social isolation; self-absorption; severe eating control strategies</a:t>
            </a:r>
          </a:p>
        </p:txBody>
      </p:sp>
      <p:sp>
        <p:nvSpPr>
          <p:cNvPr id="21" name="Rounded Rectangle 20"/>
          <p:cNvSpPr/>
          <p:nvPr/>
        </p:nvSpPr>
        <p:spPr>
          <a:xfrm>
            <a:off x="546100" y="5898291"/>
            <a:ext cx="6025518" cy="862456"/>
          </a:xfrm>
          <a:prstGeom prst="roundRect">
            <a:avLst>
              <a:gd name="adj" fmla="val 10000"/>
            </a:avLst>
          </a:prstGeom>
          <a:solidFill>
            <a:srgbClr val="EEF2F6"/>
          </a:solidFill>
          <a:ln w="12700">
            <a:solidFill>
              <a:srgbClr val="B549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546099" y="5898289"/>
            <a:ext cx="144613" cy="862458"/>
          </a:xfrm>
          <a:prstGeom prst="rect">
            <a:avLst/>
          </a:prstGeom>
          <a:solidFill>
            <a:srgbClr val="B549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866140" y="5954758"/>
            <a:ext cx="5583646" cy="301621"/>
          </a:xfrm>
          <a:prstGeom prst="rect">
            <a:avLst/>
          </a:prstGeom>
          <a:noFill/>
        </p:spPr>
        <p:txBody>
          <a:bodyPr wrap="square" lIns="45720" tIns="27432" rIns="45720" bIns="27432" anchor="t">
            <a:spAutoFit/>
          </a:bodyPr>
          <a:lstStyle/>
          <a:p>
            <a:pPr algn="ctr"/>
            <a:r>
              <a:rPr lang="en-US" sz="1600" b="1" i="0" dirty="0">
                <a:solidFill>
                  <a:srgbClr val="B5495B"/>
                </a:solidFill>
                <a:latin typeface="Calibri"/>
              </a:rPr>
              <a:t>DESPAIR</a:t>
            </a:r>
          </a:p>
        </p:txBody>
      </p:sp>
      <p:sp>
        <p:nvSpPr>
          <p:cNvPr id="24" name="TextBox 23"/>
          <p:cNvSpPr txBox="1"/>
          <p:nvPr/>
        </p:nvSpPr>
        <p:spPr>
          <a:xfrm>
            <a:off x="866140" y="6218084"/>
            <a:ext cx="5583646" cy="301621"/>
          </a:xfrm>
          <a:prstGeom prst="rect">
            <a:avLst/>
          </a:prstGeom>
          <a:noFill/>
        </p:spPr>
        <p:txBody>
          <a:bodyPr wrap="square" lIns="45720" tIns="27432" rIns="45720" bIns="27432" anchor="t">
            <a:spAutoFit/>
          </a:bodyPr>
          <a:lstStyle/>
          <a:p>
            <a:pPr algn="ctr"/>
            <a:r>
              <a:rPr lang="en-US" sz="1600" b="0" i="0" dirty="0">
                <a:solidFill>
                  <a:srgbClr val="334455"/>
                </a:solidFill>
                <a:latin typeface="Calibri"/>
              </a:rPr>
              <a:t>Suicidality; extreme control strategies; malnutrition</a:t>
            </a:r>
          </a:p>
        </p:txBody>
      </p:sp>
      <p:cxnSp>
        <p:nvCxnSpPr>
          <p:cNvPr id="25" name="Connector 24"/>
          <p:cNvCxnSpPr>
            <a:cxnSpLocks/>
          </p:cNvCxnSpPr>
          <p:nvPr/>
        </p:nvCxnSpPr>
        <p:spPr>
          <a:xfrm flipH="1">
            <a:off x="3697509" y="2542451"/>
            <a:ext cx="1" cy="422083"/>
          </a:xfrm>
          <a:prstGeom prst="line">
            <a:avLst/>
          </a:prstGeom>
          <a:ln w="50800" cap="flat" cmpd="sng" algn="ctr">
            <a:solidFill>
              <a:srgbClr val="6B7785"/>
            </a:solidFill>
            <a:prstDash val="solid"/>
            <a:tailEnd type="triangle" w="med"/>
          </a:ln>
        </p:spPr>
        <p:style>
          <a:lnRef idx="2">
            <a:schemeClr val="accent1"/>
          </a:lnRef>
          <a:fillRef idx="0">
            <a:schemeClr val="accent1"/>
          </a:fillRef>
          <a:effectRef idx="1">
            <a:schemeClr val="accent1"/>
          </a:effectRef>
          <a:fontRef idx="minor">
            <a:schemeClr val="tx1"/>
          </a:fontRef>
        </p:style>
      </p:cxnSp>
      <p:cxnSp>
        <p:nvCxnSpPr>
          <p:cNvPr id="26" name="Connector 25"/>
          <p:cNvCxnSpPr>
            <a:cxnSpLocks/>
          </p:cNvCxnSpPr>
          <p:nvPr/>
        </p:nvCxnSpPr>
        <p:spPr>
          <a:xfrm flipH="1">
            <a:off x="3697509" y="3977551"/>
            <a:ext cx="1" cy="422083"/>
          </a:xfrm>
          <a:prstGeom prst="line">
            <a:avLst/>
          </a:prstGeom>
          <a:ln w="50800" cap="flat" cmpd="sng" algn="ctr">
            <a:solidFill>
              <a:srgbClr val="6B7785"/>
            </a:solidFill>
            <a:prstDash val="solid"/>
            <a:tailEnd type="triangle" w="med"/>
          </a:ln>
        </p:spPr>
        <p:style>
          <a:lnRef idx="2">
            <a:schemeClr val="accent1"/>
          </a:lnRef>
          <a:fillRef idx="0">
            <a:schemeClr val="accent1"/>
          </a:fillRef>
          <a:effectRef idx="1">
            <a:schemeClr val="accent1"/>
          </a:effectRef>
          <a:fontRef idx="minor">
            <a:schemeClr val="tx1"/>
          </a:fontRef>
        </p:style>
      </p:cxnSp>
      <p:cxnSp>
        <p:nvCxnSpPr>
          <p:cNvPr id="27" name="Connector 26"/>
          <p:cNvCxnSpPr>
            <a:cxnSpLocks/>
          </p:cNvCxnSpPr>
          <p:nvPr/>
        </p:nvCxnSpPr>
        <p:spPr>
          <a:xfrm flipH="1">
            <a:off x="3697509" y="5412651"/>
            <a:ext cx="1" cy="422083"/>
          </a:xfrm>
          <a:prstGeom prst="line">
            <a:avLst/>
          </a:prstGeom>
          <a:ln w="50800" cap="flat" cmpd="sng" algn="ctr">
            <a:solidFill>
              <a:srgbClr val="6B7785"/>
            </a:solidFill>
            <a:prstDash val="solid"/>
            <a:tailEnd type="triangle" w="med"/>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8095488" y="3748307"/>
            <a:ext cx="2730500" cy="1016000"/>
          </a:xfrm>
          <a:prstGeom prst="roundRect">
            <a:avLst>
              <a:gd name="adj" fmla="val 2000"/>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8158988" y="3799107"/>
            <a:ext cx="2603500" cy="50800"/>
          </a:xfrm>
          <a:prstGeom prst="rect">
            <a:avLst/>
          </a:prstGeom>
          <a:noFill/>
        </p:spPr>
        <p:txBody>
          <a:bodyPr wrap="square" lIns="45720" tIns="27432" rIns="45720" bIns="27432" anchor="t">
            <a:spAutoFit/>
          </a:bodyPr>
          <a:lstStyle/>
          <a:p>
            <a:pPr algn="ctr"/>
            <a:endParaRPr lang="en-US" sz="1000" dirty="0"/>
          </a:p>
        </p:txBody>
      </p:sp>
      <p:sp>
        <p:nvSpPr>
          <p:cNvPr id="30" name="TextBox 29"/>
          <p:cNvSpPr txBox="1"/>
          <p:nvPr/>
        </p:nvSpPr>
        <p:spPr>
          <a:xfrm>
            <a:off x="8158988" y="3868049"/>
            <a:ext cx="2603500" cy="787400"/>
          </a:xfrm>
          <a:prstGeom prst="rect">
            <a:avLst/>
          </a:prstGeom>
          <a:noFill/>
        </p:spPr>
        <p:txBody>
          <a:bodyPr wrap="square" lIns="45720" tIns="27432" rIns="45720" bIns="27432" anchor="t">
            <a:spAutoFit/>
          </a:bodyPr>
          <a:lstStyle/>
          <a:p>
            <a:pPr algn="ctr"/>
            <a:r>
              <a:rPr lang="en-US" sz="1600" b="0" i="0" dirty="0">
                <a:solidFill>
                  <a:srgbClr val="FFFFFF"/>
                </a:solidFill>
                <a:latin typeface="Calibri"/>
              </a:rPr>
              <a:t>Compensatory behaviors in eating disorders (e.g., restricting, purging)</a:t>
            </a:r>
          </a:p>
        </p:txBody>
      </p:sp>
      <p:sp>
        <p:nvSpPr>
          <p:cNvPr id="6" name="HabitsLabel">
            <a:extLst>
              <a:ext uri="{FF2B5EF4-FFF2-40B4-BE49-F238E27FC236}">
                <a16:creationId xmlns:a16="http://schemas.microsoft.com/office/drawing/2014/main" id="{8339B402-406C-8841-AEC1-354B63347C93}"/>
              </a:ext>
            </a:extLst>
          </p:cNvPr>
          <p:cNvSpPr txBox="1"/>
          <p:nvPr/>
        </p:nvSpPr>
        <p:spPr>
          <a:xfrm>
            <a:off x="6823532" y="3996860"/>
            <a:ext cx="965200" cy="254000"/>
          </a:xfrm>
          <a:prstGeom prst="rect">
            <a:avLst/>
          </a:prstGeom>
          <a:noFill/>
        </p:spPr>
        <p:txBody>
          <a:bodyPr vertOverflow="overflow" vert="horz" wrap="none" rtlCol="0" anchor="t" anchorCtr="0">
            <a:noAutofit/>
          </a:bodyPr>
          <a:lstStyle/>
          <a:p>
            <a:pPr algn="l"/>
            <a:r>
              <a:rPr lang="en-US" sz="2000" b="1" dirty="0">
                <a:solidFill>
                  <a:srgbClr val="1E3A5F"/>
                </a:solidFill>
              </a:rPr>
              <a:t>Habits</a:t>
            </a:r>
          </a:p>
        </p:txBody>
      </p:sp>
      <p:sp>
        <p:nvSpPr>
          <p:cNvPr id="7" name="PerfectionismAxis">
            <a:extLst>
              <a:ext uri="{FF2B5EF4-FFF2-40B4-BE49-F238E27FC236}">
                <a16:creationId xmlns:a16="http://schemas.microsoft.com/office/drawing/2014/main" id="{DCD64477-B87A-E548-BC88-E6BEABBEF7F1}"/>
              </a:ext>
            </a:extLst>
          </p:cNvPr>
          <p:cNvSpPr/>
          <p:nvPr/>
        </p:nvSpPr>
        <p:spPr>
          <a:xfrm>
            <a:off x="11086326" y="1614707"/>
            <a:ext cx="152400" cy="4572000"/>
          </a:xfrm>
          <a:prstGeom prst="upDownArrow">
            <a:avLst/>
          </a:prstGeom>
          <a:solidFill>
            <a:srgbClr val="1E3A5F"/>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Overflow="clip" horzOverflow="clip" rtlCol="0" anchor="t"/>
          <a:lstStyle/>
          <a:p>
            <a:pPr algn="l"/>
            <a:endParaRPr lang="en-US" dirty="0"/>
          </a:p>
        </p:txBody>
      </p:sp>
      <p:sp>
        <p:nvSpPr>
          <p:cNvPr id="33" name="PerfectionismLabel">
            <a:extLst>
              <a:ext uri="{FF2B5EF4-FFF2-40B4-BE49-F238E27FC236}">
                <a16:creationId xmlns:a16="http://schemas.microsoft.com/office/drawing/2014/main" id="{943031AB-2E1B-9840-A167-F2C174E47D21}"/>
              </a:ext>
            </a:extLst>
          </p:cNvPr>
          <p:cNvSpPr txBox="1"/>
          <p:nvPr/>
        </p:nvSpPr>
        <p:spPr>
          <a:xfrm rot="5400000">
            <a:off x="10379396" y="3738147"/>
            <a:ext cx="2540000" cy="304800"/>
          </a:xfrm>
          <a:prstGeom prst="rect">
            <a:avLst/>
          </a:prstGeom>
          <a:noFill/>
        </p:spPr>
        <p:txBody>
          <a:bodyPr vertOverflow="overflow" vert="horz" wrap="none" rtlCol="0" anchor="ctr" anchorCtr="0">
            <a:noAutofit/>
          </a:bodyPr>
          <a:lstStyle/>
          <a:p>
            <a:pPr algn="ctr"/>
            <a:r>
              <a:rPr lang="en-US" sz="2400" b="1" dirty="0">
                <a:solidFill>
                  <a:srgbClr val="1E3A5F"/>
                </a:solidFill>
              </a:rPr>
              <a:t>Self-standards;</a:t>
            </a:r>
          </a:p>
          <a:p>
            <a:pPr algn="ctr"/>
            <a:r>
              <a:rPr lang="en-US" sz="2400" b="1" dirty="0">
                <a:solidFill>
                  <a:srgbClr val="1E3A5F"/>
                </a:solidFill>
              </a:rPr>
              <a:t> perfectionism</a:t>
            </a:r>
          </a:p>
        </p:txBody>
      </p:sp>
      <p:sp>
        <p:nvSpPr>
          <p:cNvPr id="901" name="FeedbackCaption"/>
          <p:cNvSpPr txBox="1"/>
          <p:nvPr/>
        </p:nvSpPr>
        <p:spPr>
          <a:xfrm>
            <a:off x="7941092" y="1416793"/>
            <a:ext cx="3090838" cy="1143000"/>
          </a:xfrm>
          <a:prstGeom prst="rect">
            <a:avLst/>
          </a:prstGeom>
          <a:noFill/>
        </p:spPr>
        <p:txBody>
          <a:bodyPr wrap="square" rtlCol="0" anchor="t"/>
          <a:lstStyle/>
          <a:p>
            <a:pPr algn="ctr"/>
            <a:r>
              <a:rPr lang="en-US" sz="1600" i="1" dirty="0">
                <a:solidFill>
                  <a:srgbClr val="334455"/>
                </a:solidFill>
                <a:latin typeface="Calibri"/>
              </a:rPr>
              <a:t>Interpersonal (social evaluation) or intrapersonal (internal cues, perfectionism) stressors or guilt or shame caused by eating disorders</a:t>
            </a:r>
          </a:p>
        </p:txBody>
      </p:sp>
      <p:sp>
        <p:nvSpPr>
          <p:cNvPr id="8" name="HabitsIcon">
            <a:extLst>
              <a:ext uri="{FF2B5EF4-FFF2-40B4-BE49-F238E27FC236}">
                <a16:creationId xmlns:a16="http://schemas.microsoft.com/office/drawing/2014/main" id="{19C4C0C5-184D-A4B4-996E-27F094474E96}"/>
              </a:ext>
            </a:extLst>
          </p:cNvPr>
          <p:cNvSpPr/>
          <p:nvPr/>
        </p:nvSpPr>
        <p:spPr>
          <a:xfrm rot="5400000">
            <a:off x="7224907" y="3871284"/>
            <a:ext cx="762000" cy="609600"/>
          </a:xfrm>
          <a:prstGeom prst="circularArrow">
            <a:avLst/>
          </a:prstGeom>
          <a:solidFill>
            <a:srgbClr val="1E3A5F"/>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Overflow="clip" horzOverflow="clip" rtlCol="0" anchor="t"/>
          <a:lstStyle/>
          <a:p>
            <a:pPr algn="l"/>
            <a:endParaRPr lang="en-US" dirty="0">
              <a:solidFill>
                <a:schemeClr val="tx1"/>
              </a:solidFill>
            </a:endParaRPr>
          </a:p>
        </p:txBody>
      </p:sp>
      <p:sp>
        <p:nvSpPr>
          <p:cNvPr id="46" name="Arc 45">
            <a:extLst>
              <a:ext uri="{FF2B5EF4-FFF2-40B4-BE49-F238E27FC236}">
                <a16:creationId xmlns:a16="http://schemas.microsoft.com/office/drawing/2014/main" id="{92B49DDA-D10D-F172-F4B7-8FF81536CA2D}"/>
              </a:ext>
            </a:extLst>
          </p:cNvPr>
          <p:cNvSpPr/>
          <p:nvPr/>
        </p:nvSpPr>
        <p:spPr>
          <a:xfrm rot="8210631">
            <a:off x="5426458" y="3414656"/>
            <a:ext cx="4051125" cy="2638191"/>
          </a:xfrm>
          <a:prstGeom prst="arc">
            <a:avLst>
              <a:gd name="adj1" fmla="val 13477939"/>
              <a:gd name="adj2" fmla="val 2043114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7" name="HabitsIcon">
            <a:extLst>
              <a:ext uri="{FF2B5EF4-FFF2-40B4-BE49-F238E27FC236}">
                <a16:creationId xmlns:a16="http://schemas.microsoft.com/office/drawing/2014/main" id="{0F66C420-3769-F96F-3E9F-329C99F3E8F2}"/>
              </a:ext>
            </a:extLst>
          </p:cNvPr>
          <p:cNvSpPr/>
          <p:nvPr/>
        </p:nvSpPr>
        <p:spPr>
          <a:xfrm rot="16200000">
            <a:off x="6513283" y="3877124"/>
            <a:ext cx="762000" cy="609600"/>
          </a:xfrm>
          <a:prstGeom prst="circularArrow">
            <a:avLst/>
          </a:prstGeom>
          <a:solidFill>
            <a:srgbClr val="1E3A5F"/>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Overflow="clip" horzOverflow="clip" rtlCol="0" anchor="t"/>
          <a:lstStyle/>
          <a:p>
            <a:pPr algn="l"/>
            <a:endParaRPr lang="en-US" dirty="0">
              <a:solidFill>
                <a:schemeClr val="tx1"/>
              </a:solidFill>
            </a:endParaRPr>
          </a:p>
        </p:txBody>
      </p:sp>
      <p:sp>
        <p:nvSpPr>
          <p:cNvPr id="31" name="Rounded Rectangle 30">
            <a:extLst>
              <a:ext uri="{FF2B5EF4-FFF2-40B4-BE49-F238E27FC236}">
                <a16:creationId xmlns:a16="http://schemas.microsoft.com/office/drawing/2014/main" id="{F735CB07-8E7F-A16F-42A4-7F29B9783485}"/>
              </a:ext>
            </a:extLst>
          </p:cNvPr>
          <p:cNvSpPr/>
          <p:nvPr/>
        </p:nvSpPr>
        <p:spPr>
          <a:xfrm>
            <a:off x="457205" y="843631"/>
            <a:ext cx="6858000" cy="548640"/>
          </a:xfrm>
          <a:prstGeom prst="roundRect">
            <a:avLst>
              <a:gd name="adj" fmla="val 2000"/>
            </a:avLst>
          </a:prstGeom>
          <a:solidFill>
            <a:schemeClr val="accent4">
              <a:lumMod val="20000"/>
              <a:lumOff val="80000"/>
            </a:schemeClr>
          </a:solidFill>
          <a:ln w="12700">
            <a:solidFill>
              <a:srgbClr val="D0D7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solidFill>
                <a:srgbClr val="334455"/>
              </a:solidFill>
            </a:endParaRPr>
          </a:p>
          <a:p>
            <a:pPr algn="ctr"/>
            <a:r>
              <a:rPr lang="en-US" sz="1400" i="1" dirty="0">
                <a:solidFill>
                  <a:srgbClr val="334455"/>
                </a:solidFill>
              </a:rPr>
              <a:t>Triggers:  interpersonal (social evaluation)  •  intrapersonal (internal cues, perfectionism)  •  guilt/shame from eating behaviors</a:t>
            </a:r>
          </a:p>
          <a:p>
            <a:pPr algn="ctr"/>
            <a:endParaRPr lang="en-US" sz="1400" dirty="0"/>
          </a:p>
        </p:txBody>
      </p:sp>
      <p:sp>
        <p:nvSpPr>
          <p:cNvPr id="35" name="Rounded Rectangle 34">
            <a:extLst>
              <a:ext uri="{FF2B5EF4-FFF2-40B4-BE49-F238E27FC236}">
                <a16:creationId xmlns:a16="http://schemas.microsoft.com/office/drawing/2014/main" id="{405514E2-E2D7-0318-F6E2-F2782C421EDC}"/>
              </a:ext>
            </a:extLst>
          </p:cNvPr>
          <p:cNvSpPr/>
          <p:nvPr/>
        </p:nvSpPr>
        <p:spPr>
          <a:xfrm>
            <a:off x="6994355" y="5342745"/>
            <a:ext cx="3814257" cy="933248"/>
          </a:xfrm>
          <a:prstGeom prst="roundRect">
            <a:avLst>
              <a:gd name="adj" fmla="val 2000"/>
            </a:avLst>
          </a:prstGeom>
          <a:solidFill>
            <a:schemeClr val="accent4">
              <a:lumMod val="20000"/>
              <a:lumOff val="80000"/>
            </a:schemeClr>
          </a:solidFill>
          <a:ln w="12700">
            <a:solidFill>
              <a:srgbClr val="D0D7D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a:solidFill>
                  <a:srgbClr val="334455"/>
                </a:solidFill>
              </a:rPr>
              <a:t>This loop can be triggered WITHOUT an interpersonal stressor — by hunger, a broken food rule, or emotional distress.</a:t>
            </a:r>
          </a:p>
        </p:txBody>
      </p:sp>
      <p:sp>
        <p:nvSpPr>
          <p:cNvPr id="37" name="TextBox 36">
            <a:extLst>
              <a:ext uri="{FF2B5EF4-FFF2-40B4-BE49-F238E27FC236}">
                <a16:creationId xmlns:a16="http://schemas.microsoft.com/office/drawing/2014/main" id="{1D99855E-CACC-2F98-D5E0-9F2013FE192C}"/>
              </a:ext>
            </a:extLst>
          </p:cNvPr>
          <p:cNvSpPr txBox="1"/>
          <p:nvPr/>
        </p:nvSpPr>
        <p:spPr>
          <a:xfrm>
            <a:off x="10319131" y="6510970"/>
            <a:ext cx="152400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10 / 21</a:t>
            </a:r>
          </a:p>
        </p:txBody>
      </p:sp>
    </p:spTree>
    <p:extLst>
      <p:ext uri="{BB962C8B-B14F-4D97-AF65-F5344CB8AC3E}">
        <p14:creationId xmlns:p14="http://schemas.microsoft.com/office/powerpoint/2010/main" val="427294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517065"/>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GPM-A principles and structure — adapted for eating disorders</a:t>
            </a:r>
          </a:p>
        </p:txBody>
      </p:sp>
      <p:sp>
        <p:nvSpPr>
          <p:cNvPr id="6" name="Rectangle 5"/>
          <p:cNvSpPr/>
          <p:nvPr/>
        </p:nvSpPr>
        <p:spPr>
          <a:xfrm>
            <a:off x="502920" y="1417320"/>
            <a:ext cx="4892040" cy="365760"/>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40080" y="1417320"/>
            <a:ext cx="4617720" cy="365760"/>
          </a:xfrm>
          <a:prstGeom prst="rect">
            <a:avLst/>
          </a:prstGeom>
          <a:noFill/>
        </p:spPr>
        <p:txBody>
          <a:bodyPr wrap="square" lIns="45720" tIns="27432" rIns="45720" bIns="27432" anchor="ctr">
            <a:spAutoFit/>
          </a:bodyPr>
          <a:lstStyle/>
          <a:p>
            <a:pPr algn="l"/>
            <a:r>
              <a:rPr lang="en-US" sz="1600" b="1" i="0" dirty="0">
                <a:solidFill>
                  <a:srgbClr val="FFFFFF"/>
                </a:solidFill>
                <a:latin typeface="Calibri"/>
              </a:rPr>
              <a:t>GPM-A principle</a:t>
            </a:r>
          </a:p>
        </p:txBody>
      </p:sp>
      <p:sp>
        <p:nvSpPr>
          <p:cNvPr id="8" name="Rectangle 7"/>
          <p:cNvSpPr/>
          <p:nvPr/>
        </p:nvSpPr>
        <p:spPr>
          <a:xfrm>
            <a:off x="6172200" y="1417320"/>
            <a:ext cx="5486400" cy="36576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309360" y="1417320"/>
            <a:ext cx="5212080" cy="365760"/>
          </a:xfrm>
          <a:prstGeom prst="rect">
            <a:avLst/>
          </a:prstGeom>
          <a:noFill/>
        </p:spPr>
        <p:txBody>
          <a:bodyPr wrap="square" lIns="45720" tIns="27432" rIns="45720" bIns="27432" anchor="ctr">
            <a:spAutoFit/>
          </a:bodyPr>
          <a:lstStyle/>
          <a:p>
            <a:pPr algn="l"/>
            <a:r>
              <a:rPr lang="en-US" sz="1600" b="1" i="0" dirty="0">
                <a:solidFill>
                  <a:srgbClr val="FFFFFF"/>
                </a:solidFill>
                <a:latin typeface="Calibri"/>
              </a:rPr>
              <a:t>ED adaptation</a:t>
            </a:r>
          </a:p>
        </p:txBody>
      </p:sp>
      <p:sp>
        <p:nvSpPr>
          <p:cNvPr id="10" name="Rectangle 9"/>
          <p:cNvSpPr/>
          <p:nvPr/>
        </p:nvSpPr>
        <p:spPr>
          <a:xfrm>
            <a:off x="502920" y="1783080"/>
            <a:ext cx="4892040" cy="475488"/>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40080" y="1783080"/>
            <a:ext cx="4617720" cy="475488"/>
          </a:xfrm>
          <a:prstGeom prst="rect">
            <a:avLst/>
          </a:prstGeom>
          <a:noFill/>
        </p:spPr>
        <p:txBody>
          <a:bodyPr wrap="square" lIns="45720" tIns="27432" rIns="45720" bIns="27432" anchor="ctr">
            <a:spAutoFit/>
          </a:bodyPr>
          <a:lstStyle/>
          <a:p>
            <a:pPr algn="l"/>
            <a:r>
              <a:rPr lang="en-US" sz="1600" b="1" i="0" dirty="0">
                <a:solidFill>
                  <a:srgbClr val="2E568C"/>
                </a:solidFill>
                <a:latin typeface="Calibri"/>
              </a:rPr>
              <a:t>Interpersonal hypersensitivity model</a:t>
            </a:r>
          </a:p>
        </p:txBody>
      </p:sp>
      <p:sp>
        <p:nvSpPr>
          <p:cNvPr id="12" name="Right Arrow 11"/>
          <p:cNvSpPr/>
          <p:nvPr/>
        </p:nvSpPr>
        <p:spPr>
          <a:xfrm>
            <a:off x="5440680" y="1856232"/>
            <a:ext cx="502920" cy="320040"/>
          </a:xfrm>
          <a:prstGeom prst="rightArrow">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6172200" y="1783080"/>
            <a:ext cx="5486400" cy="475488"/>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309360" y="1783080"/>
            <a:ext cx="5212080" cy="475488"/>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Integrate with eating-disorder model</a:t>
            </a:r>
          </a:p>
        </p:txBody>
      </p:sp>
      <p:sp>
        <p:nvSpPr>
          <p:cNvPr id="15" name="Rectangle 14"/>
          <p:cNvSpPr/>
          <p:nvPr/>
        </p:nvSpPr>
        <p:spPr>
          <a:xfrm>
            <a:off x="502920" y="2340864"/>
            <a:ext cx="4892040" cy="475488"/>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40080" y="2340864"/>
            <a:ext cx="4617720" cy="475488"/>
          </a:xfrm>
          <a:prstGeom prst="rect">
            <a:avLst/>
          </a:prstGeom>
          <a:noFill/>
        </p:spPr>
        <p:txBody>
          <a:bodyPr wrap="square" lIns="45720" tIns="27432" rIns="45720" bIns="27432" anchor="ctr">
            <a:spAutoFit/>
          </a:bodyPr>
          <a:lstStyle/>
          <a:p>
            <a:pPr algn="l"/>
            <a:r>
              <a:rPr lang="en-US" sz="1600" b="1" i="0" dirty="0">
                <a:solidFill>
                  <a:srgbClr val="2E568C"/>
                </a:solidFill>
                <a:latin typeface="Calibri"/>
              </a:rPr>
              <a:t>Psychoeducation</a:t>
            </a:r>
          </a:p>
        </p:txBody>
      </p:sp>
      <p:sp>
        <p:nvSpPr>
          <p:cNvPr id="17" name="Right Arrow 16"/>
          <p:cNvSpPr/>
          <p:nvPr/>
        </p:nvSpPr>
        <p:spPr>
          <a:xfrm>
            <a:off x="5440680" y="2414016"/>
            <a:ext cx="502920" cy="320040"/>
          </a:xfrm>
          <a:prstGeom prst="rightArrow">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6172200" y="2340864"/>
            <a:ext cx="5486400" cy="475488"/>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6309360" y="2340864"/>
            <a:ext cx="5212080" cy="475488"/>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Add ED knowledge — for patient AND family</a:t>
            </a:r>
          </a:p>
        </p:txBody>
      </p:sp>
      <p:sp>
        <p:nvSpPr>
          <p:cNvPr id="20" name="Rectangle 19"/>
          <p:cNvSpPr/>
          <p:nvPr/>
        </p:nvSpPr>
        <p:spPr>
          <a:xfrm>
            <a:off x="502920" y="2898648"/>
            <a:ext cx="4892040" cy="475488"/>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40080" y="2898648"/>
            <a:ext cx="4617720" cy="475488"/>
          </a:xfrm>
          <a:prstGeom prst="rect">
            <a:avLst/>
          </a:prstGeom>
          <a:noFill/>
        </p:spPr>
        <p:txBody>
          <a:bodyPr wrap="square" lIns="45720" tIns="27432" rIns="45720" bIns="27432" anchor="ctr">
            <a:spAutoFit/>
          </a:bodyPr>
          <a:lstStyle/>
          <a:p>
            <a:pPr algn="l"/>
            <a:r>
              <a:rPr lang="en-US" sz="1600" b="1" i="0" dirty="0">
                <a:solidFill>
                  <a:srgbClr val="2E568C"/>
                </a:solidFill>
                <a:latin typeface="Calibri"/>
              </a:rPr>
              <a:t>Active, non-reactive stance</a:t>
            </a:r>
          </a:p>
        </p:txBody>
      </p:sp>
      <p:sp>
        <p:nvSpPr>
          <p:cNvPr id="22" name="Right Arrow 21"/>
          <p:cNvSpPr/>
          <p:nvPr/>
        </p:nvSpPr>
        <p:spPr>
          <a:xfrm>
            <a:off x="5440680" y="2971800"/>
            <a:ext cx="502920" cy="320040"/>
          </a:xfrm>
          <a:prstGeom prst="rightArrow">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6172200" y="2898648"/>
            <a:ext cx="5486400" cy="475488"/>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6309360" y="2898648"/>
            <a:ext cx="5212080" cy="475488"/>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Actively search for ED behaviors and triggers</a:t>
            </a:r>
          </a:p>
        </p:txBody>
      </p:sp>
      <p:sp>
        <p:nvSpPr>
          <p:cNvPr id="25" name="Rectangle 24"/>
          <p:cNvSpPr/>
          <p:nvPr/>
        </p:nvSpPr>
        <p:spPr>
          <a:xfrm>
            <a:off x="502920" y="3456432"/>
            <a:ext cx="4892040" cy="475488"/>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640080" y="3456432"/>
            <a:ext cx="4617720" cy="475488"/>
          </a:xfrm>
          <a:prstGeom prst="rect">
            <a:avLst/>
          </a:prstGeom>
          <a:noFill/>
        </p:spPr>
        <p:txBody>
          <a:bodyPr wrap="square" lIns="45720" tIns="27432" rIns="45720" bIns="27432" anchor="ctr">
            <a:spAutoFit/>
          </a:bodyPr>
          <a:lstStyle/>
          <a:p>
            <a:pPr algn="l"/>
            <a:r>
              <a:rPr lang="en-US" sz="1600" b="1" i="0" dirty="0">
                <a:solidFill>
                  <a:srgbClr val="2E568C"/>
                </a:solidFill>
                <a:latin typeface="Calibri"/>
              </a:rPr>
              <a:t>Pragmatic and flexible formulation</a:t>
            </a:r>
          </a:p>
        </p:txBody>
      </p:sp>
      <p:sp>
        <p:nvSpPr>
          <p:cNvPr id="27" name="Right Arrow 26"/>
          <p:cNvSpPr/>
          <p:nvPr/>
        </p:nvSpPr>
        <p:spPr>
          <a:xfrm>
            <a:off x="5440680" y="3529584"/>
            <a:ext cx="502920" cy="320040"/>
          </a:xfrm>
          <a:prstGeom prst="rightArrow">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6172200" y="3456432"/>
            <a:ext cx="5486400" cy="475488"/>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6309360" y="3456432"/>
            <a:ext cx="5212080" cy="475488"/>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Include ED symptoms in the case formulation</a:t>
            </a:r>
          </a:p>
        </p:txBody>
      </p:sp>
      <p:sp>
        <p:nvSpPr>
          <p:cNvPr id="30" name="Rectangle 29"/>
          <p:cNvSpPr/>
          <p:nvPr/>
        </p:nvSpPr>
        <p:spPr>
          <a:xfrm>
            <a:off x="502920" y="4014216"/>
            <a:ext cx="4892040" cy="475488"/>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640080" y="4014216"/>
            <a:ext cx="4617720" cy="475488"/>
          </a:xfrm>
          <a:prstGeom prst="rect">
            <a:avLst/>
          </a:prstGeom>
          <a:noFill/>
        </p:spPr>
        <p:txBody>
          <a:bodyPr wrap="square" lIns="45720" tIns="27432" rIns="45720" bIns="27432" anchor="ctr">
            <a:spAutoFit/>
          </a:bodyPr>
          <a:lstStyle/>
          <a:p>
            <a:pPr algn="l"/>
            <a:r>
              <a:rPr lang="en-US" sz="1600" b="1" i="0" dirty="0">
                <a:solidFill>
                  <a:srgbClr val="2E568C"/>
                </a:solidFill>
                <a:latin typeface="Calibri"/>
              </a:rPr>
              <a:t>Getting a life</a:t>
            </a:r>
          </a:p>
        </p:txBody>
      </p:sp>
      <p:sp>
        <p:nvSpPr>
          <p:cNvPr id="32" name="Right Arrow 31"/>
          <p:cNvSpPr/>
          <p:nvPr/>
        </p:nvSpPr>
        <p:spPr>
          <a:xfrm>
            <a:off x="5440680" y="4087368"/>
            <a:ext cx="502920" cy="320040"/>
          </a:xfrm>
          <a:prstGeom prst="rightArrow">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6172200" y="4014216"/>
            <a:ext cx="5486400" cy="475488"/>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6309360" y="4014216"/>
            <a:ext cx="5212080" cy="475488"/>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Life &gt; body over-evaluation</a:t>
            </a:r>
          </a:p>
        </p:txBody>
      </p:sp>
      <p:sp>
        <p:nvSpPr>
          <p:cNvPr id="35" name="Rectangle 34"/>
          <p:cNvSpPr/>
          <p:nvPr/>
        </p:nvSpPr>
        <p:spPr>
          <a:xfrm>
            <a:off x="502920" y="4572000"/>
            <a:ext cx="4892040" cy="475488"/>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a:off x="640080" y="4572000"/>
            <a:ext cx="4617720" cy="475488"/>
          </a:xfrm>
          <a:prstGeom prst="rect">
            <a:avLst/>
          </a:prstGeom>
          <a:noFill/>
        </p:spPr>
        <p:txBody>
          <a:bodyPr wrap="square" lIns="45720" tIns="27432" rIns="45720" bIns="27432" anchor="ctr">
            <a:spAutoFit/>
          </a:bodyPr>
          <a:lstStyle/>
          <a:p>
            <a:pPr algn="l"/>
            <a:r>
              <a:rPr lang="en-US" sz="1600" b="1" i="0" dirty="0">
                <a:solidFill>
                  <a:srgbClr val="2E568C"/>
                </a:solidFill>
                <a:latin typeface="Calibri"/>
              </a:rPr>
              <a:t>Safety management</a:t>
            </a:r>
          </a:p>
        </p:txBody>
      </p:sp>
      <p:sp>
        <p:nvSpPr>
          <p:cNvPr id="37" name="Right Arrow 36"/>
          <p:cNvSpPr/>
          <p:nvPr/>
        </p:nvSpPr>
        <p:spPr>
          <a:xfrm>
            <a:off x="5440680" y="4645152"/>
            <a:ext cx="502920" cy="320040"/>
          </a:xfrm>
          <a:prstGeom prst="rightArrow">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a:off x="6172200" y="4572000"/>
            <a:ext cx="5486400" cy="475488"/>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6309360" y="4572000"/>
            <a:ext cx="5212080" cy="475488"/>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Add evaluation of ED physical-health risks</a:t>
            </a:r>
          </a:p>
        </p:txBody>
      </p:sp>
      <p:sp>
        <p:nvSpPr>
          <p:cNvPr id="40" name="Rectangle 39"/>
          <p:cNvSpPr/>
          <p:nvPr/>
        </p:nvSpPr>
        <p:spPr>
          <a:xfrm>
            <a:off x="502920" y="5129784"/>
            <a:ext cx="4892040" cy="475488"/>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640080" y="5129784"/>
            <a:ext cx="4617720" cy="475488"/>
          </a:xfrm>
          <a:prstGeom prst="rect">
            <a:avLst/>
          </a:prstGeom>
          <a:noFill/>
        </p:spPr>
        <p:txBody>
          <a:bodyPr wrap="square" lIns="45720" tIns="27432" rIns="45720" bIns="27432" anchor="ctr">
            <a:spAutoFit/>
          </a:bodyPr>
          <a:lstStyle/>
          <a:p>
            <a:pPr algn="l"/>
            <a:r>
              <a:rPr lang="en-US" sz="1600" b="1" i="0" dirty="0">
                <a:solidFill>
                  <a:srgbClr val="2E568C"/>
                </a:solidFill>
                <a:latin typeface="Calibri"/>
              </a:rPr>
              <a:t>Eclectic interventions</a:t>
            </a:r>
          </a:p>
        </p:txBody>
      </p:sp>
      <p:sp>
        <p:nvSpPr>
          <p:cNvPr id="42" name="Right Arrow 41"/>
          <p:cNvSpPr/>
          <p:nvPr/>
        </p:nvSpPr>
        <p:spPr>
          <a:xfrm>
            <a:off x="5440680" y="5202936"/>
            <a:ext cx="502920" cy="320040"/>
          </a:xfrm>
          <a:prstGeom prst="rightArrow">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p:cNvSpPr/>
          <p:nvPr/>
        </p:nvSpPr>
        <p:spPr>
          <a:xfrm>
            <a:off x="6172200" y="5129784"/>
            <a:ext cx="5486400" cy="475488"/>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TextBox 43"/>
          <p:cNvSpPr txBox="1"/>
          <p:nvPr/>
        </p:nvSpPr>
        <p:spPr>
          <a:xfrm>
            <a:off x="6309360" y="5129784"/>
            <a:ext cx="5212080" cy="475488"/>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Include ED-specific adaptations</a:t>
            </a:r>
          </a:p>
        </p:txBody>
      </p:sp>
      <p:sp>
        <p:nvSpPr>
          <p:cNvPr id="45" name="Rectangle 44"/>
          <p:cNvSpPr/>
          <p:nvPr/>
        </p:nvSpPr>
        <p:spPr>
          <a:xfrm>
            <a:off x="502920" y="5687568"/>
            <a:ext cx="4892040" cy="475488"/>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Box 45"/>
          <p:cNvSpPr txBox="1"/>
          <p:nvPr/>
        </p:nvSpPr>
        <p:spPr>
          <a:xfrm>
            <a:off x="640080" y="5687568"/>
            <a:ext cx="4617720" cy="475488"/>
          </a:xfrm>
          <a:prstGeom prst="rect">
            <a:avLst/>
          </a:prstGeom>
          <a:noFill/>
        </p:spPr>
        <p:txBody>
          <a:bodyPr wrap="square" lIns="45720" tIns="27432" rIns="45720" bIns="27432" anchor="ctr">
            <a:spAutoFit/>
          </a:bodyPr>
          <a:lstStyle/>
          <a:p>
            <a:pPr algn="l"/>
            <a:r>
              <a:rPr lang="en-US" sz="1600" b="1" i="0" dirty="0">
                <a:solidFill>
                  <a:srgbClr val="2E568C"/>
                </a:solidFill>
                <a:latin typeface="Calibri"/>
              </a:rPr>
              <a:t>Coordinated split-treatment</a:t>
            </a:r>
          </a:p>
        </p:txBody>
      </p:sp>
      <p:sp>
        <p:nvSpPr>
          <p:cNvPr id="47" name="Right Arrow 46"/>
          <p:cNvSpPr/>
          <p:nvPr/>
        </p:nvSpPr>
        <p:spPr>
          <a:xfrm>
            <a:off x="5440680" y="5760720"/>
            <a:ext cx="502920" cy="320040"/>
          </a:xfrm>
          <a:prstGeom prst="rightArrow">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p:cNvSpPr/>
          <p:nvPr/>
        </p:nvSpPr>
        <p:spPr>
          <a:xfrm>
            <a:off x="6172200" y="5687568"/>
            <a:ext cx="5486400" cy="475488"/>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6309360" y="5687568"/>
            <a:ext cx="5212080" cy="475488"/>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Dietitian, FBT, ED specialist when needed</a:t>
            </a:r>
          </a:p>
        </p:txBody>
      </p:sp>
      <p:cxnSp>
        <p:nvCxnSpPr>
          <p:cNvPr id="50" name="Connector 49"/>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02920" y="6400800"/>
            <a:ext cx="9601200" cy="320040"/>
          </a:xfrm>
          <a:prstGeom prst="rect">
            <a:avLst/>
          </a:prstGeom>
          <a:noFill/>
        </p:spPr>
        <p:txBody>
          <a:bodyPr wrap="square" lIns="45720" tIns="27432" rIns="45720" bIns="27432" anchor="t">
            <a:spAutoFit/>
          </a:bodyPr>
          <a:lstStyle/>
          <a:p>
            <a:pPr algn="l"/>
            <a:r>
              <a:rPr lang="en-US" sz="1000" b="0" i="1" dirty="0">
                <a:solidFill>
                  <a:srgbClr val="6B7785"/>
                </a:solidFill>
                <a:latin typeface="Calibri"/>
              </a:rPr>
              <a:t>Croci et al., 2025</a:t>
            </a:r>
          </a:p>
        </p:txBody>
      </p:sp>
      <p:sp>
        <p:nvSpPr>
          <p:cNvPr id="52" name="TextBox 51"/>
          <p:cNvSpPr txBox="1"/>
          <p:nvPr/>
        </p:nvSpPr>
        <p:spPr>
          <a:xfrm>
            <a:off x="10164774" y="6400800"/>
            <a:ext cx="152400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11 / 21</a:t>
            </a:r>
          </a:p>
        </p:txBody>
      </p:sp>
    </p:spTree>
    <p:extLst>
      <p:ext uri="{BB962C8B-B14F-4D97-AF65-F5344CB8AC3E}">
        <p14:creationId xmlns:p14="http://schemas.microsoft.com/office/powerpoint/2010/main" val="364982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316478"/>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640080"/>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Eight add-on interventions</a:t>
            </a:r>
          </a:p>
        </p:txBody>
      </p:sp>
      <p:sp>
        <p:nvSpPr>
          <p:cNvPr id="6" name="Rectangle 5"/>
          <p:cNvSpPr/>
          <p:nvPr/>
        </p:nvSpPr>
        <p:spPr>
          <a:xfrm>
            <a:off x="502920" y="1417320"/>
            <a:ext cx="3383280" cy="365760"/>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 name="TextBox 6"/>
          <p:cNvSpPr txBox="1"/>
          <p:nvPr/>
        </p:nvSpPr>
        <p:spPr>
          <a:xfrm>
            <a:off x="640080" y="1434000"/>
            <a:ext cx="3108960" cy="332399"/>
          </a:xfrm>
          <a:prstGeom prst="rect">
            <a:avLst/>
          </a:prstGeom>
          <a:noFill/>
        </p:spPr>
        <p:txBody>
          <a:bodyPr wrap="square" lIns="45720" tIns="27432" rIns="45720" bIns="27432" anchor="ctr">
            <a:spAutoFit/>
          </a:bodyPr>
          <a:lstStyle/>
          <a:p>
            <a:pPr algn="l"/>
            <a:r>
              <a:rPr lang="en-US" b="1" i="0" dirty="0">
                <a:solidFill>
                  <a:srgbClr val="FFFFFF"/>
                </a:solidFill>
                <a:latin typeface="Calibri"/>
              </a:rPr>
              <a:t>INTERVENTION</a:t>
            </a:r>
          </a:p>
        </p:txBody>
      </p:sp>
      <p:sp>
        <p:nvSpPr>
          <p:cNvPr id="8" name="Rectangle 7"/>
          <p:cNvSpPr/>
          <p:nvPr/>
        </p:nvSpPr>
        <p:spPr>
          <a:xfrm>
            <a:off x="3931920" y="1417320"/>
            <a:ext cx="7772400" cy="365760"/>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 name="TextBox 8"/>
          <p:cNvSpPr txBox="1"/>
          <p:nvPr/>
        </p:nvSpPr>
        <p:spPr>
          <a:xfrm>
            <a:off x="4069080" y="1434000"/>
            <a:ext cx="7498080" cy="332399"/>
          </a:xfrm>
          <a:prstGeom prst="rect">
            <a:avLst/>
          </a:prstGeom>
          <a:noFill/>
        </p:spPr>
        <p:txBody>
          <a:bodyPr wrap="square" lIns="45720" tIns="27432" rIns="45720" bIns="27432" anchor="ctr">
            <a:spAutoFit/>
          </a:bodyPr>
          <a:lstStyle/>
          <a:p>
            <a:pPr algn="l"/>
            <a:r>
              <a:rPr lang="en-US" b="1" i="0" dirty="0">
                <a:solidFill>
                  <a:srgbClr val="FFFFFF"/>
                </a:solidFill>
                <a:latin typeface="Calibri"/>
              </a:rPr>
              <a:t>DESCRIPTION</a:t>
            </a:r>
          </a:p>
        </p:txBody>
      </p:sp>
      <p:sp>
        <p:nvSpPr>
          <p:cNvPr id="10" name="Rectangle 9"/>
          <p:cNvSpPr/>
          <p:nvPr/>
        </p:nvSpPr>
        <p:spPr>
          <a:xfrm>
            <a:off x="502920" y="1790700"/>
            <a:ext cx="3383280" cy="533400"/>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1" name="TextBox 10"/>
          <p:cNvSpPr txBox="1"/>
          <p:nvPr/>
        </p:nvSpPr>
        <p:spPr>
          <a:xfrm>
            <a:off x="640080" y="1879600"/>
            <a:ext cx="3108960" cy="355600"/>
          </a:xfrm>
          <a:prstGeom prst="rect">
            <a:avLst/>
          </a:prstGeom>
          <a:noFill/>
        </p:spPr>
        <p:txBody>
          <a:bodyPr wrap="square" lIns="45720" tIns="27432" rIns="45720" bIns="27432" anchor="ctr">
            <a:spAutoFit/>
          </a:bodyPr>
          <a:lstStyle/>
          <a:p>
            <a:pPr algn="l"/>
            <a:r>
              <a:rPr lang="en-US" b="1" i="0" dirty="0">
                <a:solidFill>
                  <a:srgbClr val="2E568C"/>
                </a:solidFill>
                <a:latin typeface="Calibri"/>
              </a:rPr>
              <a:t>Eating regularly</a:t>
            </a:r>
          </a:p>
        </p:txBody>
      </p:sp>
      <p:sp>
        <p:nvSpPr>
          <p:cNvPr id="12" name="Rectangle 11"/>
          <p:cNvSpPr/>
          <p:nvPr/>
        </p:nvSpPr>
        <p:spPr>
          <a:xfrm>
            <a:off x="3931920" y="1790700"/>
            <a:ext cx="7772400" cy="533400"/>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3" name="TextBox 12"/>
          <p:cNvSpPr txBox="1"/>
          <p:nvPr/>
        </p:nvSpPr>
        <p:spPr>
          <a:xfrm>
            <a:off x="4069080" y="1879600"/>
            <a:ext cx="7498080" cy="355600"/>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Sit down for meals and snacks at regular intervals (e.g., 3 meals + 2–3 snacks/day)</a:t>
            </a:r>
          </a:p>
        </p:txBody>
      </p:sp>
      <p:sp>
        <p:nvSpPr>
          <p:cNvPr id="14" name="Rectangle 13"/>
          <p:cNvSpPr/>
          <p:nvPr/>
        </p:nvSpPr>
        <p:spPr>
          <a:xfrm>
            <a:off x="502920" y="2349500"/>
            <a:ext cx="3383280" cy="533400"/>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5" name="TextBox 14"/>
          <p:cNvSpPr txBox="1"/>
          <p:nvPr/>
        </p:nvSpPr>
        <p:spPr>
          <a:xfrm>
            <a:off x="640080" y="2438400"/>
            <a:ext cx="3108960" cy="355600"/>
          </a:xfrm>
          <a:prstGeom prst="rect">
            <a:avLst/>
          </a:prstGeom>
          <a:noFill/>
        </p:spPr>
        <p:txBody>
          <a:bodyPr wrap="square" lIns="45720" tIns="27432" rIns="45720" bIns="27432" anchor="ctr">
            <a:spAutoFit/>
          </a:bodyPr>
          <a:lstStyle/>
          <a:p>
            <a:pPr algn="l"/>
            <a:r>
              <a:rPr lang="en-US" b="1" i="0" dirty="0">
                <a:solidFill>
                  <a:srgbClr val="2E568C"/>
                </a:solidFill>
                <a:latin typeface="Calibri"/>
              </a:rPr>
              <a:t>Psychoeducation on EDs</a:t>
            </a:r>
          </a:p>
        </p:txBody>
      </p:sp>
      <p:sp>
        <p:nvSpPr>
          <p:cNvPr id="16" name="Rectangle 15"/>
          <p:cNvSpPr/>
          <p:nvPr/>
        </p:nvSpPr>
        <p:spPr>
          <a:xfrm>
            <a:off x="3931920" y="2349500"/>
            <a:ext cx="7772400" cy="533400"/>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7" name="TextBox 16"/>
          <p:cNvSpPr txBox="1"/>
          <p:nvPr/>
        </p:nvSpPr>
        <p:spPr>
          <a:xfrm>
            <a:off x="4069080" y="2342279"/>
            <a:ext cx="7498080" cy="547842"/>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Weight fluctuation, limited control overweight (strong genetic influence), medical complications</a:t>
            </a:r>
          </a:p>
        </p:txBody>
      </p:sp>
      <p:sp>
        <p:nvSpPr>
          <p:cNvPr id="18" name="Rectangle 17"/>
          <p:cNvSpPr/>
          <p:nvPr/>
        </p:nvSpPr>
        <p:spPr>
          <a:xfrm>
            <a:off x="502920" y="2921000"/>
            <a:ext cx="3383280" cy="533400"/>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9" name="TextBox 18"/>
          <p:cNvSpPr txBox="1"/>
          <p:nvPr/>
        </p:nvSpPr>
        <p:spPr>
          <a:xfrm>
            <a:off x="640080" y="3009900"/>
            <a:ext cx="3108960" cy="355600"/>
          </a:xfrm>
          <a:prstGeom prst="rect">
            <a:avLst/>
          </a:prstGeom>
          <a:noFill/>
        </p:spPr>
        <p:txBody>
          <a:bodyPr wrap="square" lIns="45720" tIns="27432" rIns="45720" bIns="27432" anchor="ctr">
            <a:spAutoFit/>
          </a:bodyPr>
          <a:lstStyle/>
          <a:p>
            <a:pPr algn="l"/>
            <a:r>
              <a:rPr lang="en-US" b="1" i="0" dirty="0">
                <a:solidFill>
                  <a:srgbClr val="2E568C"/>
                </a:solidFill>
                <a:latin typeface="Calibri"/>
              </a:rPr>
              <a:t>Eating styles</a:t>
            </a:r>
          </a:p>
        </p:txBody>
      </p:sp>
      <p:sp>
        <p:nvSpPr>
          <p:cNvPr id="20" name="Rectangle 19"/>
          <p:cNvSpPr/>
          <p:nvPr/>
        </p:nvSpPr>
        <p:spPr>
          <a:xfrm>
            <a:off x="3931920" y="2921000"/>
            <a:ext cx="7772400" cy="533400"/>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1" name="TextBox 20"/>
          <p:cNvSpPr txBox="1"/>
          <p:nvPr/>
        </p:nvSpPr>
        <p:spPr>
          <a:xfrm>
            <a:off x="4069080" y="3009900"/>
            <a:ext cx="7498080" cy="355600"/>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Reduce anxiety around weighing oneself too frequently or avoiding the body; optional when patient is not underweight</a:t>
            </a:r>
          </a:p>
        </p:txBody>
      </p:sp>
      <p:sp>
        <p:nvSpPr>
          <p:cNvPr id="22" name="Rectangle 21"/>
          <p:cNvSpPr/>
          <p:nvPr/>
        </p:nvSpPr>
        <p:spPr>
          <a:xfrm>
            <a:off x="502920" y="3492500"/>
            <a:ext cx="3383280" cy="533400"/>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3" name="TextBox 22"/>
          <p:cNvSpPr txBox="1"/>
          <p:nvPr/>
        </p:nvSpPr>
        <p:spPr>
          <a:xfrm>
            <a:off x="640080" y="3581400"/>
            <a:ext cx="3108960" cy="355600"/>
          </a:xfrm>
          <a:prstGeom prst="rect">
            <a:avLst/>
          </a:prstGeom>
          <a:noFill/>
        </p:spPr>
        <p:txBody>
          <a:bodyPr wrap="square" lIns="45720" tIns="27432" rIns="45720" bIns="27432" anchor="ctr">
            <a:spAutoFit/>
          </a:bodyPr>
          <a:lstStyle/>
          <a:p>
            <a:pPr algn="l"/>
            <a:r>
              <a:rPr lang="en-US" b="1" i="0" dirty="0">
                <a:solidFill>
                  <a:srgbClr val="2E568C"/>
                </a:solidFill>
                <a:latin typeface="Calibri"/>
              </a:rPr>
              <a:t>“Feeling fat” / “Feeling full”</a:t>
            </a:r>
          </a:p>
        </p:txBody>
      </p:sp>
      <p:sp>
        <p:nvSpPr>
          <p:cNvPr id="24" name="Rectangle 23"/>
          <p:cNvSpPr/>
          <p:nvPr/>
        </p:nvSpPr>
        <p:spPr>
          <a:xfrm>
            <a:off x="3931920" y="3492500"/>
            <a:ext cx="7772400" cy="533400"/>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5" name="TextBox 24"/>
          <p:cNvSpPr txBox="1"/>
          <p:nvPr/>
        </p:nvSpPr>
        <p:spPr>
          <a:xfrm>
            <a:off x="4069080" y="3581400"/>
            <a:ext cx="7498080" cy="355600"/>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Work with the patient toward accepting emotions, the body, and physical sensations</a:t>
            </a:r>
          </a:p>
        </p:txBody>
      </p:sp>
      <p:sp>
        <p:nvSpPr>
          <p:cNvPr id="26" name="Rectangle 25"/>
          <p:cNvSpPr/>
          <p:nvPr/>
        </p:nvSpPr>
        <p:spPr>
          <a:xfrm>
            <a:off x="502920" y="4064000"/>
            <a:ext cx="3383280" cy="533400"/>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7" name="TextBox 26"/>
          <p:cNvSpPr txBox="1"/>
          <p:nvPr/>
        </p:nvSpPr>
        <p:spPr>
          <a:xfrm>
            <a:off x="640080" y="4152900"/>
            <a:ext cx="3108960" cy="355600"/>
          </a:xfrm>
          <a:prstGeom prst="rect">
            <a:avLst/>
          </a:prstGeom>
          <a:noFill/>
        </p:spPr>
        <p:txBody>
          <a:bodyPr wrap="square" lIns="45720" tIns="27432" rIns="45720" bIns="27432" anchor="ctr">
            <a:spAutoFit/>
          </a:bodyPr>
          <a:lstStyle/>
          <a:p>
            <a:pPr algn="l"/>
            <a:r>
              <a:rPr lang="en-US" b="1" i="0" dirty="0">
                <a:solidFill>
                  <a:srgbClr val="2E568C"/>
                </a:solidFill>
                <a:latin typeface="Calibri"/>
              </a:rPr>
              <a:t>Family interventions</a:t>
            </a:r>
          </a:p>
        </p:txBody>
      </p:sp>
      <p:sp>
        <p:nvSpPr>
          <p:cNvPr id="28" name="Rectangle 27"/>
          <p:cNvSpPr/>
          <p:nvPr/>
        </p:nvSpPr>
        <p:spPr>
          <a:xfrm>
            <a:off x="3931920" y="4064000"/>
            <a:ext cx="7772400" cy="533400"/>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9" name="TextBox 28"/>
          <p:cNvSpPr txBox="1"/>
          <p:nvPr/>
        </p:nvSpPr>
        <p:spPr>
          <a:xfrm>
            <a:off x="4069080" y="4152900"/>
            <a:ext cx="7498080" cy="355600"/>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Psychoeducation on the ED, structured regular eating, avoiding unhelpful comments</a:t>
            </a:r>
          </a:p>
        </p:txBody>
      </p:sp>
      <p:sp>
        <p:nvSpPr>
          <p:cNvPr id="30" name="Rectangle 29"/>
          <p:cNvSpPr/>
          <p:nvPr/>
        </p:nvSpPr>
        <p:spPr>
          <a:xfrm>
            <a:off x="502920" y="4635500"/>
            <a:ext cx="3383280" cy="533400"/>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1" name="TextBox 30"/>
          <p:cNvSpPr txBox="1"/>
          <p:nvPr/>
        </p:nvSpPr>
        <p:spPr>
          <a:xfrm>
            <a:off x="640080" y="4724400"/>
            <a:ext cx="3108960" cy="355600"/>
          </a:xfrm>
          <a:prstGeom prst="rect">
            <a:avLst/>
          </a:prstGeom>
          <a:noFill/>
        </p:spPr>
        <p:txBody>
          <a:bodyPr wrap="square" lIns="45720" tIns="27432" rIns="45720" bIns="27432" anchor="ctr">
            <a:spAutoFit/>
          </a:bodyPr>
          <a:lstStyle/>
          <a:p>
            <a:pPr algn="l"/>
            <a:r>
              <a:rPr lang="en-US" b="1" i="0" dirty="0">
                <a:solidFill>
                  <a:srgbClr val="2E568C"/>
                </a:solidFill>
                <a:latin typeface="Calibri"/>
              </a:rPr>
              <a:t>Collaborative weighing</a:t>
            </a:r>
          </a:p>
        </p:txBody>
      </p:sp>
      <p:sp>
        <p:nvSpPr>
          <p:cNvPr id="32" name="Rectangle 31"/>
          <p:cNvSpPr/>
          <p:nvPr/>
        </p:nvSpPr>
        <p:spPr>
          <a:xfrm>
            <a:off x="3931920" y="4635500"/>
            <a:ext cx="7772400" cy="533400"/>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3" name="TextBox 32"/>
          <p:cNvSpPr txBox="1"/>
          <p:nvPr/>
        </p:nvSpPr>
        <p:spPr>
          <a:xfrm>
            <a:off x="4069080" y="4724400"/>
            <a:ext cx="7498080" cy="355600"/>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Reduce anxiety around weighing; optional when patient is not underweight</a:t>
            </a:r>
          </a:p>
        </p:txBody>
      </p:sp>
      <p:sp>
        <p:nvSpPr>
          <p:cNvPr id="34" name="Rectangle 33"/>
          <p:cNvSpPr/>
          <p:nvPr/>
        </p:nvSpPr>
        <p:spPr>
          <a:xfrm>
            <a:off x="502920" y="5207000"/>
            <a:ext cx="3383280" cy="533400"/>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5" name="TextBox 34"/>
          <p:cNvSpPr txBox="1"/>
          <p:nvPr/>
        </p:nvSpPr>
        <p:spPr>
          <a:xfrm>
            <a:off x="640080" y="5295900"/>
            <a:ext cx="3108960" cy="355600"/>
          </a:xfrm>
          <a:prstGeom prst="rect">
            <a:avLst/>
          </a:prstGeom>
          <a:noFill/>
        </p:spPr>
        <p:txBody>
          <a:bodyPr wrap="square" lIns="45720" tIns="27432" rIns="45720" bIns="27432" anchor="ctr">
            <a:spAutoFit/>
          </a:bodyPr>
          <a:lstStyle/>
          <a:p>
            <a:pPr algn="l"/>
            <a:r>
              <a:rPr lang="en-US" b="1" i="0" dirty="0">
                <a:solidFill>
                  <a:srgbClr val="2E568C"/>
                </a:solidFill>
                <a:latin typeface="Calibri"/>
              </a:rPr>
              <a:t>Body checking &amp; avoidance</a:t>
            </a:r>
          </a:p>
        </p:txBody>
      </p:sp>
      <p:sp>
        <p:nvSpPr>
          <p:cNvPr id="36" name="Rectangle 35"/>
          <p:cNvSpPr/>
          <p:nvPr/>
        </p:nvSpPr>
        <p:spPr>
          <a:xfrm>
            <a:off x="3931920" y="5207000"/>
            <a:ext cx="7772400" cy="533400"/>
          </a:xfrm>
          <a:prstGeom prst="rect">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7" name="TextBox 36"/>
          <p:cNvSpPr txBox="1"/>
          <p:nvPr/>
        </p:nvSpPr>
        <p:spPr>
          <a:xfrm>
            <a:off x="4069080" y="5295900"/>
            <a:ext cx="7498080" cy="355600"/>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Identify and monitor ED behaviors; engage patient in critical appraisal to promote change</a:t>
            </a:r>
          </a:p>
        </p:txBody>
      </p:sp>
      <p:sp>
        <p:nvSpPr>
          <p:cNvPr id="38" name="Rectangle 37"/>
          <p:cNvSpPr/>
          <p:nvPr/>
        </p:nvSpPr>
        <p:spPr>
          <a:xfrm>
            <a:off x="502920" y="5778500"/>
            <a:ext cx="3383280" cy="533400"/>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9" name="TextBox 38"/>
          <p:cNvSpPr txBox="1"/>
          <p:nvPr/>
        </p:nvSpPr>
        <p:spPr>
          <a:xfrm>
            <a:off x="640080" y="5867400"/>
            <a:ext cx="3108960" cy="355600"/>
          </a:xfrm>
          <a:prstGeom prst="rect">
            <a:avLst/>
          </a:prstGeom>
          <a:noFill/>
        </p:spPr>
        <p:txBody>
          <a:bodyPr wrap="square" lIns="45720" tIns="27432" rIns="45720" bIns="27432" anchor="ctr">
            <a:spAutoFit/>
          </a:bodyPr>
          <a:lstStyle/>
          <a:p>
            <a:pPr algn="l"/>
            <a:r>
              <a:rPr lang="en-US" b="1" i="0" dirty="0">
                <a:solidFill>
                  <a:srgbClr val="2E568C"/>
                </a:solidFill>
                <a:latin typeface="Calibri"/>
              </a:rPr>
              <a:t>Safety management</a:t>
            </a:r>
          </a:p>
        </p:txBody>
      </p:sp>
      <p:sp>
        <p:nvSpPr>
          <p:cNvPr id="40" name="Rectangle 39"/>
          <p:cNvSpPr/>
          <p:nvPr/>
        </p:nvSpPr>
        <p:spPr>
          <a:xfrm>
            <a:off x="3931920" y="5778500"/>
            <a:ext cx="7772400" cy="533400"/>
          </a:xfrm>
          <a:prstGeom prst="rect">
            <a:avLst/>
          </a:prstGeom>
          <a:solidFill>
            <a:srgbClr val="FAFB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41" name="TextBox 40"/>
          <p:cNvSpPr txBox="1"/>
          <p:nvPr/>
        </p:nvSpPr>
        <p:spPr>
          <a:xfrm>
            <a:off x="4069080" y="5867400"/>
            <a:ext cx="7498080" cy="355600"/>
          </a:xfrm>
          <a:prstGeom prst="rect">
            <a:avLst/>
          </a:prstGeom>
          <a:noFill/>
        </p:spPr>
        <p:txBody>
          <a:bodyPr wrap="square" lIns="45720" tIns="27432" rIns="45720" bIns="27432" anchor="ctr">
            <a:spAutoFit/>
          </a:bodyPr>
          <a:lstStyle/>
          <a:p>
            <a:pPr algn="l"/>
            <a:r>
              <a:rPr lang="en-US" sz="1600" b="0" i="0" dirty="0">
                <a:solidFill>
                  <a:srgbClr val="334455"/>
                </a:solidFill>
                <a:latin typeface="Calibri"/>
              </a:rPr>
              <a:t>Evaluate suicidality and physical complications of EDs</a:t>
            </a:r>
          </a:p>
        </p:txBody>
      </p:sp>
      <p:cxnSp>
        <p:nvCxnSpPr>
          <p:cNvPr id="42" name="Connector 41"/>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02920" y="6400800"/>
            <a:ext cx="9601200" cy="216982"/>
          </a:xfrm>
          <a:prstGeom prst="rect">
            <a:avLst/>
          </a:prstGeom>
          <a:noFill/>
        </p:spPr>
        <p:txBody>
          <a:bodyPr wrap="square" lIns="45720" tIns="27432" rIns="45720" bIns="27432" anchor="t">
            <a:spAutoFit/>
          </a:bodyPr>
          <a:lstStyle/>
          <a:p>
            <a:pPr algn="l"/>
            <a:r>
              <a:rPr lang="en-US" sz="1050" b="0" i="1" dirty="0">
                <a:solidFill>
                  <a:srgbClr val="6B7785"/>
                </a:solidFill>
                <a:latin typeface="Calibri"/>
              </a:rPr>
              <a:t>Table 1, Croci, Brañas et al., Am J </a:t>
            </a:r>
            <a:r>
              <a:rPr lang="en-US" sz="1050" b="0" i="1" dirty="0" err="1">
                <a:solidFill>
                  <a:srgbClr val="6B7785"/>
                </a:solidFill>
                <a:latin typeface="Calibri"/>
              </a:rPr>
              <a:t>Psychother</a:t>
            </a:r>
            <a:r>
              <a:rPr lang="en-US" sz="1050" b="0" i="1" dirty="0">
                <a:solidFill>
                  <a:srgbClr val="6B7785"/>
                </a:solidFill>
                <a:latin typeface="Calibri"/>
              </a:rPr>
              <a:t> 2025</a:t>
            </a:r>
          </a:p>
        </p:txBody>
      </p:sp>
      <p:sp>
        <p:nvSpPr>
          <p:cNvPr id="44" name="TextBox 43"/>
          <p:cNvSpPr txBox="1"/>
          <p:nvPr/>
        </p:nvSpPr>
        <p:spPr>
          <a:xfrm>
            <a:off x="10164774" y="6400800"/>
            <a:ext cx="152400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12 / 21</a:t>
            </a:r>
          </a:p>
        </p:txBody>
      </p:sp>
    </p:spTree>
    <p:extLst>
      <p:ext uri="{BB962C8B-B14F-4D97-AF65-F5344CB8AC3E}">
        <p14:creationId xmlns:p14="http://schemas.microsoft.com/office/powerpoint/2010/main" val="1141277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AccentBar"/>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Text"/>
          <p:cNvSpPr txBox="1"/>
          <p:nvPr/>
        </p:nvSpPr>
        <p:spPr>
          <a:xfrm>
            <a:off x="704088" y="320040"/>
            <a:ext cx="10058400" cy="517065"/>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Dual Focus: </a:t>
            </a:r>
            <a:r>
              <a:rPr lang="en-US" sz="2800" b="1" i="0" dirty="0">
                <a:solidFill>
                  <a:srgbClr val="1E3A5F"/>
                </a:solidFill>
                <a:latin typeface="Calibri"/>
              </a:rPr>
              <a:t>Assessment</a:t>
            </a:r>
            <a:r>
              <a:rPr lang="en-US" sz="3000" b="1" i="0" dirty="0">
                <a:solidFill>
                  <a:srgbClr val="1E3A5F"/>
                </a:solidFill>
                <a:latin typeface="Calibri"/>
              </a:rPr>
              <a:t> and Safety Management</a:t>
            </a:r>
          </a:p>
        </p:txBody>
      </p:sp>
      <p:sp>
        <p:nvSpPr>
          <p:cNvPr id="4" name="SubtitleText"/>
          <p:cNvSpPr txBox="1"/>
          <p:nvPr/>
        </p:nvSpPr>
        <p:spPr>
          <a:xfrm>
            <a:off x="704088" y="868680"/>
            <a:ext cx="10058400" cy="332399"/>
          </a:xfrm>
          <a:prstGeom prst="rect">
            <a:avLst/>
          </a:prstGeom>
          <a:noFill/>
        </p:spPr>
        <p:txBody>
          <a:bodyPr wrap="square" lIns="45720" tIns="27432" rIns="45720" bIns="27432" anchor="t">
            <a:spAutoFit/>
          </a:bodyPr>
          <a:lstStyle/>
          <a:p>
            <a:pPr algn="l"/>
            <a:r>
              <a:rPr lang="en-US" b="0" i="1" dirty="0">
                <a:solidFill>
                  <a:srgbClr val="6B7785"/>
                </a:solidFill>
                <a:latin typeface="Calibri"/>
              </a:rPr>
              <a:t>Two parallel tracks: psychiatric and physical</a:t>
            </a:r>
          </a:p>
        </p:txBody>
      </p:sp>
      <p:sp>
        <p:nvSpPr>
          <p:cNvPr id="6" name="FooterText"/>
          <p:cNvSpPr txBox="1"/>
          <p:nvPr/>
        </p:nvSpPr>
        <p:spPr>
          <a:xfrm>
            <a:off x="10164774" y="6400800"/>
            <a:ext cx="152400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13 / 21</a:t>
            </a:r>
          </a:p>
        </p:txBody>
      </p:sp>
      <p:sp>
        <p:nvSpPr>
          <p:cNvPr id="7" name="LeftHeaderPill"/>
          <p:cNvSpPr/>
          <p:nvPr/>
        </p:nvSpPr>
        <p:spPr>
          <a:xfrm>
            <a:off x="502920" y="1350000"/>
            <a:ext cx="5442540" cy="502920"/>
          </a:xfrm>
          <a:prstGeom prst="roundRect">
            <a:avLst>
              <a:gd name="adj" fmla="val 3000"/>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LeftHeaderText"/>
          <p:cNvSpPr txBox="1"/>
          <p:nvPr/>
        </p:nvSpPr>
        <p:spPr>
          <a:xfrm>
            <a:off x="502920" y="1350000"/>
            <a:ext cx="5442540" cy="502920"/>
          </a:xfrm>
          <a:prstGeom prst="rect">
            <a:avLst/>
          </a:prstGeom>
          <a:noFill/>
        </p:spPr>
        <p:txBody>
          <a:bodyPr wrap="square" lIns="45720" tIns="27432" rIns="45720" bIns="27432" anchor="ctr"/>
          <a:lstStyle/>
          <a:p>
            <a:pPr algn="ctr"/>
            <a:r>
              <a:rPr lang="en-US" sz="1700" b="1" i="0" dirty="0">
                <a:solidFill>
                  <a:srgbClr val="FFFFFF"/>
                </a:solidFill>
                <a:latin typeface="Calibri"/>
              </a:rPr>
              <a:t>INITIAL </a:t>
            </a:r>
            <a:r>
              <a:rPr lang="en-US" b="1" i="0" dirty="0">
                <a:solidFill>
                  <a:srgbClr val="FFFFFF"/>
                </a:solidFill>
                <a:latin typeface="Calibri"/>
              </a:rPr>
              <a:t>ASSESSMENT</a:t>
            </a:r>
            <a:r>
              <a:rPr lang="en-US" sz="1700" b="1" i="0" dirty="0">
                <a:solidFill>
                  <a:srgbClr val="FFFFFF"/>
                </a:solidFill>
                <a:latin typeface="Calibri"/>
              </a:rPr>
              <a:t>  ·  OUTCOMES</a:t>
            </a:r>
          </a:p>
        </p:txBody>
      </p:sp>
      <p:sp>
        <p:nvSpPr>
          <p:cNvPr id="9" name="RightHeaderPill"/>
          <p:cNvSpPr/>
          <p:nvPr/>
        </p:nvSpPr>
        <p:spPr>
          <a:xfrm>
            <a:off x="6245460" y="1350000"/>
            <a:ext cx="5442540" cy="502920"/>
          </a:xfrm>
          <a:prstGeom prst="roundRect">
            <a:avLst>
              <a:gd name="adj" fmla="val 3000"/>
            </a:avLst>
          </a:prstGeom>
          <a:solidFill>
            <a:srgbClr val="B549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HeaderText"/>
          <p:cNvSpPr txBox="1"/>
          <p:nvPr/>
        </p:nvSpPr>
        <p:spPr>
          <a:xfrm>
            <a:off x="6245460" y="1350000"/>
            <a:ext cx="5442540" cy="502920"/>
          </a:xfrm>
          <a:prstGeom prst="rect">
            <a:avLst/>
          </a:prstGeom>
          <a:noFill/>
        </p:spPr>
        <p:txBody>
          <a:bodyPr wrap="square" lIns="45720" tIns="27432" rIns="45720" bIns="27432" anchor="ctr"/>
          <a:lstStyle/>
          <a:p>
            <a:pPr algn="ctr"/>
            <a:r>
              <a:rPr lang="en-US" b="1" i="0" dirty="0">
                <a:solidFill>
                  <a:srgbClr val="FFFFFF"/>
                </a:solidFill>
                <a:latin typeface="Calibri"/>
              </a:rPr>
              <a:t>SAFETY MANAGEMENT</a:t>
            </a:r>
          </a:p>
        </p:txBody>
      </p:sp>
      <p:sp>
        <p:nvSpPr>
          <p:cNvPr id="11" name="LeftBody"/>
          <p:cNvSpPr/>
          <p:nvPr/>
        </p:nvSpPr>
        <p:spPr>
          <a:xfrm>
            <a:off x="502920" y="1972920"/>
            <a:ext cx="5442540" cy="375000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LeftBodyEdge"/>
          <p:cNvSpPr/>
          <p:nvPr/>
        </p:nvSpPr>
        <p:spPr>
          <a:xfrm>
            <a:off x="502920" y="1972920"/>
            <a:ext cx="164592" cy="37500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Body"/>
          <p:cNvSpPr/>
          <p:nvPr/>
        </p:nvSpPr>
        <p:spPr>
          <a:xfrm>
            <a:off x="6245460" y="1972920"/>
            <a:ext cx="5442540" cy="375000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BodyEdge"/>
          <p:cNvSpPr/>
          <p:nvPr/>
        </p:nvSpPr>
        <p:spPr>
          <a:xfrm>
            <a:off x="6245460" y="1972920"/>
            <a:ext cx="164592" cy="3750000"/>
          </a:xfrm>
          <a:prstGeom prst="rect">
            <a:avLst/>
          </a:prstGeom>
          <a:solidFill>
            <a:srgbClr val="B549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LeftContent"/>
          <p:cNvSpPr txBox="1"/>
          <p:nvPr/>
        </p:nvSpPr>
        <p:spPr>
          <a:xfrm>
            <a:off x="782920" y="2152920"/>
            <a:ext cx="5092540" cy="3500000"/>
          </a:xfrm>
          <a:prstGeom prst="rect">
            <a:avLst/>
          </a:prstGeom>
          <a:noFill/>
        </p:spPr>
        <p:txBody>
          <a:bodyPr wrap="square" lIns="45720" tIns="27432" rIns="45720" bIns="27432" anchor="t"/>
          <a:lstStyle/>
          <a:p>
            <a:pPr algn="l"/>
            <a:r>
              <a:rPr lang="en-US" b="1" i="0" dirty="0">
                <a:solidFill>
                  <a:srgbClr val="1E3A5F"/>
                </a:solidFill>
                <a:latin typeface="Calibri"/>
              </a:rPr>
              <a:t>Actively investigate eating behaviors</a:t>
            </a:r>
          </a:p>
          <a:p>
            <a:pPr algn="l"/>
            <a:r>
              <a:rPr lang="en-US" sz="1600" b="0" i="0" dirty="0">
                <a:solidFill>
                  <a:srgbClr val="334455"/>
                </a:solidFill>
                <a:latin typeface="Calibri"/>
              </a:rPr>
              <a:t>weight cycles, excessive exercising, compensatory behaviors, dietary rules, body checking — ask early and routinely.</a:t>
            </a:r>
          </a:p>
          <a:p>
            <a:pPr algn="l">
              <a:spcBef>
                <a:spcPts val="700"/>
              </a:spcBef>
            </a:pPr>
            <a:r>
              <a:rPr lang="en-US" sz="500" b="0" i="0" dirty="0">
                <a:solidFill>
                  <a:srgbClr val="334455"/>
                </a:solidFill>
                <a:latin typeface="Calibri"/>
              </a:rPr>
              <a:t> </a:t>
            </a:r>
          </a:p>
          <a:p>
            <a:pPr algn="l"/>
            <a:r>
              <a:rPr lang="en-US" b="1" i="0" dirty="0">
                <a:solidFill>
                  <a:srgbClr val="1E3A5F"/>
                </a:solidFill>
                <a:latin typeface="Calibri"/>
              </a:rPr>
              <a:t>SCOFF  </a:t>
            </a:r>
            <a:r>
              <a:rPr lang="en-US" sz="1400" b="0" i="1" dirty="0">
                <a:solidFill>
                  <a:srgbClr val="6B7785"/>
                </a:solidFill>
                <a:latin typeface="Calibri"/>
              </a:rPr>
              <a:t>— quick 5-question screen  (≥2 “yes” = suspect ED)</a:t>
            </a:r>
          </a:p>
          <a:p>
            <a:pPr algn="l"/>
            <a:r>
              <a:rPr lang="en-US" sz="1600" b="1" i="0" dirty="0">
                <a:solidFill>
                  <a:srgbClr val="E07856"/>
                </a:solidFill>
                <a:latin typeface="Calibri"/>
              </a:rPr>
              <a:t>S</a:t>
            </a:r>
            <a:r>
              <a:rPr lang="en-US" sz="1600" b="0" i="0" dirty="0">
                <a:solidFill>
                  <a:srgbClr val="334455"/>
                </a:solidFill>
                <a:latin typeface="Calibri"/>
              </a:rPr>
              <a:t>ick  ·  </a:t>
            </a:r>
            <a:r>
              <a:rPr lang="en-US" sz="1600" b="1" i="0" dirty="0">
                <a:solidFill>
                  <a:srgbClr val="E07856"/>
                </a:solidFill>
                <a:latin typeface="Calibri"/>
              </a:rPr>
              <a:t>C</a:t>
            </a:r>
            <a:r>
              <a:rPr lang="en-US" sz="1600" b="0" i="0" dirty="0">
                <a:solidFill>
                  <a:srgbClr val="334455"/>
                </a:solidFill>
                <a:latin typeface="Calibri"/>
              </a:rPr>
              <a:t>ontrol  ·  </a:t>
            </a:r>
            <a:r>
              <a:rPr lang="en-US" sz="1600" b="1" i="0" dirty="0">
                <a:solidFill>
                  <a:srgbClr val="E07856"/>
                </a:solidFill>
                <a:latin typeface="Calibri"/>
              </a:rPr>
              <a:t>O</a:t>
            </a:r>
            <a:r>
              <a:rPr lang="en-US" sz="1600" b="0" i="0" dirty="0">
                <a:solidFill>
                  <a:srgbClr val="334455"/>
                </a:solidFill>
                <a:latin typeface="Calibri"/>
              </a:rPr>
              <a:t>ne stone  ·  </a:t>
            </a:r>
            <a:r>
              <a:rPr lang="en-US" sz="1600" b="1" i="0" dirty="0">
                <a:solidFill>
                  <a:srgbClr val="E07856"/>
                </a:solidFill>
                <a:latin typeface="Calibri"/>
              </a:rPr>
              <a:t>F</a:t>
            </a:r>
            <a:r>
              <a:rPr lang="en-US" sz="1600" b="0" i="0" dirty="0">
                <a:solidFill>
                  <a:srgbClr val="334455"/>
                </a:solidFill>
                <a:latin typeface="Calibri"/>
              </a:rPr>
              <a:t>at  ·  </a:t>
            </a:r>
            <a:r>
              <a:rPr lang="en-US" sz="1600" b="1" i="0" dirty="0">
                <a:solidFill>
                  <a:srgbClr val="E07856"/>
                </a:solidFill>
                <a:latin typeface="Calibri"/>
              </a:rPr>
              <a:t>F</a:t>
            </a:r>
            <a:r>
              <a:rPr lang="en-US" sz="1600" b="0" i="0" dirty="0">
                <a:solidFill>
                  <a:srgbClr val="334455"/>
                </a:solidFill>
                <a:latin typeface="Calibri"/>
              </a:rPr>
              <a:t>ood</a:t>
            </a:r>
          </a:p>
          <a:p>
            <a:pPr algn="l">
              <a:spcBef>
                <a:spcPts val="700"/>
              </a:spcBef>
            </a:pPr>
            <a:r>
              <a:rPr lang="en-US" sz="500" b="0" i="0" dirty="0">
                <a:solidFill>
                  <a:srgbClr val="334455"/>
                </a:solidFill>
                <a:latin typeface="Calibri"/>
              </a:rPr>
              <a:t> </a:t>
            </a:r>
          </a:p>
          <a:p>
            <a:pPr algn="l"/>
            <a:r>
              <a:rPr lang="en-US" b="1" i="0" dirty="0">
                <a:solidFill>
                  <a:srgbClr val="1E3A5F"/>
                </a:solidFill>
                <a:latin typeface="Calibri"/>
              </a:rPr>
              <a:t>EDE-Q</a:t>
            </a:r>
          </a:p>
          <a:p>
            <a:pPr algn="l"/>
            <a:r>
              <a:rPr lang="en-US" sz="1600" b="0" i="0" dirty="0">
                <a:solidFill>
                  <a:srgbClr val="334455"/>
                </a:solidFill>
                <a:latin typeface="Calibri"/>
              </a:rPr>
              <a:t>Eating Disorder Examination Questionnaire — use at baseline and follow-up as a shared outcome measure.</a:t>
            </a:r>
          </a:p>
          <a:p>
            <a:pPr algn="l">
              <a:spcBef>
                <a:spcPts val="700"/>
              </a:spcBef>
            </a:pPr>
            <a:r>
              <a:rPr lang="en-US" sz="500" b="0" i="0" dirty="0">
                <a:solidFill>
                  <a:srgbClr val="334455"/>
                </a:solidFill>
                <a:latin typeface="Calibri"/>
              </a:rPr>
              <a:t> </a:t>
            </a:r>
          </a:p>
        </p:txBody>
      </p:sp>
      <p:sp>
        <p:nvSpPr>
          <p:cNvPr id="16" name="RightContent"/>
          <p:cNvSpPr txBox="1"/>
          <p:nvPr/>
        </p:nvSpPr>
        <p:spPr>
          <a:xfrm>
            <a:off x="6525460" y="2152920"/>
            <a:ext cx="5092540" cy="3500000"/>
          </a:xfrm>
          <a:prstGeom prst="rect">
            <a:avLst/>
          </a:prstGeom>
          <a:noFill/>
        </p:spPr>
        <p:txBody>
          <a:bodyPr wrap="square" lIns="45720" tIns="27432" rIns="45720" bIns="27432" anchor="t"/>
          <a:lstStyle/>
          <a:p>
            <a:pPr algn="l"/>
            <a:r>
              <a:rPr lang="en-US" b="1" i="0" dirty="0">
                <a:solidFill>
                  <a:srgbClr val="1E3A5F"/>
                </a:solidFill>
                <a:latin typeface="Calibri"/>
              </a:rPr>
              <a:t>When</a:t>
            </a:r>
          </a:p>
          <a:p>
            <a:pPr algn="l"/>
            <a:r>
              <a:rPr lang="en-US" sz="1600" b="0" i="0" dirty="0">
                <a:solidFill>
                  <a:srgbClr val="334455"/>
                </a:solidFill>
                <a:latin typeface="Calibri"/>
              </a:rPr>
              <a:t>at initial evaluation  ·  signs of malnourishment/weight loss  ·  binge / purge behaviors</a:t>
            </a:r>
          </a:p>
          <a:p>
            <a:pPr algn="l">
              <a:spcBef>
                <a:spcPts val="700"/>
              </a:spcBef>
            </a:pPr>
            <a:r>
              <a:rPr lang="en-US" sz="600" b="0" i="0" dirty="0">
                <a:solidFill>
                  <a:srgbClr val="334455"/>
                </a:solidFill>
                <a:latin typeface="Calibri"/>
              </a:rPr>
              <a:t> </a:t>
            </a:r>
          </a:p>
          <a:p>
            <a:pPr algn="l"/>
            <a:r>
              <a:rPr lang="en-US" b="1" i="0" dirty="0">
                <a:solidFill>
                  <a:srgbClr val="1E3A5F"/>
                </a:solidFill>
                <a:latin typeface="Calibri"/>
              </a:rPr>
              <a:t>What</a:t>
            </a:r>
          </a:p>
          <a:p>
            <a:pPr algn="l"/>
            <a:r>
              <a:rPr lang="en-US" sz="1600" b="0" i="0" dirty="0">
                <a:solidFill>
                  <a:srgbClr val="334455"/>
                </a:solidFill>
                <a:latin typeface="Calibri"/>
              </a:rPr>
              <a:t>physical exam · weight &amp; height · vitals · labs · EKG</a:t>
            </a:r>
          </a:p>
          <a:p>
            <a:pPr algn="l">
              <a:spcBef>
                <a:spcPts val="700"/>
              </a:spcBef>
            </a:pPr>
            <a:r>
              <a:rPr lang="en-US" sz="600" b="0" i="0" dirty="0">
                <a:solidFill>
                  <a:srgbClr val="334455"/>
                </a:solidFill>
                <a:latin typeface="Calibri"/>
              </a:rPr>
              <a:t> </a:t>
            </a:r>
          </a:p>
          <a:p>
            <a:pPr algn="l"/>
            <a:r>
              <a:rPr lang="en-US" b="1" i="0" dirty="0">
                <a:solidFill>
                  <a:srgbClr val="B5495B"/>
                </a:solidFill>
                <a:latin typeface="Calibri"/>
              </a:rPr>
              <a:t>Red flags</a:t>
            </a:r>
          </a:p>
          <a:p>
            <a:pPr algn="l"/>
            <a:r>
              <a:rPr lang="en-US" sz="1600" b="0" i="0" dirty="0">
                <a:solidFill>
                  <a:srgbClr val="334455"/>
                </a:solidFill>
                <a:latin typeface="Calibri"/>
              </a:rPr>
              <a:t>underweight or rapid weight loss  ·  purging with medication misuse  ·  vital signs·  delayed pubertal development  ·  obesity or rapid weight gain</a:t>
            </a:r>
          </a:p>
          <a:p>
            <a:pPr algn="l">
              <a:spcBef>
                <a:spcPts val="700"/>
              </a:spcBef>
            </a:pPr>
            <a:r>
              <a:rPr lang="en-US" sz="600" b="0" i="0" dirty="0">
                <a:solidFill>
                  <a:srgbClr val="334455"/>
                </a:solidFill>
                <a:latin typeface="Calibri"/>
              </a:rPr>
              <a:t> </a:t>
            </a:r>
          </a:p>
          <a:p>
            <a:pPr algn="l"/>
            <a:r>
              <a:rPr lang="en-US" sz="1600" b="1" i="0" dirty="0">
                <a:solidFill>
                  <a:srgbClr val="1E3A5F"/>
                </a:solidFill>
                <a:latin typeface="Calibri"/>
              </a:rPr>
              <a:t>Severe cases  →  </a:t>
            </a:r>
            <a:r>
              <a:rPr lang="en-US" sz="1600" b="1" i="1" dirty="0">
                <a:solidFill>
                  <a:srgbClr val="B5495B"/>
                </a:solidFill>
                <a:latin typeface="Calibri"/>
              </a:rPr>
              <a:t>refer to specialist</a:t>
            </a:r>
          </a:p>
        </p:txBody>
      </p:sp>
    </p:spTree>
    <p:extLst>
      <p:ext uri="{BB962C8B-B14F-4D97-AF65-F5344CB8AC3E}">
        <p14:creationId xmlns:p14="http://schemas.microsoft.com/office/powerpoint/2010/main" val="102000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AccentBar"/>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Text"/>
          <p:cNvSpPr txBox="1"/>
          <p:nvPr/>
        </p:nvSpPr>
        <p:spPr>
          <a:xfrm>
            <a:off x="704088" y="320040"/>
            <a:ext cx="10058400" cy="640080"/>
          </a:xfrm>
          <a:prstGeom prst="rect">
            <a:avLst/>
          </a:prstGeom>
          <a:noFill/>
        </p:spPr>
        <p:txBody>
          <a:bodyPr wrap="square" lIns="45720" tIns="27432" rIns="45720" bIns="27432"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E3A5F"/>
                </a:solidFill>
                <a:effectLst/>
                <a:uLnTx/>
                <a:uFillTx/>
                <a:latin typeface="Calibri"/>
                <a:ea typeface="+mn-ea"/>
                <a:cs typeface="+mn-cs"/>
              </a:rPr>
              <a:t>Engagement and Interventions for Initial Sessions</a:t>
            </a:r>
          </a:p>
        </p:txBody>
      </p:sp>
      <p:sp>
        <p:nvSpPr>
          <p:cNvPr id="4" name="SubtitleText"/>
          <p:cNvSpPr txBox="1"/>
          <p:nvPr/>
        </p:nvSpPr>
        <p:spPr>
          <a:xfrm>
            <a:off x="704088" y="868680"/>
            <a:ext cx="10058400" cy="332399"/>
          </a:xfrm>
          <a:prstGeom prst="rect">
            <a:avLst/>
          </a:prstGeom>
          <a:noFill/>
        </p:spPr>
        <p:txBody>
          <a:bodyPr wrap="square" lIns="45720" tIns="27432" rIns="45720" bIns="27432"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B7785"/>
                </a:solidFill>
                <a:effectLst/>
                <a:uLnTx/>
                <a:uFillTx/>
                <a:latin typeface="Calibri"/>
                <a:ea typeface="+mn-ea"/>
                <a:cs typeface="+mn-cs"/>
              </a:rPr>
              <a:t>Four components of the opening phase — motivation is where the work is</a:t>
            </a:r>
          </a:p>
        </p:txBody>
      </p:sp>
      <p:sp>
        <p:nvSpPr>
          <p:cNvPr id="6" name="FooterText"/>
          <p:cNvSpPr txBox="1"/>
          <p:nvPr/>
        </p:nvSpPr>
        <p:spPr>
          <a:xfrm>
            <a:off x="10164774" y="6400800"/>
            <a:ext cx="1524000" cy="209288"/>
          </a:xfrm>
          <a:prstGeom prst="rect">
            <a:avLst/>
          </a:prstGeom>
          <a:noFill/>
        </p:spPr>
        <p:txBody>
          <a:bodyPr wrap="square" lIns="45720" tIns="27432" rIns="45720" bIns="27432"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B7785"/>
                </a:solidFill>
                <a:effectLst/>
                <a:uLnTx/>
                <a:uFillTx/>
                <a:latin typeface="Calibri"/>
                <a:ea typeface="+mn-ea"/>
                <a:cs typeface="+mn-cs"/>
              </a:rPr>
              <a:t>GPM-AED  •  17 / 25</a:t>
            </a:r>
          </a:p>
        </p:txBody>
      </p:sp>
      <p:sp>
        <p:nvSpPr>
          <p:cNvPr id="7" name="Col0Card"/>
          <p:cNvSpPr/>
          <p:nvPr/>
        </p:nvSpPr>
        <p:spPr>
          <a:xfrm>
            <a:off x="502920" y="1350000"/>
            <a:ext cx="2721270" cy="170000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Col0Edge"/>
          <p:cNvSpPr/>
          <p:nvPr/>
        </p:nvSpPr>
        <p:spPr>
          <a:xfrm>
            <a:off x="502920" y="1350000"/>
            <a:ext cx="2721270" cy="82000"/>
          </a:xfrm>
          <a:prstGeom prst="roundRect">
            <a:avLst>
              <a:gd name="adj" fmla="val 2000"/>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Col0Num"/>
          <p:cNvSpPr/>
          <p:nvPr/>
        </p:nvSpPr>
        <p:spPr>
          <a:xfrm>
            <a:off x="1657815" y="1530000"/>
            <a:ext cx="411480" cy="411480"/>
          </a:xfrm>
          <a:prstGeom prst="ellipse">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0" name="Col0Title"/>
          <p:cNvSpPr txBox="1"/>
          <p:nvPr/>
        </p:nvSpPr>
        <p:spPr>
          <a:xfrm>
            <a:off x="502920" y="2011480"/>
            <a:ext cx="2721270" cy="320000"/>
          </a:xfrm>
          <a:prstGeom prst="rect">
            <a:avLst/>
          </a:prstGeom>
          <a:noFill/>
        </p:spPr>
        <p:txBody>
          <a:bodyPr wrap="square" lIns="45720" tIns="27432" rIns="45720" bIns="27432"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E3A5F"/>
                </a:solidFill>
                <a:effectLst/>
                <a:uLnTx/>
                <a:uFillTx/>
                <a:latin typeface="Calibri"/>
                <a:ea typeface="+mn-ea"/>
                <a:cs typeface="+mn-cs"/>
              </a:rPr>
              <a:t>Rapport Building</a:t>
            </a:r>
          </a:p>
        </p:txBody>
      </p:sp>
      <p:sp>
        <p:nvSpPr>
          <p:cNvPr id="11" name="Col0Desc"/>
          <p:cNvSpPr txBox="1"/>
          <p:nvPr/>
        </p:nvSpPr>
        <p:spPr>
          <a:xfrm>
            <a:off x="582920" y="2361480"/>
            <a:ext cx="2561270" cy="700000"/>
          </a:xfrm>
          <a:prstGeom prst="rect">
            <a:avLst/>
          </a:prstGeom>
          <a:noFill/>
        </p:spPr>
        <p:txBody>
          <a:bodyPr wrap="square" lIns="45720" tIns="27432" rIns="45720" bIns="27432"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4455"/>
                </a:solidFill>
                <a:effectLst/>
                <a:uLnTx/>
                <a:uFillTx/>
                <a:latin typeface="Calibri"/>
                <a:ea typeface="+mn-ea"/>
                <a:cs typeface="+mn-cs"/>
              </a:rPr>
              <a:t>Support and validation. A non-judgmental stance toward eating and bodily shame.</a:t>
            </a:r>
          </a:p>
        </p:txBody>
      </p:sp>
      <p:sp>
        <p:nvSpPr>
          <p:cNvPr id="12" name="Col1Card"/>
          <p:cNvSpPr/>
          <p:nvPr/>
        </p:nvSpPr>
        <p:spPr>
          <a:xfrm>
            <a:off x="3324190" y="1350000"/>
            <a:ext cx="2721270" cy="170000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Col1Edge"/>
          <p:cNvSpPr/>
          <p:nvPr/>
        </p:nvSpPr>
        <p:spPr>
          <a:xfrm>
            <a:off x="3324190" y="1350000"/>
            <a:ext cx="2721270" cy="82000"/>
          </a:xfrm>
          <a:prstGeom prst="roundRect">
            <a:avLst>
              <a:gd name="adj" fmla="val 2000"/>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Col1Num"/>
          <p:cNvSpPr/>
          <p:nvPr/>
        </p:nvSpPr>
        <p:spPr>
          <a:xfrm>
            <a:off x="4479085" y="1530000"/>
            <a:ext cx="411480" cy="411480"/>
          </a:xfrm>
          <a:prstGeom prst="ellipse">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5" name="Col1Title"/>
          <p:cNvSpPr txBox="1"/>
          <p:nvPr/>
        </p:nvSpPr>
        <p:spPr>
          <a:xfrm>
            <a:off x="3324190" y="2011480"/>
            <a:ext cx="2721270" cy="320000"/>
          </a:xfrm>
          <a:prstGeom prst="rect">
            <a:avLst/>
          </a:prstGeom>
          <a:noFill/>
        </p:spPr>
        <p:txBody>
          <a:bodyPr wrap="square" lIns="45720" tIns="27432" rIns="45720" bIns="27432"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E3A5F"/>
                </a:solidFill>
                <a:effectLst/>
                <a:uLnTx/>
                <a:uFillTx/>
                <a:latin typeface="Calibri"/>
                <a:ea typeface="+mn-ea"/>
                <a:cs typeface="+mn-cs"/>
              </a:rPr>
              <a:t>Building Motivation</a:t>
            </a:r>
          </a:p>
        </p:txBody>
      </p:sp>
      <p:sp>
        <p:nvSpPr>
          <p:cNvPr id="16" name="Col1Desc"/>
          <p:cNvSpPr txBox="1"/>
          <p:nvPr/>
        </p:nvSpPr>
        <p:spPr>
          <a:xfrm>
            <a:off x="3404190" y="2361480"/>
            <a:ext cx="2561270" cy="700000"/>
          </a:xfrm>
          <a:prstGeom prst="rect">
            <a:avLst/>
          </a:prstGeom>
          <a:noFill/>
        </p:spPr>
        <p:txBody>
          <a:bodyPr wrap="square" lIns="45720" tIns="27432" rIns="45720" bIns="27432"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4455"/>
                </a:solidFill>
                <a:effectLst/>
                <a:uLnTx/>
                <a:uFillTx/>
                <a:latin typeface="Calibri"/>
                <a:ea typeface="+mn-ea"/>
                <a:cs typeface="+mn-cs"/>
              </a:rPr>
              <a:t>Motivational-interview style questions that elicit the patient’s own reasons to change.</a:t>
            </a:r>
          </a:p>
        </p:txBody>
      </p:sp>
      <p:sp>
        <p:nvSpPr>
          <p:cNvPr id="17" name="Col2Card"/>
          <p:cNvSpPr/>
          <p:nvPr/>
        </p:nvSpPr>
        <p:spPr>
          <a:xfrm>
            <a:off x="6145460" y="1350000"/>
            <a:ext cx="2721270" cy="170000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Col2Edge"/>
          <p:cNvSpPr/>
          <p:nvPr/>
        </p:nvSpPr>
        <p:spPr>
          <a:xfrm>
            <a:off x="6145460" y="1350000"/>
            <a:ext cx="2721270" cy="82000"/>
          </a:xfrm>
          <a:prstGeom prst="roundRect">
            <a:avLst>
              <a:gd name="adj" fmla="val 2000"/>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Col2Num"/>
          <p:cNvSpPr/>
          <p:nvPr/>
        </p:nvSpPr>
        <p:spPr>
          <a:xfrm>
            <a:off x="7300355" y="1530000"/>
            <a:ext cx="411480" cy="411480"/>
          </a:xfrm>
          <a:prstGeom prst="ellipse">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3</a:t>
            </a:r>
          </a:p>
        </p:txBody>
      </p:sp>
      <p:sp>
        <p:nvSpPr>
          <p:cNvPr id="20" name="Col2Title"/>
          <p:cNvSpPr txBox="1"/>
          <p:nvPr/>
        </p:nvSpPr>
        <p:spPr>
          <a:xfrm>
            <a:off x="6145460" y="2011480"/>
            <a:ext cx="2721270" cy="320000"/>
          </a:xfrm>
          <a:prstGeom prst="rect">
            <a:avLst/>
          </a:prstGeom>
          <a:noFill/>
        </p:spPr>
        <p:txBody>
          <a:bodyPr wrap="square" lIns="45720" tIns="27432" rIns="45720" bIns="27432"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E3A5F"/>
                </a:solidFill>
                <a:effectLst/>
                <a:uLnTx/>
                <a:uFillTx/>
                <a:latin typeface="Calibri"/>
                <a:ea typeface="+mn-ea"/>
                <a:cs typeface="+mn-cs"/>
              </a:rPr>
              <a:t>Psychoeducation</a:t>
            </a:r>
          </a:p>
        </p:txBody>
      </p:sp>
      <p:sp>
        <p:nvSpPr>
          <p:cNvPr id="21" name="Col2Desc"/>
          <p:cNvSpPr txBox="1"/>
          <p:nvPr/>
        </p:nvSpPr>
        <p:spPr>
          <a:xfrm>
            <a:off x="6225460" y="2361480"/>
            <a:ext cx="2561270" cy="700000"/>
          </a:xfrm>
          <a:prstGeom prst="rect">
            <a:avLst/>
          </a:prstGeom>
          <a:noFill/>
        </p:spPr>
        <p:txBody>
          <a:bodyPr wrap="square" lIns="45720" tIns="27432" rIns="45720" bIns="27432"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4455"/>
                </a:solidFill>
                <a:effectLst/>
                <a:uLnTx/>
                <a:uFillTx/>
                <a:latin typeface="Calibri"/>
                <a:ea typeface="+mn-ea"/>
                <a:cs typeface="+mn-cs"/>
              </a:rPr>
              <a:t>Explain ED + BPD in plain language. Use a ‘no blame’ etiology frame — for patient and family.</a:t>
            </a:r>
          </a:p>
        </p:txBody>
      </p:sp>
      <p:sp>
        <p:nvSpPr>
          <p:cNvPr id="22" name="Col3Card"/>
          <p:cNvSpPr/>
          <p:nvPr/>
        </p:nvSpPr>
        <p:spPr>
          <a:xfrm>
            <a:off x="8966730" y="1350000"/>
            <a:ext cx="2721270" cy="170000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Col3Edge"/>
          <p:cNvSpPr/>
          <p:nvPr/>
        </p:nvSpPr>
        <p:spPr>
          <a:xfrm>
            <a:off x="8966730" y="1350000"/>
            <a:ext cx="2721270" cy="82000"/>
          </a:xfrm>
          <a:prstGeom prst="roundRect">
            <a:avLst>
              <a:gd name="adj" fmla="val 2000"/>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Col3Num"/>
          <p:cNvSpPr/>
          <p:nvPr/>
        </p:nvSpPr>
        <p:spPr>
          <a:xfrm>
            <a:off x="10121625" y="1530000"/>
            <a:ext cx="411480" cy="411480"/>
          </a:xfrm>
          <a:prstGeom prst="ellipse">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25" name="Col3Title"/>
          <p:cNvSpPr txBox="1"/>
          <p:nvPr/>
        </p:nvSpPr>
        <p:spPr>
          <a:xfrm>
            <a:off x="8966730" y="2011480"/>
            <a:ext cx="2721270" cy="320000"/>
          </a:xfrm>
          <a:prstGeom prst="rect">
            <a:avLst/>
          </a:prstGeom>
          <a:noFill/>
        </p:spPr>
        <p:txBody>
          <a:bodyPr wrap="square" lIns="45720" tIns="27432" rIns="45720" bIns="27432"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E3A5F"/>
                </a:solidFill>
                <a:effectLst/>
                <a:uLnTx/>
                <a:uFillTx/>
                <a:latin typeface="Calibri"/>
                <a:ea typeface="+mn-ea"/>
                <a:cs typeface="+mn-cs"/>
              </a:rPr>
              <a:t>Case Formulation</a:t>
            </a:r>
          </a:p>
        </p:txBody>
      </p:sp>
      <p:sp>
        <p:nvSpPr>
          <p:cNvPr id="26" name="Col3Desc"/>
          <p:cNvSpPr txBox="1"/>
          <p:nvPr/>
        </p:nvSpPr>
        <p:spPr>
          <a:xfrm>
            <a:off x="9046730" y="2361480"/>
            <a:ext cx="2561270" cy="700000"/>
          </a:xfrm>
          <a:prstGeom prst="rect">
            <a:avLst/>
          </a:prstGeom>
          <a:noFill/>
        </p:spPr>
        <p:txBody>
          <a:bodyPr wrap="square" lIns="45720" tIns="27432" rIns="45720" bIns="27432"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4455"/>
                </a:solidFill>
                <a:effectLst/>
                <a:uLnTx/>
                <a:uFillTx/>
                <a:latin typeface="Calibri"/>
                <a:ea typeface="+mn-ea"/>
                <a:cs typeface="+mn-cs"/>
              </a:rPr>
              <a:t>Preliminary, collaborative map of triggers, emotions, and behaviors — built in session with the patient.</a:t>
            </a:r>
          </a:p>
        </p:txBody>
      </p:sp>
      <p:sp>
        <p:nvSpPr>
          <p:cNvPr id="27" name="QuestionsCard"/>
          <p:cNvSpPr/>
          <p:nvPr/>
        </p:nvSpPr>
        <p:spPr>
          <a:xfrm>
            <a:off x="502920" y="3200000"/>
            <a:ext cx="11185080" cy="2450000"/>
          </a:xfrm>
          <a:prstGeom prst="roundRect">
            <a:avLst>
              <a:gd name="adj" fmla="val 15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QuestionsEdge"/>
          <p:cNvSpPr/>
          <p:nvPr/>
        </p:nvSpPr>
        <p:spPr>
          <a:xfrm>
            <a:off x="502920" y="3200000"/>
            <a:ext cx="164592" cy="24500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QuestionsHeader"/>
          <p:cNvSpPr txBox="1"/>
          <p:nvPr/>
        </p:nvSpPr>
        <p:spPr>
          <a:xfrm>
            <a:off x="780000" y="3380000"/>
            <a:ext cx="10800000" cy="380000"/>
          </a:xfrm>
          <a:prstGeom prst="rect">
            <a:avLst/>
          </a:prstGeom>
          <a:noFill/>
        </p:spPr>
        <p:txBody>
          <a:bodyPr wrap="square" lIns="45720" tIns="27432" rIns="45720" bIns="27432"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1E3A5F"/>
                </a:solidFill>
                <a:effectLst/>
                <a:uLnTx/>
                <a:uFillTx/>
                <a:latin typeface="Calibri"/>
                <a:ea typeface="+mn-ea"/>
                <a:cs typeface="+mn-cs"/>
              </a:rPr>
              <a:t>Motivational questions  </a:t>
            </a:r>
            <a:r>
              <a:rPr kumimoji="0" lang="en-US" sz="1500" b="0" i="1" u="none" strike="noStrike" kern="1200" cap="none" spc="0" normalizeH="0" baseline="0" noProof="0" dirty="0">
                <a:ln>
                  <a:noFill/>
                </a:ln>
                <a:solidFill>
                  <a:srgbClr val="6B7785"/>
                </a:solidFill>
                <a:effectLst/>
                <a:uLnTx/>
                <a:uFillTx/>
                <a:latin typeface="Calibri"/>
                <a:ea typeface="+mn-ea"/>
                <a:cs typeface="+mn-cs"/>
              </a:rPr>
              <a:t>·  examples</a:t>
            </a:r>
          </a:p>
        </p:txBody>
      </p:sp>
      <p:sp>
        <p:nvSpPr>
          <p:cNvPr id="30" name="QuestionsLeft"/>
          <p:cNvSpPr txBox="1"/>
          <p:nvPr/>
        </p:nvSpPr>
        <p:spPr>
          <a:xfrm>
            <a:off x="780000" y="3900000"/>
            <a:ext cx="5100000" cy="1600000"/>
          </a:xfrm>
          <a:prstGeom prst="rect">
            <a:avLst/>
          </a:prstGeom>
          <a:noFill/>
        </p:spPr>
        <p:txBody>
          <a:bodyPr wrap="square" lIns="45720" tIns="27432" rIns="45720" bIns="27432"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07856"/>
                </a:solidFill>
                <a:effectLst/>
                <a:uLnTx/>
                <a:uFillTx/>
                <a:latin typeface="Calibri"/>
                <a:ea typeface="+mn-ea"/>
                <a:cs typeface="+mn-cs"/>
              </a:rPr>
              <a:t>01  </a:t>
            </a:r>
            <a:r>
              <a:rPr kumimoji="0" lang="en-US" sz="1600" b="1" i="0" u="none" strike="noStrike" kern="1200" cap="none" spc="0" normalizeH="0" baseline="0" noProof="0" dirty="0">
                <a:ln>
                  <a:noFill/>
                </a:ln>
                <a:solidFill>
                  <a:srgbClr val="1E3A5F"/>
                </a:solidFill>
                <a:effectLst/>
                <a:uLnTx/>
                <a:uFillTx/>
                <a:latin typeface="Calibri"/>
                <a:ea typeface="+mn-ea"/>
                <a:cs typeface="+mn-cs"/>
              </a:rPr>
              <a:t>What does binging do for you?</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400" b="0" i="1" u="none" strike="noStrike" kern="1200" cap="none" spc="0" normalizeH="0" baseline="0" noProof="0" dirty="0">
                <a:ln>
                  <a:noFill/>
                </a:ln>
                <a:solidFill>
                  <a:srgbClr val="6B7785"/>
                </a:solidFill>
                <a:effectLst/>
                <a:uLnTx/>
                <a:uFillTx/>
                <a:latin typeface="Calibri"/>
                <a:ea typeface="+mn-ea"/>
                <a:cs typeface="+mn-cs"/>
              </a:rPr>
              <a:t>Open the patient’s own account of function — regulation, escape, comfort.</a:t>
            </a:r>
          </a:p>
          <a:p>
            <a:pPr marL="0" marR="0" lvl="0" indent="0" algn="l" defTabSz="457200" rtl="0" eaLnBrk="1" fontAlgn="auto" latinLnBrk="0" hangingPunct="1">
              <a:lnSpc>
                <a:spcPct val="100000"/>
              </a:lnSpc>
              <a:spcBef>
                <a:spcPts val="1100"/>
              </a:spcBef>
              <a:spcAft>
                <a:spcPts val="0"/>
              </a:spcAft>
              <a:buClrTx/>
              <a:buSzTx/>
              <a:buFontTx/>
              <a:buNone/>
              <a:tabLst/>
              <a:defRPr/>
            </a:pPr>
            <a:r>
              <a:rPr kumimoji="0" lang="en-US" sz="1400" b="1" i="0" u="none" strike="noStrike" kern="1200" cap="none" spc="0" normalizeH="0" baseline="0" noProof="0" dirty="0">
                <a:ln>
                  <a:noFill/>
                </a:ln>
                <a:solidFill>
                  <a:srgbClr val="E07856"/>
                </a:solidFill>
                <a:effectLst/>
                <a:uLnTx/>
                <a:uFillTx/>
                <a:latin typeface="Calibri"/>
                <a:ea typeface="+mn-ea"/>
                <a:cs typeface="+mn-cs"/>
              </a:rPr>
              <a:t>02  </a:t>
            </a:r>
            <a:r>
              <a:rPr kumimoji="0" lang="en-US" sz="1600" b="1" i="0" u="none" strike="noStrike" kern="1200" cap="none" spc="0" normalizeH="0" baseline="0" noProof="0" dirty="0">
                <a:ln>
                  <a:noFill/>
                </a:ln>
                <a:solidFill>
                  <a:srgbClr val="1E3A5F"/>
                </a:solidFill>
                <a:effectLst/>
                <a:uLnTx/>
                <a:uFillTx/>
                <a:latin typeface="Calibri"/>
                <a:ea typeface="+mn-ea"/>
                <a:cs typeface="+mn-cs"/>
              </a:rPr>
              <a:t>How does it affect your relationships?</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400" b="0" i="1" u="none" strike="noStrike" kern="1200" cap="none" spc="0" normalizeH="0" baseline="0" noProof="0" dirty="0">
                <a:ln>
                  <a:noFill/>
                </a:ln>
                <a:solidFill>
                  <a:srgbClr val="6B7785"/>
                </a:solidFill>
                <a:effectLst/>
                <a:uLnTx/>
                <a:uFillTx/>
                <a:latin typeface="Calibri"/>
                <a:ea typeface="+mn-ea"/>
                <a:cs typeface="+mn-cs"/>
              </a:rPr>
              <a:t>Link eating behavior to interpersonal life — the shared terrain of BPD + ED.</a:t>
            </a:r>
          </a:p>
        </p:txBody>
      </p:sp>
      <p:sp>
        <p:nvSpPr>
          <p:cNvPr id="31" name="QuestionsRight"/>
          <p:cNvSpPr txBox="1"/>
          <p:nvPr/>
        </p:nvSpPr>
        <p:spPr>
          <a:xfrm>
            <a:off x="6270148" y="3566140"/>
            <a:ext cx="5100000" cy="1600000"/>
          </a:xfrm>
          <a:prstGeom prst="rect">
            <a:avLst/>
          </a:prstGeom>
          <a:noFill/>
        </p:spPr>
        <p:txBody>
          <a:bodyPr wrap="square" lIns="45720" tIns="27432" rIns="45720" bIns="27432"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07856"/>
                </a:solidFill>
                <a:effectLst/>
                <a:uLnTx/>
                <a:uFillTx/>
                <a:latin typeface="Calibri"/>
                <a:ea typeface="+mn-ea"/>
                <a:cs typeface="+mn-cs"/>
              </a:rPr>
              <a:t>03  </a:t>
            </a:r>
            <a:r>
              <a:rPr kumimoji="0" lang="en-US" sz="1600" b="1" i="0" u="none" strike="noStrike" kern="1200" cap="none" spc="0" normalizeH="0" baseline="0" noProof="0" dirty="0">
                <a:ln>
                  <a:noFill/>
                </a:ln>
                <a:solidFill>
                  <a:srgbClr val="1E3A5F"/>
                </a:solidFill>
                <a:effectLst/>
                <a:uLnTx/>
                <a:uFillTx/>
                <a:latin typeface="Calibri"/>
                <a:ea typeface="+mn-ea"/>
                <a:cs typeface="+mn-cs"/>
              </a:rPr>
              <a:t>What role do emotions play around binging?</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400" b="0" i="1" u="none" strike="noStrike" kern="1200" cap="none" spc="0" normalizeH="0" baseline="0" noProof="0" dirty="0">
                <a:ln>
                  <a:noFill/>
                </a:ln>
                <a:solidFill>
                  <a:srgbClr val="6B7785"/>
                </a:solidFill>
                <a:effectLst/>
                <a:uLnTx/>
                <a:uFillTx/>
                <a:latin typeface="Calibri"/>
                <a:ea typeface="+mn-ea"/>
                <a:cs typeface="+mn-cs"/>
              </a:rPr>
              <a:t>Frame eating as a way of not-feeling — opens space for affective work.</a:t>
            </a:r>
          </a:p>
          <a:p>
            <a:pPr marL="0" marR="0" lvl="0" indent="0" algn="l" defTabSz="457200" rtl="0" eaLnBrk="1" fontAlgn="auto" latinLnBrk="0" hangingPunct="1">
              <a:lnSpc>
                <a:spcPct val="100000"/>
              </a:lnSpc>
              <a:spcBef>
                <a:spcPts val="1100"/>
              </a:spcBef>
              <a:spcAft>
                <a:spcPts val="0"/>
              </a:spcAft>
              <a:buClrTx/>
              <a:buSzTx/>
              <a:buFontTx/>
              <a:buNone/>
              <a:tabLst/>
              <a:defRPr/>
            </a:pPr>
            <a:r>
              <a:rPr kumimoji="0" lang="en-US" sz="1400" b="1" i="0" u="none" strike="noStrike" kern="1200" cap="none" spc="0" normalizeH="0" baseline="0" noProof="0" dirty="0">
                <a:ln>
                  <a:noFill/>
                </a:ln>
                <a:solidFill>
                  <a:srgbClr val="E07856"/>
                </a:solidFill>
                <a:effectLst/>
                <a:uLnTx/>
                <a:uFillTx/>
                <a:latin typeface="Calibri"/>
                <a:ea typeface="+mn-ea"/>
                <a:cs typeface="+mn-cs"/>
              </a:rPr>
              <a:t>04  </a:t>
            </a:r>
            <a:r>
              <a:rPr kumimoji="0" lang="en-US" sz="1600" b="1" i="0" u="none" strike="noStrike" kern="1200" cap="none" spc="0" normalizeH="0" baseline="0" noProof="0" dirty="0">
                <a:ln>
                  <a:noFill/>
                </a:ln>
                <a:solidFill>
                  <a:srgbClr val="1E3A5F"/>
                </a:solidFill>
                <a:effectLst/>
                <a:uLnTx/>
                <a:uFillTx/>
                <a:latin typeface="Calibri"/>
                <a:ea typeface="+mn-ea"/>
                <a:cs typeface="+mn-cs"/>
              </a:rPr>
              <a:t>What kind of life do you want — and how does binging fit into that?</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400" b="0" i="1" u="none" strike="noStrike" kern="1200" cap="none" spc="0" normalizeH="0" baseline="0" noProof="0" dirty="0">
                <a:ln>
                  <a:noFill/>
                </a:ln>
                <a:solidFill>
                  <a:srgbClr val="6B7785"/>
                </a:solidFill>
                <a:effectLst/>
                <a:uLnTx/>
                <a:uFillTx/>
                <a:latin typeface="Calibri"/>
                <a:ea typeface="+mn-ea"/>
                <a:cs typeface="+mn-cs"/>
              </a:rPr>
              <a:t>Bridges to ‘getting a life’ — the GPM core that anchors long-term change.</a:t>
            </a:r>
          </a:p>
        </p:txBody>
      </p:sp>
    </p:spTree>
    <p:extLst>
      <p:ext uri="{BB962C8B-B14F-4D97-AF65-F5344CB8AC3E}">
        <p14:creationId xmlns:p14="http://schemas.microsoft.com/office/powerpoint/2010/main" val="318379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365760" y="274320"/>
            <a:ext cx="73152" cy="713232"/>
          </a:xfrm>
          <a:prstGeom prst="rect">
            <a:avLst/>
          </a:prstGeom>
          <a:solidFill>
            <a:srgbClr val="E07856"/>
          </a:solidFill>
          <a:ln w="12700">
            <a:solidFill>
              <a:srgbClr val="E07856"/>
            </a:solidFill>
            <a:prstDash val="solid"/>
          </a:ln>
        </p:spPr>
        <p:txBody>
          <a:bodyPr/>
          <a:lstStyle/>
          <a:p>
            <a:endParaRPr lang="en-BR"/>
          </a:p>
        </p:txBody>
      </p:sp>
      <p:sp>
        <p:nvSpPr>
          <p:cNvPr id="3" name="Text 1"/>
          <p:cNvSpPr/>
          <p:nvPr/>
        </p:nvSpPr>
        <p:spPr>
          <a:xfrm>
            <a:off x="548640" y="228600"/>
            <a:ext cx="10972800" cy="59436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E3A5F"/>
                </a:solidFill>
                <a:effectLst/>
                <a:uLnTx/>
                <a:uFillTx/>
                <a:latin typeface="Calibri" pitchFamily="34" charset="0"/>
                <a:ea typeface="Calibri" pitchFamily="34" charset="-122"/>
                <a:cs typeface="Calibri" pitchFamily="34" charset="-120"/>
              </a:rPr>
              <a:t>Preliminary Collaborative Formulation</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2"/>
          <p:cNvSpPr/>
          <p:nvPr/>
        </p:nvSpPr>
        <p:spPr>
          <a:xfrm>
            <a:off x="548640" y="777240"/>
            <a:ext cx="10972800" cy="32004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6B7785"/>
                </a:solidFill>
                <a:effectLst/>
                <a:uLnTx/>
                <a:uFillTx/>
                <a:latin typeface="Calibri" pitchFamily="34" charset="0"/>
                <a:ea typeface="Calibri" pitchFamily="34" charset="-122"/>
                <a:cs typeface="Calibri" pitchFamily="34" charset="-120"/>
              </a:rPr>
              <a:t>Maria, 13 years old</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hape 3"/>
          <p:cNvSpPr/>
          <p:nvPr/>
        </p:nvSpPr>
        <p:spPr>
          <a:xfrm>
            <a:off x="4846320" y="1234440"/>
            <a:ext cx="2194560" cy="502920"/>
          </a:xfrm>
          <a:prstGeom prst="ellipse">
            <a:avLst/>
          </a:prstGeom>
          <a:solidFill>
            <a:srgbClr val="FFFFFF"/>
          </a:solidFill>
          <a:ln w="22225">
            <a:solidFill>
              <a:srgbClr val="1E3A5F"/>
            </a:solidFill>
            <a:prstDash val="solid"/>
          </a:ln>
        </p:spPr>
        <p:txBody>
          <a:bodyPr/>
          <a:lstStyle/>
          <a:p>
            <a:endParaRPr lang="en-BR"/>
          </a:p>
        </p:txBody>
      </p:sp>
      <p:sp>
        <p:nvSpPr>
          <p:cNvPr id="6" name="Text 4"/>
          <p:cNvSpPr/>
          <p:nvPr/>
        </p:nvSpPr>
        <p:spPr>
          <a:xfrm>
            <a:off x="4846320" y="1234440"/>
            <a:ext cx="2194560" cy="50292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E3A5F"/>
                </a:solidFill>
                <a:effectLst/>
                <a:uLnTx/>
                <a:uFillTx/>
                <a:latin typeface="Calibri" pitchFamily="34" charset="0"/>
                <a:ea typeface="Calibri" pitchFamily="34" charset="-122"/>
                <a:cs typeface="Calibri" pitchFamily="34" charset="-120"/>
              </a:rPr>
              <a:t>Feeling OK (baseline)</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6"/>
          <p:cNvSpPr/>
          <p:nvPr/>
        </p:nvSpPr>
        <p:spPr>
          <a:xfrm>
            <a:off x="4527364" y="2701086"/>
            <a:ext cx="292608" cy="292608"/>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1</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7"/>
          <p:cNvSpPr/>
          <p:nvPr/>
        </p:nvSpPr>
        <p:spPr>
          <a:xfrm>
            <a:off x="6152004" y="1977631"/>
            <a:ext cx="5109551" cy="55273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3A5F"/>
                </a:solidFill>
                <a:effectLst/>
                <a:uLnTx/>
                <a:uFillTx/>
                <a:latin typeface="Calibri" pitchFamily="34" charset="0"/>
                <a:ea typeface="Calibri" pitchFamily="34" charset="-122"/>
                <a:cs typeface="Calibri" pitchFamily="34" charset="-120"/>
              </a:rPr>
              <a:t>Stressor  </a:t>
            </a:r>
            <a:r>
              <a:rPr kumimoji="0" lang="en-US" sz="1300" b="0" i="1" u="none" strike="noStrike" kern="1200" cap="none" spc="0" normalizeH="0" baseline="0" noProof="0" dirty="0">
                <a:ln>
                  <a:noFill/>
                </a:ln>
                <a:solidFill>
                  <a:srgbClr val="334455"/>
                </a:solidFill>
                <a:effectLst/>
                <a:uLnTx/>
                <a:uFillTx/>
                <a:latin typeface="Calibri" pitchFamily="34" charset="0"/>
                <a:ea typeface="Calibri" pitchFamily="34" charset="-122"/>
                <a:cs typeface="Calibri" pitchFamily="34" charset="-120"/>
              </a:rPr>
              <a:t>—  Intra or interpersonal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334455"/>
                </a:solidFill>
                <a:effectLst/>
                <a:uLnTx/>
                <a:uFillTx/>
                <a:latin typeface="Calibri" pitchFamily="34" charset="0"/>
                <a:ea typeface="Calibri" pitchFamily="34" charset="-122"/>
                <a:cs typeface="Calibri" pitchFamily="34" charset="-120"/>
              </a:rPr>
              <a:t>(e.g., friend didn’t reply a message)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hape 8"/>
          <p:cNvSpPr/>
          <p:nvPr/>
        </p:nvSpPr>
        <p:spPr>
          <a:xfrm>
            <a:off x="4527365" y="2674617"/>
            <a:ext cx="2834640" cy="457200"/>
          </a:xfrm>
          <a:prstGeom prst="ellipse">
            <a:avLst/>
          </a:prstGeom>
          <a:solidFill>
            <a:srgbClr val="FFFFFF"/>
          </a:solidFill>
          <a:ln w="22225">
            <a:solidFill>
              <a:srgbClr val="E07856"/>
            </a:solidFill>
            <a:prstDash val="solid"/>
          </a:ln>
        </p:spPr>
        <p:txBody>
          <a:bodyPr/>
          <a:lstStyle/>
          <a:p>
            <a:endParaRPr lang="en-BR"/>
          </a:p>
        </p:txBody>
      </p:sp>
      <p:sp>
        <p:nvSpPr>
          <p:cNvPr id="11" name="Text 9"/>
          <p:cNvSpPr/>
          <p:nvPr/>
        </p:nvSpPr>
        <p:spPr>
          <a:xfrm>
            <a:off x="5094291" y="2673655"/>
            <a:ext cx="1645920" cy="4572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E3A5F"/>
                </a:solidFill>
                <a:effectLst/>
                <a:uLnTx/>
                <a:uFillTx/>
                <a:latin typeface="Calibri" pitchFamily="34" charset="0"/>
                <a:ea typeface="Calibri" pitchFamily="34" charset="-122"/>
                <a:cs typeface="Calibri" pitchFamily="34" charset="-120"/>
              </a:rPr>
              <a:t>Angry, sad, self-harming thoughts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hape 10"/>
          <p:cNvSpPr/>
          <p:nvPr/>
        </p:nvSpPr>
        <p:spPr>
          <a:xfrm>
            <a:off x="4527364" y="3195636"/>
            <a:ext cx="2834640" cy="502920"/>
          </a:xfrm>
          <a:prstGeom prst="ellipse">
            <a:avLst/>
          </a:prstGeom>
          <a:solidFill>
            <a:srgbClr val="FFFFFF"/>
          </a:solidFill>
          <a:ln w="22225">
            <a:solidFill>
              <a:srgbClr val="E07856"/>
            </a:solidFill>
            <a:prstDash val="solid"/>
          </a:ln>
        </p:spPr>
        <p:txBody>
          <a:bodyPr/>
          <a:lstStyle/>
          <a:p>
            <a:endParaRPr lang="en-BR"/>
          </a:p>
        </p:txBody>
      </p:sp>
      <p:sp>
        <p:nvSpPr>
          <p:cNvPr id="13" name="Text 11"/>
          <p:cNvSpPr/>
          <p:nvPr/>
        </p:nvSpPr>
        <p:spPr>
          <a:xfrm>
            <a:off x="4618804" y="3167912"/>
            <a:ext cx="2834640" cy="50292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E3A5F"/>
                </a:solidFill>
                <a:effectLst/>
                <a:uLnTx/>
                <a:uFillTx/>
                <a:latin typeface="Calibri" pitchFamily="34" charset="0"/>
                <a:ea typeface="Calibri" pitchFamily="34" charset="-122"/>
                <a:cs typeface="Calibri" pitchFamily="34" charset="-120"/>
              </a:rPr>
              <a:t>ED self-process (e.g., negative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E3A5F"/>
                </a:solidFill>
                <a:effectLst/>
                <a:uLnTx/>
                <a:uFillTx/>
                <a:latin typeface="Calibri" pitchFamily="34" charset="0"/>
                <a:ea typeface="Calibri" pitchFamily="34" charset="-122"/>
                <a:cs typeface="Calibri" pitchFamily="34" charset="-120"/>
              </a:rPr>
              <a:t>self evaluations)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12"/>
          <p:cNvSpPr/>
          <p:nvPr/>
        </p:nvSpPr>
        <p:spPr>
          <a:xfrm>
            <a:off x="6096000" y="3818580"/>
            <a:ext cx="3108960" cy="32004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6B7785"/>
                </a:solidFill>
                <a:effectLst/>
                <a:uLnTx/>
                <a:uFillTx/>
                <a:latin typeface="Calibri" pitchFamily="34" charset="0"/>
                <a:ea typeface="Calibri" pitchFamily="34" charset="-122"/>
                <a:cs typeface="Calibri" pitchFamily="34" charset="-120"/>
              </a:rPr>
              <a:t>If  rejection persists; if high on perfectionism</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Shape 13"/>
          <p:cNvSpPr/>
          <p:nvPr/>
        </p:nvSpPr>
        <p:spPr>
          <a:xfrm>
            <a:off x="4846320" y="4357116"/>
            <a:ext cx="2194560" cy="502920"/>
          </a:xfrm>
          <a:prstGeom prst="ellipse">
            <a:avLst/>
          </a:prstGeom>
          <a:solidFill>
            <a:srgbClr val="FFFFFF"/>
          </a:solidFill>
          <a:ln w="22225">
            <a:solidFill>
              <a:srgbClr val="2E568C"/>
            </a:solidFill>
            <a:prstDash val="solid"/>
          </a:ln>
        </p:spPr>
        <p:txBody>
          <a:bodyPr/>
          <a:lstStyle/>
          <a:p>
            <a:endParaRPr lang="en-BR"/>
          </a:p>
        </p:txBody>
      </p:sp>
      <p:sp>
        <p:nvSpPr>
          <p:cNvPr id="16" name="Text 14"/>
          <p:cNvSpPr/>
          <p:nvPr/>
        </p:nvSpPr>
        <p:spPr>
          <a:xfrm>
            <a:off x="4846320" y="4444952"/>
            <a:ext cx="2194560" cy="35107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3A5F"/>
                </a:solidFill>
                <a:effectLst/>
                <a:uLnTx/>
                <a:uFillTx/>
                <a:latin typeface="Calibri" pitchFamily="34" charset="0"/>
                <a:ea typeface="Calibri" pitchFamily="34" charset="-122"/>
                <a:cs typeface="Calibri" pitchFamily="34" charset="-120"/>
              </a:rPr>
              <a:t>Withdrawal</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Shape 15"/>
          <p:cNvSpPr/>
          <p:nvPr/>
        </p:nvSpPr>
        <p:spPr>
          <a:xfrm>
            <a:off x="4846320" y="5482069"/>
            <a:ext cx="2194560" cy="502920"/>
          </a:xfrm>
          <a:prstGeom prst="ellipse">
            <a:avLst/>
          </a:prstGeom>
          <a:solidFill>
            <a:srgbClr val="FFFFFF"/>
          </a:solidFill>
          <a:ln w="22225">
            <a:solidFill>
              <a:srgbClr val="B5495B"/>
            </a:solidFill>
            <a:prstDash val="solid"/>
          </a:ln>
        </p:spPr>
        <p:txBody>
          <a:bodyPr/>
          <a:lstStyle/>
          <a:p>
            <a:endParaRPr lang="en-BR"/>
          </a:p>
        </p:txBody>
      </p:sp>
      <p:sp>
        <p:nvSpPr>
          <p:cNvPr id="18" name="Text 16"/>
          <p:cNvSpPr/>
          <p:nvPr/>
        </p:nvSpPr>
        <p:spPr>
          <a:xfrm>
            <a:off x="4846320" y="5544343"/>
            <a:ext cx="2194560" cy="3151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3A5F"/>
                </a:solidFill>
                <a:effectLst/>
                <a:uLnTx/>
                <a:uFillTx/>
                <a:latin typeface="Calibri" pitchFamily="34" charset="0"/>
                <a:ea typeface="Calibri" pitchFamily="34" charset="-122"/>
                <a:cs typeface="Calibri" pitchFamily="34" charset="-120"/>
              </a:rPr>
              <a:t>Despair</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17"/>
          <p:cNvSpPr/>
          <p:nvPr/>
        </p:nvSpPr>
        <p:spPr>
          <a:xfrm>
            <a:off x="457200" y="1340974"/>
            <a:ext cx="1097280" cy="27432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300" normalizeH="0" baseline="0" noProof="0" dirty="0">
                <a:ln>
                  <a:noFill/>
                </a:ln>
                <a:solidFill>
                  <a:srgbClr val="E07856"/>
                </a:solidFill>
                <a:effectLst/>
                <a:uLnTx/>
                <a:uFillTx/>
                <a:latin typeface="Calibri" pitchFamily="34" charset="0"/>
                <a:ea typeface="Calibri" pitchFamily="34" charset="-122"/>
                <a:cs typeface="Calibri" pitchFamily="34" charset="-120"/>
              </a:rPr>
              <a:t>ED LOOP</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Shape 18"/>
          <p:cNvSpPr/>
          <p:nvPr/>
        </p:nvSpPr>
        <p:spPr>
          <a:xfrm>
            <a:off x="1920240" y="1417320"/>
            <a:ext cx="1737360" cy="548640"/>
          </a:xfrm>
          <a:prstGeom prst="roundRect">
            <a:avLst>
              <a:gd name="adj" fmla="val 20000"/>
            </a:avLst>
          </a:prstGeom>
          <a:solidFill>
            <a:srgbClr val="EEF2F6"/>
          </a:solidFill>
          <a:ln w="25400">
            <a:solidFill>
              <a:srgbClr val="E07856"/>
            </a:solidFill>
            <a:prstDash val="solid"/>
          </a:ln>
        </p:spPr>
        <p:txBody>
          <a:bodyPr/>
          <a:lstStyle/>
          <a:p>
            <a:endParaRPr lang="en-BR"/>
          </a:p>
        </p:txBody>
      </p:sp>
      <p:sp>
        <p:nvSpPr>
          <p:cNvPr id="21" name="Text 19"/>
          <p:cNvSpPr/>
          <p:nvPr/>
        </p:nvSpPr>
        <p:spPr>
          <a:xfrm>
            <a:off x="1943640" y="1615294"/>
            <a:ext cx="1737360" cy="35066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E3A5F"/>
                </a:solidFill>
                <a:effectLst/>
                <a:uLnTx/>
                <a:uFillTx/>
                <a:latin typeface="Calibri" pitchFamily="34" charset="0"/>
                <a:ea typeface="Calibri" pitchFamily="34" charset="-122"/>
                <a:cs typeface="Calibri" pitchFamily="34" charset="-120"/>
              </a:rPr>
              <a:t>Purging and Restricting</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Shape 20"/>
          <p:cNvSpPr>
            <a:spLocks noGrp="1" noRot="1" noMove="1" noResize="1" noEditPoints="1" noAdjustHandles="1" noChangeArrowheads="1" noChangeShapeType="1"/>
          </p:cNvSpPr>
          <p:nvPr/>
        </p:nvSpPr>
        <p:spPr>
          <a:xfrm>
            <a:off x="273166" y="2176151"/>
            <a:ext cx="1463040" cy="548640"/>
          </a:xfrm>
          <a:prstGeom prst="roundRect">
            <a:avLst>
              <a:gd name="adj" fmla="val 20000"/>
            </a:avLst>
          </a:prstGeom>
          <a:solidFill>
            <a:srgbClr val="FBE7DC"/>
          </a:solidFill>
          <a:ln w="19050">
            <a:solidFill>
              <a:srgbClr val="E07856"/>
            </a:solidFill>
            <a:prstDash val="solid"/>
          </a:ln>
        </p:spPr>
        <p:txBody>
          <a:bodyPr/>
          <a:lstStyle/>
          <a:p>
            <a:endParaRPr lang="en-BR"/>
          </a:p>
        </p:txBody>
      </p:sp>
      <p:sp>
        <p:nvSpPr>
          <p:cNvPr id="23" name="Text 21"/>
          <p:cNvSpPr/>
          <p:nvPr/>
        </p:nvSpPr>
        <p:spPr>
          <a:xfrm>
            <a:off x="285204" y="2313933"/>
            <a:ext cx="1463040" cy="337383"/>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E3A5F"/>
                </a:solidFill>
                <a:effectLst/>
                <a:uLnTx/>
                <a:uFillTx/>
                <a:latin typeface="Calibri" pitchFamily="34" charset="0"/>
                <a:ea typeface="Calibri" pitchFamily="34" charset="-122"/>
                <a:cs typeface="Calibri" pitchFamily="34" charset="-120"/>
              </a:rPr>
              <a:t>ED self-process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0" name="Group 49">
            <a:extLst>
              <a:ext uri="{FF2B5EF4-FFF2-40B4-BE49-F238E27FC236}">
                <a16:creationId xmlns:a16="http://schemas.microsoft.com/office/drawing/2014/main" id="{9A473CC6-9F77-A07F-A86E-435A3700CADC}"/>
              </a:ext>
            </a:extLst>
          </p:cNvPr>
          <p:cNvGrpSpPr/>
          <p:nvPr/>
        </p:nvGrpSpPr>
        <p:grpSpPr>
          <a:xfrm>
            <a:off x="1875604" y="2810206"/>
            <a:ext cx="1745341" cy="727705"/>
            <a:chOff x="1875604" y="2810206"/>
            <a:chExt cx="1745341" cy="727705"/>
          </a:xfrm>
        </p:grpSpPr>
        <p:sp>
          <p:nvSpPr>
            <p:cNvPr id="24" name="Shape 22"/>
            <p:cNvSpPr/>
            <p:nvPr/>
          </p:nvSpPr>
          <p:spPr>
            <a:xfrm>
              <a:off x="1875604" y="2810206"/>
              <a:ext cx="1737360" cy="640080"/>
            </a:xfrm>
            <a:prstGeom prst="roundRect">
              <a:avLst>
                <a:gd name="adj" fmla="val 17143"/>
              </a:avLst>
            </a:prstGeom>
            <a:solidFill>
              <a:srgbClr val="E07856"/>
            </a:solidFill>
            <a:ln w="25400">
              <a:solidFill>
                <a:srgbClr val="E07856"/>
              </a:solidFill>
              <a:prstDash val="solid"/>
            </a:ln>
          </p:spPr>
          <p:txBody>
            <a:bodyPr/>
            <a:lstStyle/>
            <a:p>
              <a:endParaRPr lang="en-BR"/>
            </a:p>
          </p:txBody>
        </p:sp>
        <p:sp>
          <p:nvSpPr>
            <p:cNvPr id="25" name="Text 23"/>
            <p:cNvSpPr/>
            <p:nvPr/>
          </p:nvSpPr>
          <p:spPr>
            <a:xfrm>
              <a:off x="1883585" y="2897831"/>
              <a:ext cx="1737360" cy="64008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Binge Eating</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Shape 24"/>
          <p:cNvSpPr/>
          <p:nvPr/>
        </p:nvSpPr>
        <p:spPr>
          <a:xfrm>
            <a:off x="1876926" y="4265616"/>
            <a:ext cx="1828800" cy="640080"/>
          </a:xfrm>
          <a:prstGeom prst="roundRect">
            <a:avLst>
              <a:gd name="adj" fmla="val 17143"/>
            </a:avLst>
          </a:prstGeom>
          <a:solidFill>
            <a:srgbClr val="EEF2F6"/>
          </a:solidFill>
          <a:ln w="22225">
            <a:solidFill>
              <a:srgbClr val="2E568C"/>
            </a:solidFill>
            <a:prstDash val="solid"/>
          </a:ln>
        </p:spPr>
        <p:txBody>
          <a:bodyPr/>
          <a:lstStyle/>
          <a:p>
            <a:endParaRPr lang="en-BR"/>
          </a:p>
        </p:txBody>
      </p:sp>
      <p:sp>
        <p:nvSpPr>
          <p:cNvPr id="27" name="Text 25"/>
          <p:cNvSpPr/>
          <p:nvPr/>
        </p:nvSpPr>
        <p:spPr>
          <a:xfrm>
            <a:off x="1876688" y="4344605"/>
            <a:ext cx="1828800" cy="461231"/>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3A5F"/>
                </a:solidFill>
                <a:effectLst/>
                <a:uLnTx/>
                <a:uFillTx/>
                <a:latin typeface="Calibri" pitchFamily="34" charset="0"/>
                <a:ea typeface="Calibri" pitchFamily="34" charset="-122"/>
                <a:cs typeface="Calibri" pitchFamily="34" charset="-120"/>
              </a:rPr>
              <a:t>Lack of</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3A5F"/>
                </a:solidFill>
                <a:effectLst/>
                <a:uLnTx/>
                <a:uFillTx/>
                <a:latin typeface="Calibri" pitchFamily="34" charset="0"/>
                <a:ea typeface="Calibri" pitchFamily="34" charset="-122"/>
                <a:cs typeface="Calibri" pitchFamily="34" charset="-120"/>
              </a:rPr>
              <a:t>structure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6B7785"/>
                </a:solidFill>
                <a:effectLst/>
                <a:uLnTx/>
                <a:uFillTx/>
                <a:latin typeface="Calibri" pitchFamily="34" charset="0"/>
                <a:ea typeface="Calibri" pitchFamily="34" charset="-122"/>
                <a:cs typeface="Calibri" pitchFamily="34" charset="-120"/>
              </a:rPr>
              <a:t>(irregular habits)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Shape 26"/>
          <p:cNvSpPr/>
          <p:nvPr/>
        </p:nvSpPr>
        <p:spPr>
          <a:xfrm>
            <a:off x="5943600" y="1764791"/>
            <a:ext cx="0" cy="908864"/>
          </a:xfrm>
          <a:prstGeom prst="line">
            <a:avLst/>
          </a:prstGeom>
          <a:noFill/>
          <a:ln w="19050">
            <a:solidFill>
              <a:srgbClr val="6B7785"/>
            </a:solidFill>
            <a:prstDash val="solid"/>
            <a:tailEnd type="triangle"/>
          </a:ln>
        </p:spPr>
        <p:txBody>
          <a:bodyPr/>
          <a:lstStyle/>
          <a:p>
            <a:endParaRPr lang="en-BR"/>
          </a:p>
        </p:txBody>
      </p:sp>
      <p:sp>
        <p:nvSpPr>
          <p:cNvPr id="30" name="Shape 28"/>
          <p:cNvSpPr/>
          <p:nvPr/>
        </p:nvSpPr>
        <p:spPr>
          <a:xfrm>
            <a:off x="5935578" y="3725280"/>
            <a:ext cx="8022" cy="631836"/>
          </a:xfrm>
          <a:prstGeom prst="line">
            <a:avLst/>
          </a:prstGeom>
          <a:noFill/>
          <a:ln w="19050">
            <a:solidFill>
              <a:srgbClr val="6B7785"/>
            </a:solidFill>
            <a:prstDash val="solid"/>
            <a:tailEnd type="triangle"/>
          </a:ln>
        </p:spPr>
        <p:txBody>
          <a:bodyPr/>
          <a:lstStyle/>
          <a:p>
            <a:endParaRPr lang="en-BR"/>
          </a:p>
        </p:txBody>
      </p:sp>
      <p:sp>
        <p:nvSpPr>
          <p:cNvPr id="31" name="Shape 29"/>
          <p:cNvSpPr/>
          <p:nvPr/>
        </p:nvSpPr>
        <p:spPr>
          <a:xfrm>
            <a:off x="5935578" y="4860035"/>
            <a:ext cx="8007" cy="589307"/>
          </a:xfrm>
          <a:prstGeom prst="line">
            <a:avLst/>
          </a:prstGeom>
          <a:noFill/>
          <a:ln w="19050">
            <a:solidFill>
              <a:srgbClr val="6B7785"/>
            </a:solidFill>
            <a:prstDash val="solid"/>
            <a:tailEnd type="triangle"/>
          </a:ln>
        </p:spPr>
        <p:txBody>
          <a:bodyPr/>
          <a:lstStyle/>
          <a:p>
            <a:endParaRPr lang="en-BR"/>
          </a:p>
        </p:txBody>
      </p:sp>
      <p:sp>
        <p:nvSpPr>
          <p:cNvPr id="32" name="Shape 30"/>
          <p:cNvSpPr/>
          <p:nvPr/>
        </p:nvSpPr>
        <p:spPr>
          <a:xfrm flipH="1">
            <a:off x="3705488" y="3141078"/>
            <a:ext cx="913316" cy="2769"/>
          </a:xfrm>
          <a:prstGeom prst="line">
            <a:avLst/>
          </a:prstGeom>
          <a:noFill/>
          <a:ln w="25400">
            <a:solidFill>
              <a:srgbClr val="E07856"/>
            </a:solidFill>
            <a:prstDash val="solid"/>
            <a:tailEnd type="triangle"/>
          </a:ln>
        </p:spPr>
        <p:txBody>
          <a:bodyPr/>
          <a:lstStyle/>
          <a:p>
            <a:endParaRPr lang="en-BR"/>
          </a:p>
        </p:txBody>
      </p:sp>
      <p:sp>
        <p:nvSpPr>
          <p:cNvPr id="33" name="Shape 31"/>
          <p:cNvSpPr/>
          <p:nvPr/>
        </p:nvSpPr>
        <p:spPr>
          <a:xfrm flipV="1">
            <a:off x="9036599" y="1519827"/>
            <a:ext cx="0" cy="1599959"/>
          </a:xfrm>
          <a:prstGeom prst="line">
            <a:avLst/>
          </a:prstGeom>
          <a:noFill/>
          <a:ln w="19050">
            <a:solidFill>
              <a:srgbClr val="E07856"/>
            </a:solidFill>
            <a:prstDash val="solid"/>
          </a:ln>
        </p:spPr>
        <p:txBody>
          <a:bodyPr/>
          <a:lstStyle/>
          <a:p>
            <a:endParaRPr lang="en-BR"/>
          </a:p>
        </p:txBody>
      </p:sp>
      <p:sp>
        <p:nvSpPr>
          <p:cNvPr id="38" name="Shape 36"/>
          <p:cNvSpPr/>
          <p:nvPr/>
        </p:nvSpPr>
        <p:spPr>
          <a:xfrm flipH="1">
            <a:off x="3705488" y="4608575"/>
            <a:ext cx="1108946" cy="2769"/>
          </a:xfrm>
          <a:prstGeom prst="line">
            <a:avLst/>
          </a:prstGeom>
          <a:noFill/>
          <a:ln w="25400">
            <a:solidFill>
              <a:srgbClr val="E07856"/>
            </a:solidFill>
            <a:prstDash val="solid"/>
            <a:tailEnd type="triangle"/>
          </a:ln>
        </p:spPr>
        <p:txBody>
          <a:bodyPr/>
          <a:lstStyle/>
          <a:p>
            <a:endParaRPr lang="en-BR"/>
          </a:p>
        </p:txBody>
      </p:sp>
      <p:sp>
        <p:nvSpPr>
          <p:cNvPr id="39" name="Shape 37"/>
          <p:cNvSpPr/>
          <p:nvPr/>
        </p:nvSpPr>
        <p:spPr>
          <a:xfrm flipH="1" flipV="1">
            <a:off x="961203" y="2731539"/>
            <a:ext cx="890457" cy="376460"/>
          </a:xfrm>
          <a:prstGeom prst="line">
            <a:avLst/>
          </a:prstGeom>
          <a:noFill/>
          <a:ln w="19050">
            <a:solidFill>
              <a:srgbClr val="6B7785"/>
            </a:solidFill>
            <a:prstDash val="solid"/>
            <a:tailEnd type="triangle"/>
          </a:ln>
        </p:spPr>
        <p:txBody>
          <a:bodyPr/>
          <a:lstStyle/>
          <a:p>
            <a:endParaRPr lang="en-BR"/>
          </a:p>
        </p:txBody>
      </p:sp>
      <p:sp>
        <p:nvSpPr>
          <p:cNvPr id="41" name="Shape 39"/>
          <p:cNvSpPr/>
          <p:nvPr/>
        </p:nvSpPr>
        <p:spPr>
          <a:xfrm>
            <a:off x="365760" y="6446520"/>
            <a:ext cx="11430000" cy="0"/>
          </a:xfrm>
          <a:prstGeom prst="line">
            <a:avLst/>
          </a:prstGeom>
          <a:noFill/>
          <a:ln w="6350">
            <a:solidFill>
              <a:srgbClr val="D0D7DE"/>
            </a:solidFill>
            <a:prstDash val="solid"/>
          </a:ln>
        </p:spPr>
        <p:txBody>
          <a:bodyPr/>
          <a:lstStyle/>
          <a:p>
            <a:endParaRPr lang="en-BR"/>
          </a:p>
        </p:txBody>
      </p:sp>
      <p:sp>
        <p:nvSpPr>
          <p:cNvPr id="42" name="Text 40"/>
          <p:cNvSpPr/>
          <p:nvPr/>
        </p:nvSpPr>
        <p:spPr>
          <a:xfrm>
            <a:off x="9601200" y="6510528"/>
            <a:ext cx="2194560" cy="228600"/>
          </a:xfrm>
          <a:prstGeom prst="rect">
            <a:avLst/>
          </a:prstGeom>
          <a:noFill/>
          <a:ln/>
        </p:spPr>
        <p:txBody>
          <a:bodyPr wrap="square" lIns="0" tIns="0" rIns="0" bIns="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B7785"/>
                </a:solidFill>
                <a:effectLst/>
                <a:uLnTx/>
                <a:uFillTx/>
                <a:latin typeface="Calibri" pitchFamily="34" charset="0"/>
                <a:ea typeface="Calibri" pitchFamily="34" charset="-122"/>
                <a:cs typeface="Calibri" pitchFamily="34" charset="-120"/>
              </a:rPr>
              <a:t>GPM-AED</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Shape 32">
            <a:extLst>
              <a:ext uri="{FF2B5EF4-FFF2-40B4-BE49-F238E27FC236}">
                <a16:creationId xmlns:a16="http://schemas.microsoft.com/office/drawing/2014/main" id="{AF57BCD3-6EED-4044-EEF0-F9C319BD4F8A}"/>
              </a:ext>
            </a:extLst>
          </p:cNvPr>
          <p:cNvSpPr/>
          <p:nvPr/>
        </p:nvSpPr>
        <p:spPr>
          <a:xfrm flipH="1">
            <a:off x="7307134" y="3130854"/>
            <a:ext cx="1737357" cy="965"/>
          </a:xfrm>
          <a:prstGeom prst="line">
            <a:avLst/>
          </a:prstGeom>
          <a:noFill/>
          <a:ln w="19050">
            <a:solidFill>
              <a:srgbClr val="E07856"/>
            </a:solidFill>
            <a:prstDash val="solid"/>
          </a:ln>
        </p:spPr>
        <p:txBody>
          <a:bodyPr/>
          <a:lstStyle/>
          <a:p>
            <a:endParaRPr lang="en-BR"/>
          </a:p>
        </p:txBody>
      </p:sp>
      <p:sp>
        <p:nvSpPr>
          <p:cNvPr id="44" name="Shape 33">
            <a:extLst>
              <a:ext uri="{FF2B5EF4-FFF2-40B4-BE49-F238E27FC236}">
                <a16:creationId xmlns:a16="http://schemas.microsoft.com/office/drawing/2014/main" id="{40353E25-7279-8B69-11D3-47F5974C36AC}"/>
              </a:ext>
            </a:extLst>
          </p:cNvPr>
          <p:cNvSpPr/>
          <p:nvPr/>
        </p:nvSpPr>
        <p:spPr>
          <a:xfrm flipH="1" flipV="1">
            <a:off x="7286324" y="1507792"/>
            <a:ext cx="1750275" cy="10835"/>
          </a:xfrm>
          <a:prstGeom prst="line">
            <a:avLst/>
          </a:prstGeom>
          <a:noFill/>
          <a:ln w="19050">
            <a:solidFill>
              <a:srgbClr val="E07856"/>
            </a:solidFill>
            <a:prstDash val="solid"/>
            <a:tailEnd type="triangle"/>
          </a:ln>
        </p:spPr>
        <p:txBody>
          <a:bodyPr/>
          <a:lstStyle/>
          <a:p>
            <a:endParaRPr lang="en-BR"/>
          </a:p>
        </p:txBody>
      </p:sp>
      <p:sp>
        <p:nvSpPr>
          <p:cNvPr id="45" name="Text 12">
            <a:extLst>
              <a:ext uri="{FF2B5EF4-FFF2-40B4-BE49-F238E27FC236}">
                <a16:creationId xmlns:a16="http://schemas.microsoft.com/office/drawing/2014/main" id="{0834149C-56F9-242B-7B59-B9D8C86C34AF}"/>
              </a:ext>
            </a:extLst>
          </p:cNvPr>
          <p:cNvSpPr/>
          <p:nvPr/>
        </p:nvSpPr>
        <p:spPr>
          <a:xfrm>
            <a:off x="9162448" y="2007108"/>
            <a:ext cx="1477474"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6B7785"/>
                </a:solidFill>
                <a:effectLst/>
                <a:uLnTx/>
                <a:uFillTx/>
                <a:latin typeface="Calibri" pitchFamily="34" charset="0"/>
                <a:ea typeface="Calibri" pitchFamily="34" charset="-122"/>
                <a:cs typeface="Calibri" pitchFamily="34" charset="-120"/>
              </a:rPr>
              <a:t>ED behaviors: restricting, exercise, purging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Shape 37">
            <a:extLst>
              <a:ext uri="{FF2B5EF4-FFF2-40B4-BE49-F238E27FC236}">
                <a16:creationId xmlns:a16="http://schemas.microsoft.com/office/drawing/2014/main" id="{EAC70B8A-9EEA-C009-3308-DC3CCD17B255}"/>
              </a:ext>
            </a:extLst>
          </p:cNvPr>
          <p:cNvSpPr/>
          <p:nvPr/>
        </p:nvSpPr>
        <p:spPr>
          <a:xfrm flipV="1">
            <a:off x="956391" y="1667206"/>
            <a:ext cx="919209" cy="490838"/>
          </a:xfrm>
          <a:prstGeom prst="line">
            <a:avLst/>
          </a:prstGeom>
          <a:noFill/>
          <a:ln w="19050">
            <a:solidFill>
              <a:srgbClr val="6B7785"/>
            </a:solidFill>
            <a:prstDash val="solid"/>
            <a:tailEnd type="triangle"/>
          </a:ln>
        </p:spPr>
        <p:txBody>
          <a:bodyPr/>
          <a:lstStyle/>
          <a:p>
            <a:endParaRPr lang="en-BR"/>
          </a:p>
        </p:txBody>
      </p:sp>
      <p:sp>
        <p:nvSpPr>
          <p:cNvPr id="47" name="Shape 37">
            <a:extLst>
              <a:ext uri="{FF2B5EF4-FFF2-40B4-BE49-F238E27FC236}">
                <a16:creationId xmlns:a16="http://schemas.microsoft.com/office/drawing/2014/main" id="{91F57DD6-89F8-3125-6AB1-83869CB6C2C4}"/>
              </a:ext>
            </a:extLst>
          </p:cNvPr>
          <p:cNvSpPr/>
          <p:nvPr/>
        </p:nvSpPr>
        <p:spPr>
          <a:xfrm flipH="1">
            <a:off x="2774405" y="2043771"/>
            <a:ext cx="0" cy="687768"/>
          </a:xfrm>
          <a:prstGeom prst="line">
            <a:avLst/>
          </a:prstGeom>
          <a:noFill/>
          <a:ln w="19050">
            <a:solidFill>
              <a:srgbClr val="6B7785"/>
            </a:solidFill>
            <a:prstDash val="solid"/>
            <a:tailEnd type="triangle"/>
          </a:ln>
        </p:spPr>
        <p:txBody>
          <a:bodyPr/>
          <a:lstStyle/>
          <a:p>
            <a:endParaRPr lang="en-BR"/>
          </a:p>
        </p:txBody>
      </p:sp>
      <p:sp>
        <p:nvSpPr>
          <p:cNvPr id="48" name="Shape 37">
            <a:extLst>
              <a:ext uri="{FF2B5EF4-FFF2-40B4-BE49-F238E27FC236}">
                <a16:creationId xmlns:a16="http://schemas.microsoft.com/office/drawing/2014/main" id="{702CE8AF-4408-F218-B6B7-9A03E8D67341}"/>
              </a:ext>
            </a:extLst>
          </p:cNvPr>
          <p:cNvSpPr/>
          <p:nvPr/>
        </p:nvSpPr>
        <p:spPr>
          <a:xfrm flipV="1">
            <a:off x="2761264" y="3520655"/>
            <a:ext cx="1" cy="631836"/>
          </a:xfrm>
          <a:prstGeom prst="line">
            <a:avLst/>
          </a:prstGeom>
          <a:noFill/>
          <a:ln w="19050">
            <a:solidFill>
              <a:srgbClr val="6B7785"/>
            </a:solidFill>
            <a:prstDash val="solid"/>
            <a:tailEnd type="triangle"/>
          </a:ln>
        </p:spPr>
        <p:txBody>
          <a:bodyPr/>
          <a:lstStyle/>
          <a:p>
            <a:endParaRPr lang="en-BR"/>
          </a:p>
        </p:txBody>
      </p:sp>
    </p:spTree>
    <p:extLst>
      <p:ext uri="{BB962C8B-B14F-4D97-AF65-F5344CB8AC3E}">
        <p14:creationId xmlns:p14="http://schemas.microsoft.com/office/powerpoint/2010/main" val="83332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6" grpId="0" animBg="1"/>
      <p:bldP spid="27" grpId="0" animBg="1"/>
      <p:bldP spid="28" grpId="0" animBg="1"/>
      <p:bldP spid="30" grpId="0" animBg="1"/>
      <p:bldP spid="31" grpId="0" animBg="1"/>
      <p:bldP spid="32" grpId="0" animBg="1"/>
      <p:bldP spid="33" grpId="0" animBg="1"/>
      <p:bldP spid="38" grpId="0" animBg="1"/>
      <p:bldP spid="39" grpId="0" animBg="1"/>
      <p:bldP spid="43" grpId="0" animBg="1"/>
      <p:bldP spid="44" grpId="0" animBg="1"/>
      <p:bldP spid="45" grpId="0" animBg="1"/>
      <p:bldP spid="46" grpId="0" animBg="1"/>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640080"/>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In session: regular eating and coping with binge/purge</a:t>
            </a:r>
          </a:p>
        </p:txBody>
      </p:sp>
      <p:sp>
        <p:nvSpPr>
          <p:cNvPr id="4" name="TextBox 3"/>
          <p:cNvSpPr txBox="1"/>
          <p:nvPr/>
        </p:nvSpPr>
        <p:spPr>
          <a:xfrm>
            <a:off x="704088" y="868680"/>
            <a:ext cx="10058400" cy="332399"/>
          </a:xfrm>
          <a:prstGeom prst="rect">
            <a:avLst/>
          </a:prstGeom>
          <a:noFill/>
        </p:spPr>
        <p:txBody>
          <a:bodyPr wrap="square" lIns="45720" tIns="27432" rIns="45720" bIns="27432" anchor="t">
            <a:spAutoFit/>
          </a:bodyPr>
          <a:lstStyle/>
          <a:p>
            <a:pPr algn="l"/>
            <a:r>
              <a:rPr lang="en-US" b="0" i="1" dirty="0">
                <a:solidFill>
                  <a:srgbClr val="6B7785"/>
                </a:solidFill>
                <a:latin typeface="Calibri"/>
              </a:rPr>
              <a:t>The most impactful intervention + what to do when it breaks down</a:t>
            </a:r>
          </a:p>
        </p:txBody>
      </p:sp>
      <p:sp>
        <p:nvSpPr>
          <p:cNvPr id="6" name="Rounded Rectangle 5"/>
          <p:cNvSpPr/>
          <p:nvPr/>
        </p:nvSpPr>
        <p:spPr>
          <a:xfrm>
            <a:off x="502920" y="1600200"/>
            <a:ext cx="5623560" cy="457200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02920" y="1600200"/>
            <a:ext cx="5623560" cy="457200"/>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85800" y="1600200"/>
            <a:ext cx="5257800" cy="457200"/>
          </a:xfrm>
          <a:prstGeom prst="rect">
            <a:avLst/>
          </a:prstGeom>
          <a:noFill/>
        </p:spPr>
        <p:txBody>
          <a:bodyPr wrap="square" lIns="45720" tIns="27432" rIns="45720" bIns="27432" anchor="ctr">
            <a:spAutoFit/>
          </a:bodyPr>
          <a:lstStyle/>
          <a:p>
            <a:pPr algn="l"/>
            <a:r>
              <a:rPr lang="en-US" sz="1600" b="1" i="0" dirty="0">
                <a:solidFill>
                  <a:srgbClr val="FFFFFF"/>
                </a:solidFill>
                <a:latin typeface="Calibri"/>
              </a:rPr>
              <a:t>REGULAR EATING  —  most impactful</a:t>
            </a:r>
          </a:p>
        </p:txBody>
      </p:sp>
      <p:sp>
        <p:nvSpPr>
          <p:cNvPr id="9" name="TextBox 8"/>
          <p:cNvSpPr txBox="1"/>
          <p:nvPr/>
        </p:nvSpPr>
        <p:spPr>
          <a:xfrm>
            <a:off x="777240" y="2240280"/>
            <a:ext cx="5257800" cy="548640"/>
          </a:xfrm>
          <a:prstGeom prst="rect">
            <a:avLst/>
          </a:prstGeom>
          <a:noFill/>
        </p:spPr>
        <p:txBody>
          <a:bodyPr wrap="square" lIns="45720" tIns="27432" rIns="45720" bIns="27432" anchor="t">
            <a:spAutoFit/>
          </a:bodyPr>
          <a:lstStyle/>
          <a:p>
            <a:pPr algn="ctr"/>
            <a:r>
              <a:rPr lang="en-US" sz="2200" b="1" i="0" dirty="0">
                <a:solidFill>
                  <a:srgbClr val="1E3A5F"/>
                </a:solidFill>
                <a:latin typeface="Calibri"/>
              </a:rPr>
              <a:t>3 meals  +  2–3 snacks / day</a:t>
            </a:r>
          </a:p>
        </p:txBody>
      </p:sp>
      <p:sp>
        <p:nvSpPr>
          <p:cNvPr id="10" name="TextBox 9"/>
          <p:cNvSpPr txBox="1"/>
          <p:nvPr/>
        </p:nvSpPr>
        <p:spPr>
          <a:xfrm>
            <a:off x="777240" y="2788920"/>
            <a:ext cx="5257800" cy="332399"/>
          </a:xfrm>
          <a:prstGeom prst="rect">
            <a:avLst/>
          </a:prstGeom>
          <a:noFill/>
        </p:spPr>
        <p:txBody>
          <a:bodyPr wrap="square" lIns="45720" tIns="27432" rIns="45720" bIns="27432" anchor="t">
            <a:spAutoFit/>
          </a:bodyPr>
          <a:lstStyle/>
          <a:p>
            <a:pPr algn="ctr"/>
            <a:r>
              <a:rPr lang="en-US" b="0" i="1" dirty="0">
                <a:solidFill>
                  <a:srgbClr val="6B7785"/>
                </a:solidFill>
                <a:latin typeface="Calibri"/>
              </a:rPr>
              <a:t>planned intervals  ·  seated at a table</a:t>
            </a:r>
          </a:p>
        </p:txBody>
      </p:sp>
      <p:sp>
        <p:nvSpPr>
          <p:cNvPr id="11" name="TextBox 10"/>
          <p:cNvSpPr txBox="1"/>
          <p:nvPr/>
        </p:nvSpPr>
        <p:spPr>
          <a:xfrm>
            <a:off x="777240" y="3337560"/>
            <a:ext cx="5074920" cy="2536079"/>
          </a:xfrm>
          <a:prstGeom prst="rect">
            <a:avLst/>
          </a:prstGeom>
          <a:noFill/>
        </p:spPr>
        <p:txBody>
          <a:bodyPr wrap="square" lIns="45720" rIns="45720" bIns="27432">
            <a:spAutoFit/>
          </a:bodyPr>
          <a:lstStyle/>
          <a:p>
            <a:pPr algn="l">
              <a:spcAft>
                <a:spcPts val="600"/>
              </a:spcAft>
            </a:pPr>
            <a:r>
              <a:rPr lang="en-US" sz="2000" b="1" dirty="0">
                <a:solidFill>
                  <a:srgbClr val="E07856"/>
                </a:solidFill>
                <a:latin typeface="Calibri"/>
              </a:rPr>
              <a:t>■  </a:t>
            </a:r>
            <a:r>
              <a:rPr lang="en-US" sz="2000" dirty="0">
                <a:solidFill>
                  <a:srgbClr val="334455"/>
                </a:solidFill>
                <a:latin typeface="Calibri"/>
              </a:rPr>
              <a:t>Patient owns their eating habits when possible</a:t>
            </a:r>
          </a:p>
          <a:p>
            <a:pPr algn="l">
              <a:spcAft>
                <a:spcPts val="600"/>
              </a:spcAft>
            </a:pPr>
            <a:r>
              <a:rPr lang="en-US" sz="2000" b="1" dirty="0">
                <a:solidFill>
                  <a:srgbClr val="E07856"/>
                </a:solidFill>
                <a:latin typeface="Calibri"/>
              </a:rPr>
              <a:t>■  </a:t>
            </a:r>
            <a:r>
              <a:rPr lang="en-US" sz="2000" dirty="0">
                <a:solidFill>
                  <a:srgbClr val="334455"/>
                </a:solidFill>
                <a:latin typeface="Calibri"/>
              </a:rPr>
              <a:t>Parental support when severity requires it</a:t>
            </a:r>
          </a:p>
          <a:p>
            <a:pPr algn="l">
              <a:spcAft>
                <a:spcPts val="600"/>
              </a:spcAft>
            </a:pPr>
            <a:r>
              <a:rPr lang="en-US" sz="2000" b="1" dirty="0">
                <a:solidFill>
                  <a:srgbClr val="E07856"/>
                </a:solidFill>
                <a:latin typeface="Calibri"/>
              </a:rPr>
              <a:t>■  </a:t>
            </a:r>
            <a:r>
              <a:rPr lang="en-US" sz="2000" dirty="0">
                <a:solidFill>
                  <a:srgbClr val="334455"/>
                </a:solidFill>
                <a:latin typeface="Calibri"/>
              </a:rPr>
              <a:t>Avoid grazing, multitasking, fast eating, between-meal eating</a:t>
            </a:r>
          </a:p>
          <a:p>
            <a:pPr algn="l">
              <a:spcAft>
                <a:spcPts val="600"/>
              </a:spcAft>
            </a:pPr>
            <a:r>
              <a:rPr lang="en-US" sz="2000" b="1" dirty="0">
                <a:solidFill>
                  <a:srgbClr val="E07856"/>
                </a:solidFill>
                <a:latin typeface="Calibri"/>
              </a:rPr>
              <a:t>■  </a:t>
            </a:r>
            <a:r>
              <a:rPr lang="en-US" sz="2000" dirty="0">
                <a:solidFill>
                  <a:srgbClr val="334455"/>
                </a:solidFill>
                <a:latin typeface="Calibri"/>
              </a:rPr>
              <a:t>Expose to varied foods and settings</a:t>
            </a:r>
          </a:p>
          <a:p>
            <a:pPr algn="l">
              <a:spcAft>
                <a:spcPts val="600"/>
              </a:spcAft>
            </a:pPr>
            <a:r>
              <a:rPr lang="en-US" sz="2000" b="1" dirty="0">
                <a:solidFill>
                  <a:srgbClr val="E07856"/>
                </a:solidFill>
                <a:latin typeface="Calibri"/>
              </a:rPr>
              <a:t>■  </a:t>
            </a:r>
            <a:r>
              <a:rPr lang="en-US" sz="2000" dirty="0">
                <a:solidFill>
                  <a:srgbClr val="334455"/>
                </a:solidFill>
                <a:latin typeface="Calibri"/>
              </a:rPr>
              <a:t>Dietitian support when available</a:t>
            </a:r>
          </a:p>
        </p:txBody>
      </p:sp>
      <p:sp>
        <p:nvSpPr>
          <p:cNvPr id="12" name="TextBox 11"/>
          <p:cNvSpPr txBox="1"/>
          <p:nvPr/>
        </p:nvSpPr>
        <p:spPr>
          <a:xfrm>
            <a:off x="777240" y="5889566"/>
            <a:ext cx="5074920" cy="240066"/>
          </a:xfrm>
          <a:prstGeom prst="rect">
            <a:avLst/>
          </a:prstGeom>
          <a:noFill/>
        </p:spPr>
        <p:txBody>
          <a:bodyPr wrap="square" lIns="45720" tIns="27432" rIns="45720" bIns="27432" anchor="t">
            <a:spAutoFit/>
          </a:bodyPr>
          <a:lstStyle/>
          <a:p>
            <a:pPr algn="l"/>
            <a:r>
              <a:rPr lang="en-US" sz="1200" b="0" i="1" dirty="0">
                <a:solidFill>
                  <a:srgbClr val="6B7785"/>
                </a:solidFill>
                <a:latin typeface="Calibri"/>
              </a:rPr>
              <a:t>Dalle Grave &amp; </a:t>
            </a:r>
            <a:r>
              <a:rPr lang="en-US" sz="1200" b="0" i="1" dirty="0" err="1">
                <a:solidFill>
                  <a:srgbClr val="6B7785"/>
                </a:solidFill>
                <a:latin typeface="Calibri"/>
              </a:rPr>
              <a:t>Calugi</a:t>
            </a:r>
            <a:r>
              <a:rPr lang="en-US" sz="1200" b="0" i="1" dirty="0">
                <a:solidFill>
                  <a:srgbClr val="6B7785"/>
                </a:solidFill>
                <a:latin typeface="Calibri"/>
              </a:rPr>
              <a:t>, 2020</a:t>
            </a:r>
          </a:p>
        </p:txBody>
      </p:sp>
      <p:sp>
        <p:nvSpPr>
          <p:cNvPr id="13" name="Rounded Rectangle 12"/>
          <p:cNvSpPr/>
          <p:nvPr/>
        </p:nvSpPr>
        <p:spPr>
          <a:xfrm>
            <a:off x="6492240" y="1600200"/>
            <a:ext cx="5212080" cy="457200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6492240" y="1600200"/>
            <a:ext cx="5212080" cy="4572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675120" y="1600200"/>
            <a:ext cx="4846320" cy="457200"/>
          </a:xfrm>
          <a:prstGeom prst="rect">
            <a:avLst/>
          </a:prstGeom>
          <a:noFill/>
        </p:spPr>
        <p:txBody>
          <a:bodyPr wrap="square" lIns="45720" tIns="27432" rIns="45720" bIns="27432" anchor="ctr">
            <a:spAutoFit/>
          </a:bodyPr>
          <a:lstStyle/>
          <a:p>
            <a:pPr algn="l"/>
            <a:r>
              <a:rPr lang="en-US" sz="1600" b="1" i="0" dirty="0">
                <a:solidFill>
                  <a:srgbClr val="FFFFFF"/>
                </a:solidFill>
                <a:latin typeface="Calibri"/>
              </a:rPr>
              <a:t>COPING WITH BINGE / PURGE</a:t>
            </a:r>
          </a:p>
        </p:txBody>
      </p:sp>
      <p:sp>
        <p:nvSpPr>
          <p:cNvPr id="16" name="TextBox 15"/>
          <p:cNvSpPr txBox="1"/>
          <p:nvPr/>
        </p:nvSpPr>
        <p:spPr>
          <a:xfrm>
            <a:off x="6766560" y="2286000"/>
            <a:ext cx="4663440" cy="363176"/>
          </a:xfrm>
          <a:prstGeom prst="rect">
            <a:avLst/>
          </a:prstGeom>
          <a:noFill/>
        </p:spPr>
        <p:txBody>
          <a:bodyPr wrap="square" lIns="45720" tIns="27432" rIns="45720" bIns="27432" anchor="t">
            <a:spAutoFit/>
          </a:bodyPr>
          <a:lstStyle/>
          <a:p>
            <a:pPr algn="l"/>
            <a:r>
              <a:rPr lang="en-US" sz="2000" b="1" i="0" dirty="0">
                <a:solidFill>
                  <a:srgbClr val="2E568C"/>
                </a:solidFill>
                <a:latin typeface="Calibri"/>
              </a:rPr>
              <a:t>Binge analysis (chain analysis)</a:t>
            </a:r>
          </a:p>
        </p:txBody>
      </p:sp>
      <p:sp>
        <p:nvSpPr>
          <p:cNvPr id="17" name="TextBox 16"/>
          <p:cNvSpPr txBox="1"/>
          <p:nvPr/>
        </p:nvSpPr>
        <p:spPr>
          <a:xfrm>
            <a:off x="6766560" y="2606040"/>
            <a:ext cx="4663440" cy="609398"/>
          </a:xfrm>
          <a:prstGeom prst="rect">
            <a:avLst/>
          </a:prstGeom>
          <a:noFill/>
        </p:spPr>
        <p:txBody>
          <a:bodyPr wrap="square" lIns="45720" tIns="27432" rIns="45720" bIns="27432" anchor="t">
            <a:spAutoFit/>
          </a:bodyPr>
          <a:lstStyle/>
          <a:p>
            <a:pPr algn="l"/>
            <a:r>
              <a:rPr lang="en-US" b="0" i="0" dirty="0">
                <a:solidFill>
                  <a:srgbClr val="334455"/>
                </a:solidFill>
                <a:latin typeface="Calibri"/>
              </a:rPr>
              <a:t>Map triggers: what happened before? feelings? thoughts? relational context?</a:t>
            </a:r>
          </a:p>
        </p:txBody>
      </p:sp>
      <p:sp>
        <p:nvSpPr>
          <p:cNvPr id="18" name="TextBox 17"/>
          <p:cNvSpPr txBox="1"/>
          <p:nvPr/>
        </p:nvSpPr>
        <p:spPr>
          <a:xfrm>
            <a:off x="6766560" y="3520440"/>
            <a:ext cx="4663440" cy="363176"/>
          </a:xfrm>
          <a:prstGeom prst="rect">
            <a:avLst/>
          </a:prstGeom>
          <a:noFill/>
        </p:spPr>
        <p:txBody>
          <a:bodyPr wrap="square" lIns="45720" tIns="27432" rIns="45720" bIns="27432" anchor="t">
            <a:spAutoFit/>
          </a:bodyPr>
          <a:lstStyle/>
          <a:p>
            <a:pPr algn="l"/>
            <a:r>
              <a:rPr lang="en-US" sz="2000" b="1" i="0" dirty="0">
                <a:solidFill>
                  <a:srgbClr val="2E568C"/>
                </a:solidFill>
                <a:latin typeface="Calibri"/>
              </a:rPr>
              <a:t>Skills for mood lability</a:t>
            </a:r>
          </a:p>
        </p:txBody>
      </p:sp>
      <p:sp>
        <p:nvSpPr>
          <p:cNvPr id="19" name="TextBox 18"/>
          <p:cNvSpPr txBox="1"/>
          <p:nvPr/>
        </p:nvSpPr>
        <p:spPr>
          <a:xfrm>
            <a:off x="6766560" y="3840480"/>
            <a:ext cx="4663440" cy="609398"/>
          </a:xfrm>
          <a:prstGeom prst="rect">
            <a:avLst/>
          </a:prstGeom>
          <a:noFill/>
        </p:spPr>
        <p:txBody>
          <a:bodyPr wrap="square" lIns="45720" tIns="27432" rIns="45720" bIns="27432" anchor="t">
            <a:spAutoFit/>
          </a:bodyPr>
          <a:lstStyle/>
          <a:p>
            <a:pPr algn="l"/>
            <a:r>
              <a:rPr lang="en-US" b="0" i="0" dirty="0">
                <a:solidFill>
                  <a:srgbClr val="334455"/>
                </a:solidFill>
                <a:latin typeface="Calibri"/>
              </a:rPr>
              <a:t>Counting breaths, grounding, calling a friend, short walk — emotions are temporary.</a:t>
            </a:r>
          </a:p>
        </p:txBody>
      </p:sp>
      <p:sp>
        <p:nvSpPr>
          <p:cNvPr id="20" name="TextBox 19"/>
          <p:cNvSpPr txBox="1"/>
          <p:nvPr/>
        </p:nvSpPr>
        <p:spPr>
          <a:xfrm>
            <a:off x="6766560" y="4754880"/>
            <a:ext cx="4663440" cy="363176"/>
          </a:xfrm>
          <a:prstGeom prst="rect">
            <a:avLst/>
          </a:prstGeom>
          <a:noFill/>
        </p:spPr>
        <p:txBody>
          <a:bodyPr wrap="square" lIns="45720" tIns="27432" rIns="45720" bIns="27432" anchor="t">
            <a:spAutoFit/>
          </a:bodyPr>
          <a:lstStyle/>
          <a:p>
            <a:pPr algn="l"/>
            <a:r>
              <a:rPr lang="en-US" sz="2000" b="1" i="0" dirty="0">
                <a:solidFill>
                  <a:srgbClr val="2E568C"/>
                </a:solidFill>
                <a:latin typeface="Calibri"/>
              </a:rPr>
              <a:t>Environmental structure</a:t>
            </a:r>
          </a:p>
        </p:txBody>
      </p:sp>
      <p:sp>
        <p:nvSpPr>
          <p:cNvPr id="21" name="TextBox 20"/>
          <p:cNvSpPr txBox="1"/>
          <p:nvPr/>
        </p:nvSpPr>
        <p:spPr>
          <a:xfrm>
            <a:off x="6766560" y="5074920"/>
            <a:ext cx="4663440" cy="609398"/>
          </a:xfrm>
          <a:prstGeom prst="rect">
            <a:avLst/>
          </a:prstGeom>
          <a:noFill/>
        </p:spPr>
        <p:txBody>
          <a:bodyPr wrap="square" lIns="45720" tIns="27432" rIns="45720" bIns="27432" anchor="t">
            <a:spAutoFit/>
          </a:bodyPr>
          <a:lstStyle/>
          <a:p>
            <a:pPr algn="l"/>
            <a:r>
              <a:rPr lang="en-US" b="0" i="0" dirty="0">
                <a:solidFill>
                  <a:srgbClr val="334455"/>
                </a:solidFill>
                <a:latin typeface="Calibri"/>
              </a:rPr>
              <a:t>Post-meal plans, avoid the bathroom after meals, eat with family when possible.</a:t>
            </a:r>
          </a:p>
        </p:txBody>
      </p:sp>
      <p:sp>
        <p:nvSpPr>
          <p:cNvPr id="22" name="TextBox 21"/>
          <p:cNvSpPr txBox="1"/>
          <p:nvPr/>
        </p:nvSpPr>
        <p:spPr>
          <a:xfrm>
            <a:off x="6766560" y="5852160"/>
            <a:ext cx="4663440" cy="240066"/>
          </a:xfrm>
          <a:prstGeom prst="rect">
            <a:avLst/>
          </a:prstGeom>
          <a:noFill/>
        </p:spPr>
        <p:txBody>
          <a:bodyPr wrap="square" lIns="45720" tIns="27432" rIns="45720" bIns="27432" anchor="t">
            <a:spAutoFit/>
          </a:bodyPr>
          <a:lstStyle/>
          <a:p>
            <a:pPr algn="l"/>
            <a:r>
              <a:rPr lang="en-US" sz="1200" b="0" i="1" dirty="0">
                <a:solidFill>
                  <a:srgbClr val="6B7785"/>
                </a:solidFill>
                <a:latin typeface="Calibri"/>
              </a:rPr>
              <a:t>Safer et al., 2017  ·  Robinson et al., 2019</a:t>
            </a:r>
          </a:p>
        </p:txBody>
      </p:sp>
      <p:cxnSp>
        <p:nvCxnSpPr>
          <p:cNvPr id="23" name="Connector 22"/>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0164774" y="6400800"/>
            <a:ext cx="152400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16 / 21</a:t>
            </a:r>
          </a:p>
        </p:txBody>
      </p:sp>
    </p:spTree>
    <p:extLst>
      <p:ext uri="{BB962C8B-B14F-4D97-AF65-F5344CB8AC3E}">
        <p14:creationId xmlns:p14="http://schemas.microsoft.com/office/powerpoint/2010/main" val="3495775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166ED-67A7-F018-AF98-DBE874E84E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37C0E7D-FE79-B3DB-C81F-503AF3B7BA1E}"/>
              </a:ext>
            </a:extLst>
          </p:cNvPr>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8913A65-C5E5-EB93-ED6E-BCC527661F0C}"/>
              </a:ext>
            </a:extLst>
          </p:cNvPr>
          <p:cNvSpPr txBox="1"/>
          <p:nvPr/>
        </p:nvSpPr>
        <p:spPr>
          <a:xfrm>
            <a:off x="704088" y="320040"/>
            <a:ext cx="10058400" cy="517065"/>
          </a:xfrm>
          <a:prstGeom prst="rect">
            <a:avLst/>
          </a:prstGeom>
          <a:noFill/>
        </p:spPr>
        <p:txBody>
          <a:bodyPr wrap="square" lIns="45720" tIns="27432" rIns="45720" bIns="27432" anchor="t">
            <a:spAutoFit/>
          </a:bodyPr>
          <a:lstStyle/>
          <a:p>
            <a:pPr algn="l"/>
            <a:r>
              <a:rPr lang="en-US" sz="3000" b="0" i="0" dirty="0">
                <a:solidFill>
                  <a:srgbClr val="1E3A5F"/>
                </a:solidFill>
              </a:rPr>
              <a:t>Getting a Life: Addressing Weight Over-Evaluation</a:t>
            </a:r>
          </a:p>
        </p:txBody>
      </p:sp>
      <p:sp>
        <p:nvSpPr>
          <p:cNvPr id="7" name="TextBox 6">
            <a:extLst>
              <a:ext uri="{FF2B5EF4-FFF2-40B4-BE49-F238E27FC236}">
                <a16:creationId xmlns:a16="http://schemas.microsoft.com/office/drawing/2014/main" id="{6F302F0B-C7A3-4A89-D30A-8B9243888610}"/>
              </a:ext>
            </a:extLst>
          </p:cNvPr>
          <p:cNvSpPr txBox="1"/>
          <p:nvPr/>
        </p:nvSpPr>
        <p:spPr>
          <a:xfrm>
            <a:off x="381000" y="5204504"/>
            <a:ext cx="4318000" cy="363176"/>
          </a:xfrm>
          <a:prstGeom prst="rect">
            <a:avLst/>
          </a:prstGeom>
          <a:noFill/>
        </p:spPr>
        <p:txBody>
          <a:bodyPr wrap="square" lIns="45720" tIns="27432" rIns="45720" bIns="27432" anchor="t">
            <a:spAutoFit/>
          </a:bodyPr>
          <a:lstStyle/>
          <a:p>
            <a:pPr algn="ctr"/>
            <a:r>
              <a:rPr lang="en-US" sz="2000" b="1" i="0" dirty="0">
                <a:solidFill>
                  <a:schemeClr val="accent2">
                    <a:lumMod val="75000"/>
                  </a:schemeClr>
                </a:solidFill>
              </a:rPr>
              <a:t>Patient with eating disorder</a:t>
            </a:r>
          </a:p>
        </p:txBody>
      </p:sp>
      <p:sp>
        <p:nvSpPr>
          <p:cNvPr id="9" name="TextBox 8">
            <a:extLst>
              <a:ext uri="{FF2B5EF4-FFF2-40B4-BE49-F238E27FC236}">
                <a16:creationId xmlns:a16="http://schemas.microsoft.com/office/drawing/2014/main" id="{4B012173-C70C-EE24-B145-4F38E7CD1BFD}"/>
              </a:ext>
            </a:extLst>
          </p:cNvPr>
          <p:cNvSpPr txBox="1"/>
          <p:nvPr/>
        </p:nvSpPr>
        <p:spPr>
          <a:xfrm>
            <a:off x="7112000" y="5204504"/>
            <a:ext cx="4318000" cy="363176"/>
          </a:xfrm>
          <a:prstGeom prst="rect">
            <a:avLst/>
          </a:prstGeom>
          <a:noFill/>
        </p:spPr>
        <p:txBody>
          <a:bodyPr wrap="square" lIns="45720" tIns="27432" rIns="45720" bIns="27432" anchor="t">
            <a:spAutoFit/>
          </a:bodyPr>
          <a:lstStyle/>
          <a:p>
            <a:pPr algn="ctr"/>
            <a:r>
              <a:rPr lang="en-US" sz="2000" b="1" i="0" dirty="0">
                <a:solidFill>
                  <a:schemeClr val="accent5">
                    <a:lumMod val="75000"/>
                  </a:schemeClr>
                </a:solidFill>
              </a:rPr>
              <a:t>Patient after treatment</a:t>
            </a:r>
          </a:p>
        </p:txBody>
      </p:sp>
      <p:sp>
        <p:nvSpPr>
          <p:cNvPr id="11" name="TextBox 10">
            <a:extLst>
              <a:ext uri="{FF2B5EF4-FFF2-40B4-BE49-F238E27FC236}">
                <a16:creationId xmlns:a16="http://schemas.microsoft.com/office/drawing/2014/main" id="{301BB41F-BC52-8FD6-262F-9D8F20A6A01C}"/>
              </a:ext>
            </a:extLst>
          </p:cNvPr>
          <p:cNvSpPr txBox="1"/>
          <p:nvPr/>
        </p:nvSpPr>
        <p:spPr>
          <a:xfrm>
            <a:off x="3556000" y="5414938"/>
            <a:ext cx="5080000" cy="747897"/>
          </a:xfrm>
          <a:prstGeom prst="rect">
            <a:avLst/>
          </a:prstGeom>
          <a:noFill/>
        </p:spPr>
        <p:txBody>
          <a:bodyPr wrap="square" lIns="45720" tIns="27432" rIns="45720" bIns="27432" anchor="t">
            <a:spAutoFit/>
          </a:bodyPr>
          <a:lstStyle/>
          <a:p>
            <a:pPr algn="ctr">
              <a:lnSpc>
                <a:spcPts val="1800"/>
              </a:lnSpc>
            </a:pPr>
            <a:r>
              <a:rPr lang="en-US" b="1" i="0" dirty="0">
                <a:solidFill>
                  <a:srgbClr val="1A1A1A"/>
                </a:solidFill>
              </a:rPr>
              <a:t>Short-term goals</a:t>
            </a:r>
          </a:p>
          <a:p>
            <a:pPr algn="ctr">
              <a:lnSpc>
                <a:spcPts val="1800"/>
              </a:lnSpc>
            </a:pPr>
            <a:r>
              <a:rPr lang="en-US" b="1" i="0" dirty="0">
                <a:solidFill>
                  <a:srgbClr val="1A1A1A"/>
                </a:solidFill>
              </a:rPr>
              <a:t>Case management</a:t>
            </a:r>
          </a:p>
          <a:p>
            <a:pPr algn="ctr">
              <a:lnSpc>
                <a:spcPts val="1800"/>
              </a:lnSpc>
            </a:pPr>
            <a:r>
              <a:rPr lang="en-US" b="1" i="0" dirty="0">
                <a:solidFill>
                  <a:srgbClr val="1A1A1A"/>
                </a:solidFill>
              </a:rPr>
              <a:t>Foster identity separate from ED</a:t>
            </a:r>
          </a:p>
        </p:txBody>
      </p:sp>
      <p:cxnSp>
        <p:nvCxnSpPr>
          <p:cNvPr id="12" name="Connector 11">
            <a:extLst>
              <a:ext uri="{FF2B5EF4-FFF2-40B4-BE49-F238E27FC236}">
                <a16:creationId xmlns:a16="http://schemas.microsoft.com/office/drawing/2014/main" id="{F5560FE6-7A33-003E-5776-00128BC018DC}"/>
              </a:ext>
            </a:extLst>
          </p:cNvPr>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C91C542-2AC8-5F8C-3A75-1CCD40D7CCBA}"/>
              </a:ext>
            </a:extLst>
          </p:cNvPr>
          <p:cNvSpPr txBox="1"/>
          <p:nvPr/>
        </p:nvSpPr>
        <p:spPr>
          <a:xfrm>
            <a:off x="491045" y="6460175"/>
            <a:ext cx="9601200" cy="224677"/>
          </a:xfrm>
          <a:prstGeom prst="rect">
            <a:avLst/>
          </a:prstGeom>
          <a:noFill/>
        </p:spPr>
        <p:txBody>
          <a:bodyPr wrap="square" lIns="45720" tIns="27432" rIns="45720" bIns="27432" anchor="t">
            <a:spAutoFit/>
          </a:bodyPr>
          <a:lstStyle/>
          <a:p>
            <a:pPr algn="l"/>
            <a:r>
              <a:rPr lang="en-US" sz="1100" b="0" i="1" dirty="0">
                <a:solidFill>
                  <a:srgbClr val="6B7785"/>
                </a:solidFill>
                <a:latin typeface="Calibri"/>
              </a:rPr>
              <a:t>Adapted from Fairburn, 2008 · Dalle Grave &amp; </a:t>
            </a:r>
            <a:r>
              <a:rPr lang="en-US" sz="1100" b="0" i="1" dirty="0" err="1">
                <a:solidFill>
                  <a:srgbClr val="6B7785"/>
                </a:solidFill>
                <a:latin typeface="Calibri"/>
              </a:rPr>
              <a:t>Calugi</a:t>
            </a:r>
            <a:r>
              <a:rPr lang="en-US" sz="1100" b="0" i="1" dirty="0">
                <a:solidFill>
                  <a:srgbClr val="6B7785"/>
                </a:solidFill>
                <a:latin typeface="Calibri"/>
              </a:rPr>
              <a:t>, 2020</a:t>
            </a:r>
          </a:p>
        </p:txBody>
      </p:sp>
      <p:sp>
        <p:nvSpPr>
          <p:cNvPr id="14" name="TextBox 13">
            <a:extLst>
              <a:ext uri="{FF2B5EF4-FFF2-40B4-BE49-F238E27FC236}">
                <a16:creationId xmlns:a16="http://schemas.microsoft.com/office/drawing/2014/main" id="{63726636-4C1C-48C8-CAA2-C36543047DC9}"/>
              </a:ext>
            </a:extLst>
          </p:cNvPr>
          <p:cNvSpPr txBox="1"/>
          <p:nvPr/>
        </p:nvSpPr>
        <p:spPr>
          <a:xfrm>
            <a:off x="10164774" y="6400800"/>
            <a:ext cx="152400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17 / 21</a:t>
            </a:r>
          </a:p>
        </p:txBody>
      </p:sp>
      <p:sp>
        <p:nvSpPr>
          <p:cNvPr id="4" name="CenterArrow">
            <a:extLst>
              <a:ext uri="{FF2B5EF4-FFF2-40B4-BE49-F238E27FC236}">
                <a16:creationId xmlns:a16="http://schemas.microsoft.com/office/drawing/2014/main" id="{0F8E7E5D-9C0F-B2F2-498B-5F54ECDC1375}"/>
              </a:ext>
            </a:extLst>
          </p:cNvPr>
          <p:cNvSpPr/>
          <p:nvPr/>
        </p:nvSpPr>
        <p:spPr>
          <a:xfrm>
            <a:off x="5080000" y="5033176"/>
            <a:ext cx="2032000" cy="304800"/>
          </a:xfrm>
          <a:prstGeom prst="rightArrow">
            <a:avLst/>
          </a:prstGeom>
          <a:solidFill>
            <a:srgbClr val="4A6FB3"/>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Overflow="clip" horzOverflow="clip" rtlCol="0" anchor="t"/>
          <a:lstStyle/>
          <a:p>
            <a:pPr algn="l"/>
            <a:endParaRPr lang="en-US" dirty="0"/>
          </a:p>
        </p:txBody>
      </p:sp>
      <p:sp>
        <p:nvSpPr>
          <p:cNvPr id="401" name="PieSlice401"/>
          <p:cNvSpPr/>
          <p:nvPr/>
        </p:nvSpPr>
        <p:spPr>
          <a:xfrm>
            <a:off x="8013700" y="1689100"/>
            <a:ext cx="2794000" cy="2794000"/>
          </a:xfrm>
          <a:prstGeom prst="pie">
            <a:avLst>
              <a:gd name="adj1" fmla="val 16200000"/>
              <a:gd name="adj2" fmla="val 20520000"/>
            </a:avLst>
          </a:prstGeom>
          <a:solidFill>
            <a:srgbClr val="4ED8D8"/>
          </a:solidFill>
          <a:ln>
            <a:noFill/>
          </a:ln>
        </p:spPr>
        <p:txBody>
          <a:bodyPr/>
          <a:lstStyle/>
          <a:p>
            <a:endParaRPr lang="en-US"/>
          </a:p>
        </p:txBody>
      </p:sp>
      <p:sp>
        <p:nvSpPr>
          <p:cNvPr id="402" name="PieSlice402"/>
          <p:cNvSpPr/>
          <p:nvPr/>
        </p:nvSpPr>
        <p:spPr>
          <a:xfrm>
            <a:off x="8013700" y="1689100"/>
            <a:ext cx="2794000" cy="2794000"/>
          </a:xfrm>
          <a:prstGeom prst="pie">
            <a:avLst>
              <a:gd name="adj1" fmla="val 20520000"/>
              <a:gd name="adj2" fmla="val 1080000"/>
            </a:avLst>
          </a:prstGeom>
          <a:solidFill>
            <a:srgbClr val="2EB8B8"/>
          </a:solidFill>
          <a:ln>
            <a:noFill/>
          </a:ln>
        </p:spPr>
        <p:txBody>
          <a:bodyPr/>
          <a:lstStyle/>
          <a:p>
            <a:endParaRPr lang="en-US"/>
          </a:p>
        </p:txBody>
      </p:sp>
      <p:sp>
        <p:nvSpPr>
          <p:cNvPr id="403" name="PieSlice403"/>
          <p:cNvSpPr/>
          <p:nvPr/>
        </p:nvSpPr>
        <p:spPr>
          <a:xfrm>
            <a:off x="8013700" y="1689100"/>
            <a:ext cx="2794000" cy="2794000"/>
          </a:xfrm>
          <a:prstGeom prst="pie">
            <a:avLst>
              <a:gd name="adj1" fmla="val 1080000"/>
              <a:gd name="adj2" fmla="val 4320000"/>
            </a:avLst>
          </a:prstGeom>
          <a:solidFill>
            <a:srgbClr val="3F8FC4"/>
          </a:solidFill>
          <a:ln>
            <a:noFill/>
          </a:ln>
        </p:spPr>
        <p:txBody>
          <a:bodyPr/>
          <a:lstStyle/>
          <a:p>
            <a:endParaRPr lang="en-US"/>
          </a:p>
        </p:txBody>
      </p:sp>
      <p:sp>
        <p:nvSpPr>
          <p:cNvPr id="404" name="PieSlice404"/>
          <p:cNvSpPr/>
          <p:nvPr/>
        </p:nvSpPr>
        <p:spPr>
          <a:xfrm>
            <a:off x="8013700" y="1689100"/>
            <a:ext cx="2794000" cy="2794000"/>
          </a:xfrm>
          <a:prstGeom prst="pie">
            <a:avLst>
              <a:gd name="adj1" fmla="val 4320000"/>
              <a:gd name="adj2" fmla="val 8640000"/>
            </a:avLst>
          </a:prstGeom>
          <a:solidFill>
            <a:srgbClr val="2F5FA8"/>
          </a:solidFill>
          <a:ln>
            <a:noFill/>
          </a:ln>
        </p:spPr>
        <p:txBody>
          <a:bodyPr/>
          <a:lstStyle/>
          <a:p>
            <a:endParaRPr lang="en-US"/>
          </a:p>
        </p:txBody>
      </p:sp>
      <p:sp>
        <p:nvSpPr>
          <p:cNvPr id="405" name="PieSlice405"/>
          <p:cNvSpPr/>
          <p:nvPr/>
        </p:nvSpPr>
        <p:spPr>
          <a:xfrm>
            <a:off x="8013700" y="1689100"/>
            <a:ext cx="2794000" cy="2794000"/>
          </a:xfrm>
          <a:prstGeom prst="pie">
            <a:avLst>
              <a:gd name="adj1" fmla="val 8640000"/>
              <a:gd name="adj2" fmla="val 10800000"/>
            </a:avLst>
          </a:prstGeom>
          <a:solidFill>
            <a:srgbClr val="2A2A5E"/>
          </a:solidFill>
          <a:ln>
            <a:noFill/>
          </a:ln>
        </p:spPr>
        <p:txBody>
          <a:bodyPr/>
          <a:lstStyle/>
          <a:p>
            <a:endParaRPr lang="en-US"/>
          </a:p>
        </p:txBody>
      </p:sp>
      <p:sp>
        <p:nvSpPr>
          <p:cNvPr id="406" name="PieSlice406"/>
          <p:cNvSpPr/>
          <p:nvPr/>
        </p:nvSpPr>
        <p:spPr>
          <a:xfrm>
            <a:off x="8013700" y="1689100"/>
            <a:ext cx="2794000" cy="2794000"/>
          </a:xfrm>
          <a:prstGeom prst="pie">
            <a:avLst>
              <a:gd name="adj1" fmla="val 10800000"/>
              <a:gd name="adj2" fmla="val 12960000"/>
            </a:avLst>
          </a:prstGeom>
          <a:solidFill>
            <a:srgbClr val="5A3F7A"/>
          </a:solidFill>
          <a:ln>
            <a:noFill/>
          </a:ln>
        </p:spPr>
        <p:txBody>
          <a:bodyPr/>
          <a:lstStyle/>
          <a:p>
            <a:endParaRPr lang="en-US"/>
          </a:p>
        </p:txBody>
      </p:sp>
      <p:sp>
        <p:nvSpPr>
          <p:cNvPr id="407" name="PieSlice407"/>
          <p:cNvSpPr/>
          <p:nvPr/>
        </p:nvSpPr>
        <p:spPr>
          <a:xfrm>
            <a:off x="8013700" y="1689100"/>
            <a:ext cx="2794000" cy="2794000"/>
          </a:xfrm>
          <a:prstGeom prst="pie">
            <a:avLst>
              <a:gd name="adj1" fmla="val 12960000"/>
              <a:gd name="adj2" fmla="val 16200000"/>
            </a:avLst>
          </a:prstGeom>
          <a:solidFill>
            <a:srgbClr val="8F6A9E"/>
          </a:solidFill>
          <a:ln>
            <a:noFill/>
          </a:ln>
        </p:spPr>
        <p:txBody>
          <a:bodyPr/>
          <a:lstStyle/>
          <a:p>
            <a:endParaRPr lang="en-US"/>
          </a:p>
        </p:txBody>
      </p:sp>
      <p:sp>
        <p:nvSpPr>
          <p:cNvPr id="420" name="PieLabel420"/>
          <p:cNvSpPr txBox="1"/>
          <p:nvPr/>
        </p:nvSpPr>
        <p:spPr>
          <a:xfrm>
            <a:off x="10379863" y="1161978"/>
            <a:ext cx="1465274" cy="800682"/>
          </a:xfrm>
          <a:prstGeom prst="rect">
            <a:avLst/>
          </a:prstGeom>
          <a:noFill/>
        </p:spPr>
        <p:txBody>
          <a:bodyPr wrap="square" lIns="0" tIns="0" rIns="0" bIns="0" anchor="t"/>
          <a:lstStyle/>
          <a:p>
            <a:pPr algn="l"/>
            <a:r>
              <a:rPr lang="en-US" sz="1800" dirty="0">
                <a:solidFill>
                  <a:srgbClr val="000000"/>
                </a:solidFill>
              </a:rPr>
              <a:t>Shape, weight and eating</a:t>
            </a:r>
          </a:p>
          <a:p>
            <a:pPr algn="l"/>
            <a:r>
              <a:rPr lang="en-US" sz="1800" dirty="0">
                <a:solidFill>
                  <a:srgbClr val="000000"/>
                </a:solidFill>
              </a:rPr>
              <a:t>20%</a:t>
            </a:r>
          </a:p>
        </p:txBody>
      </p:sp>
      <p:sp>
        <p:nvSpPr>
          <p:cNvPr id="421" name="PieLabel421"/>
          <p:cNvSpPr txBox="1"/>
          <p:nvPr/>
        </p:nvSpPr>
        <p:spPr>
          <a:xfrm>
            <a:off x="10965543" y="2794000"/>
            <a:ext cx="1270000" cy="635000"/>
          </a:xfrm>
          <a:prstGeom prst="rect">
            <a:avLst/>
          </a:prstGeom>
          <a:noFill/>
        </p:spPr>
        <p:txBody>
          <a:bodyPr wrap="square" lIns="0" tIns="0" rIns="0" bIns="0" anchor="t"/>
          <a:lstStyle/>
          <a:p>
            <a:pPr algn="l"/>
            <a:r>
              <a:rPr lang="en-US" sz="1800" dirty="0">
                <a:solidFill>
                  <a:srgbClr val="000000"/>
                </a:solidFill>
              </a:rPr>
              <a:t>Family</a:t>
            </a:r>
          </a:p>
          <a:p>
            <a:pPr algn="l"/>
            <a:r>
              <a:rPr lang="en-US" sz="1800" dirty="0">
                <a:solidFill>
                  <a:srgbClr val="000000"/>
                </a:solidFill>
              </a:rPr>
              <a:t>10%</a:t>
            </a:r>
          </a:p>
        </p:txBody>
      </p:sp>
      <p:sp>
        <p:nvSpPr>
          <p:cNvPr id="422" name="PieLabel422"/>
          <p:cNvSpPr txBox="1"/>
          <p:nvPr/>
        </p:nvSpPr>
        <p:spPr>
          <a:xfrm>
            <a:off x="10553366" y="3942840"/>
            <a:ext cx="1270000" cy="635000"/>
          </a:xfrm>
          <a:prstGeom prst="rect">
            <a:avLst/>
          </a:prstGeom>
          <a:noFill/>
        </p:spPr>
        <p:txBody>
          <a:bodyPr wrap="square" lIns="0" tIns="0" rIns="0" bIns="0" anchor="t"/>
          <a:lstStyle/>
          <a:p>
            <a:pPr algn="l"/>
            <a:r>
              <a:rPr lang="en-US" sz="1800" dirty="0">
                <a:solidFill>
                  <a:srgbClr val="000000"/>
                </a:solidFill>
              </a:rPr>
              <a:t>Friends</a:t>
            </a:r>
          </a:p>
          <a:p>
            <a:pPr algn="l"/>
            <a:r>
              <a:rPr lang="en-US" sz="1800" dirty="0">
                <a:solidFill>
                  <a:srgbClr val="000000"/>
                </a:solidFill>
              </a:rPr>
              <a:t>15%</a:t>
            </a:r>
          </a:p>
        </p:txBody>
      </p:sp>
      <p:sp>
        <p:nvSpPr>
          <p:cNvPr id="423" name="PieLabel423"/>
          <p:cNvSpPr txBox="1"/>
          <p:nvPr/>
        </p:nvSpPr>
        <p:spPr>
          <a:xfrm>
            <a:off x="8115300" y="4526302"/>
            <a:ext cx="1143000" cy="635000"/>
          </a:xfrm>
          <a:prstGeom prst="rect">
            <a:avLst/>
          </a:prstGeom>
          <a:noFill/>
        </p:spPr>
        <p:txBody>
          <a:bodyPr wrap="square" lIns="0" tIns="0" rIns="0" bIns="0" anchor="t"/>
          <a:lstStyle/>
          <a:p>
            <a:pPr algn="r"/>
            <a:r>
              <a:rPr lang="en-US" sz="1800" dirty="0">
                <a:solidFill>
                  <a:srgbClr val="000000"/>
                </a:solidFill>
              </a:rPr>
              <a:t>School</a:t>
            </a:r>
          </a:p>
          <a:p>
            <a:pPr algn="r"/>
            <a:r>
              <a:rPr lang="en-US" sz="1800" dirty="0">
                <a:solidFill>
                  <a:srgbClr val="000000"/>
                </a:solidFill>
              </a:rPr>
              <a:t>20%</a:t>
            </a:r>
          </a:p>
        </p:txBody>
      </p:sp>
      <p:sp>
        <p:nvSpPr>
          <p:cNvPr id="424" name="PieLabel424"/>
          <p:cNvSpPr txBox="1"/>
          <p:nvPr/>
        </p:nvSpPr>
        <p:spPr>
          <a:xfrm>
            <a:off x="6737350" y="3424344"/>
            <a:ext cx="1143000" cy="635000"/>
          </a:xfrm>
          <a:prstGeom prst="rect">
            <a:avLst/>
          </a:prstGeom>
          <a:noFill/>
        </p:spPr>
        <p:txBody>
          <a:bodyPr wrap="square" lIns="0" tIns="0" rIns="0" bIns="0" anchor="t"/>
          <a:lstStyle/>
          <a:p>
            <a:pPr algn="r"/>
            <a:r>
              <a:rPr lang="en-US" sz="1800" dirty="0">
                <a:solidFill>
                  <a:srgbClr val="000000"/>
                </a:solidFill>
              </a:rPr>
              <a:t>Sports</a:t>
            </a:r>
          </a:p>
          <a:p>
            <a:pPr algn="r"/>
            <a:r>
              <a:rPr lang="en-US" sz="1800" dirty="0">
                <a:solidFill>
                  <a:srgbClr val="000000"/>
                </a:solidFill>
              </a:rPr>
              <a:t>10%</a:t>
            </a:r>
          </a:p>
        </p:txBody>
      </p:sp>
      <p:sp>
        <p:nvSpPr>
          <p:cNvPr id="425" name="PieLabel425"/>
          <p:cNvSpPr txBox="1"/>
          <p:nvPr/>
        </p:nvSpPr>
        <p:spPr>
          <a:xfrm>
            <a:off x="6680200" y="2355140"/>
            <a:ext cx="1143000" cy="635000"/>
          </a:xfrm>
          <a:prstGeom prst="rect">
            <a:avLst/>
          </a:prstGeom>
          <a:noFill/>
        </p:spPr>
        <p:txBody>
          <a:bodyPr wrap="square" lIns="0" tIns="0" rIns="0" bIns="0" anchor="t"/>
          <a:lstStyle/>
          <a:p>
            <a:pPr algn="r"/>
            <a:r>
              <a:rPr lang="en-US" sz="1800" dirty="0">
                <a:solidFill>
                  <a:srgbClr val="000000"/>
                </a:solidFill>
              </a:rPr>
              <a:t>Music</a:t>
            </a:r>
          </a:p>
          <a:p>
            <a:pPr algn="r"/>
            <a:r>
              <a:rPr lang="en-US" sz="1800" dirty="0">
                <a:solidFill>
                  <a:srgbClr val="000000"/>
                </a:solidFill>
              </a:rPr>
              <a:t>10%</a:t>
            </a:r>
          </a:p>
        </p:txBody>
      </p:sp>
      <p:sp>
        <p:nvSpPr>
          <p:cNvPr id="426" name="PieLabel426"/>
          <p:cNvSpPr txBox="1"/>
          <p:nvPr/>
        </p:nvSpPr>
        <p:spPr>
          <a:xfrm>
            <a:off x="7554113" y="1285936"/>
            <a:ext cx="1143000" cy="635000"/>
          </a:xfrm>
          <a:prstGeom prst="rect">
            <a:avLst/>
          </a:prstGeom>
          <a:noFill/>
        </p:spPr>
        <p:txBody>
          <a:bodyPr wrap="square" lIns="0" tIns="0" rIns="0" bIns="0" anchor="t"/>
          <a:lstStyle/>
          <a:p>
            <a:pPr algn="r"/>
            <a:r>
              <a:rPr lang="en-US" sz="1800" dirty="0">
                <a:solidFill>
                  <a:srgbClr val="000000"/>
                </a:solidFill>
              </a:rPr>
              <a:t>Other</a:t>
            </a:r>
          </a:p>
          <a:p>
            <a:pPr algn="r"/>
            <a:r>
              <a:rPr lang="en-US" sz="1800" dirty="0">
                <a:solidFill>
                  <a:srgbClr val="000000"/>
                </a:solidFill>
              </a:rPr>
              <a:t>15%</a:t>
            </a:r>
          </a:p>
        </p:txBody>
      </p:sp>
      <p:sp>
        <p:nvSpPr>
          <p:cNvPr id="301" name="PieSlice301"/>
          <p:cNvSpPr/>
          <p:nvPr/>
        </p:nvSpPr>
        <p:spPr>
          <a:xfrm>
            <a:off x="1460500" y="1752600"/>
            <a:ext cx="2667000" cy="2667000"/>
          </a:xfrm>
          <a:prstGeom prst="pie">
            <a:avLst>
              <a:gd name="adj1" fmla="val 16200000"/>
              <a:gd name="adj2" fmla="val 9720000"/>
            </a:avLst>
          </a:prstGeom>
          <a:solidFill>
            <a:srgbClr val="4ED8D8"/>
          </a:solidFill>
          <a:ln>
            <a:noFill/>
          </a:ln>
        </p:spPr>
        <p:txBody>
          <a:bodyPr/>
          <a:lstStyle/>
          <a:p>
            <a:endParaRPr lang="en-US"/>
          </a:p>
        </p:txBody>
      </p:sp>
      <p:sp>
        <p:nvSpPr>
          <p:cNvPr id="302" name="PieSlice302"/>
          <p:cNvSpPr/>
          <p:nvPr/>
        </p:nvSpPr>
        <p:spPr>
          <a:xfrm>
            <a:off x="1460500" y="1752600"/>
            <a:ext cx="2667000" cy="2667000"/>
          </a:xfrm>
          <a:prstGeom prst="pie">
            <a:avLst>
              <a:gd name="adj1" fmla="val 9720000"/>
              <a:gd name="adj2" fmla="val 12960000"/>
            </a:avLst>
          </a:prstGeom>
          <a:solidFill>
            <a:srgbClr val="2A2A5E"/>
          </a:solidFill>
          <a:ln>
            <a:noFill/>
          </a:ln>
        </p:spPr>
        <p:txBody>
          <a:bodyPr/>
          <a:lstStyle/>
          <a:p>
            <a:endParaRPr lang="en-US"/>
          </a:p>
        </p:txBody>
      </p:sp>
      <p:sp>
        <p:nvSpPr>
          <p:cNvPr id="303" name="PieSlice303"/>
          <p:cNvSpPr/>
          <p:nvPr/>
        </p:nvSpPr>
        <p:spPr>
          <a:xfrm>
            <a:off x="1460500" y="1752600"/>
            <a:ext cx="2667000" cy="2667000"/>
          </a:xfrm>
          <a:prstGeom prst="pie">
            <a:avLst>
              <a:gd name="adj1" fmla="val 12960000"/>
              <a:gd name="adj2" fmla="val 14256000"/>
            </a:avLst>
          </a:prstGeom>
          <a:solidFill>
            <a:srgbClr val="3F5FA8"/>
          </a:solidFill>
          <a:ln>
            <a:noFill/>
          </a:ln>
        </p:spPr>
        <p:txBody>
          <a:bodyPr/>
          <a:lstStyle/>
          <a:p>
            <a:endParaRPr lang="en-US"/>
          </a:p>
        </p:txBody>
      </p:sp>
      <p:sp>
        <p:nvSpPr>
          <p:cNvPr id="304" name="PieSlice304"/>
          <p:cNvSpPr/>
          <p:nvPr/>
        </p:nvSpPr>
        <p:spPr>
          <a:xfrm>
            <a:off x="1460500" y="1752600"/>
            <a:ext cx="2667000" cy="2667000"/>
          </a:xfrm>
          <a:prstGeom prst="pie">
            <a:avLst>
              <a:gd name="adj1" fmla="val 14256000"/>
              <a:gd name="adj2" fmla="val 15552000"/>
            </a:avLst>
          </a:prstGeom>
          <a:solidFill>
            <a:srgbClr val="2EB8B8"/>
          </a:solidFill>
          <a:ln>
            <a:noFill/>
          </a:ln>
        </p:spPr>
        <p:txBody>
          <a:bodyPr/>
          <a:lstStyle/>
          <a:p>
            <a:endParaRPr lang="en-US"/>
          </a:p>
        </p:txBody>
      </p:sp>
      <p:sp>
        <p:nvSpPr>
          <p:cNvPr id="305" name="PieSlice305"/>
          <p:cNvSpPr/>
          <p:nvPr/>
        </p:nvSpPr>
        <p:spPr>
          <a:xfrm>
            <a:off x="1460500" y="1752600"/>
            <a:ext cx="2667000" cy="2667000"/>
          </a:xfrm>
          <a:prstGeom prst="pie">
            <a:avLst>
              <a:gd name="adj1" fmla="val 15552000"/>
              <a:gd name="adj2" fmla="val 16200000"/>
            </a:avLst>
          </a:prstGeom>
          <a:solidFill>
            <a:srgbClr val="8F6A9E"/>
          </a:solidFill>
          <a:ln>
            <a:noFill/>
          </a:ln>
        </p:spPr>
        <p:txBody>
          <a:bodyPr/>
          <a:lstStyle/>
          <a:p>
            <a:endParaRPr lang="en-US"/>
          </a:p>
        </p:txBody>
      </p:sp>
      <p:sp>
        <p:nvSpPr>
          <p:cNvPr id="320" name="PieLabel320"/>
          <p:cNvSpPr txBox="1"/>
          <p:nvPr/>
        </p:nvSpPr>
        <p:spPr>
          <a:xfrm>
            <a:off x="3784600" y="4000500"/>
            <a:ext cx="2006600" cy="762000"/>
          </a:xfrm>
          <a:prstGeom prst="rect">
            <a:avLst/>
          </a:prstGeom>
          <a:noFill/>
        </p:spPr>
        <p:txBody>
          <a:bodyPr wrap="square" lIns="0" tIns="0" rIns="0" bIns="0" anchor="t"/>
          <a:lstStyle/>
          <a:p>
            <a:pPr algn="l"/>
            <a:r>
              <a:rPr lang="en-US" sz="1800" dirty="0">
                <a:solidFill>
                  <a:srgbClr val="000000"/>
                </a:solidFill>
              </a:rPr>
              <a:t>Shape, weight and eating</a:t>
            </a:r>
          </a:p>
          <a:p>
            <a:pPr algn="l"/>
            <a:r>
              <a:rPr lang="en-US" sz="1800" dirty="0">
                <a:solidFill>
                  <a:srgbClr val="000000"/>
                </a:solidFill>
              </a:rPr>
              <a:t>70%</a:t>
            </a:r>
          </a:p>
        </p:txBody>
      </p:sp>
      <p:sp>
        <p:nvSpPr>
          <p:cNvPr id="321" name="PieLabel321"/>
          <p:cNvSpPr txBox="1"/>
          <p:nvPr/>
        </p:nvSpPr>
        <p:spPr>
          <a:xfrm>
            <a:off x="65314" y="2627442"/>
            <a:ext cx="1270000" cy="635000"/>
          </a:xfrm>
          <a:prstGeom prst="rect">
            <a:avLst/>
          </a:prstGeom>
          <a:noFill/>
        </p:spPr>
        <p:txBody>
          <a:bodyPr wrap="square" lIns="0" tIns="0" rIns="0" bIns="0" anchor="t"/>
          <a:lstStyle/>
          <a:p>
            <a:pPr algn="r"/>
            <a:r>
              <a:rPr lang="en-US" sz="1800" dirty="0">
                <a:solidFill>
                  <a:srgbClr val="000000"/>
                </a:solidFill>
              </a:rPr>
              <a:t>School</a:t>
            </a:r>
          </a:p>
          <a:p>
            <a:pPr algn="r"/>
            <a:r>
              <a:rPr lang="en-US" sz="1800" dirty="0">
                <a:solidFill>
                  <a:srgbClr val="000000"/>
                </a:solidFill>
              </a:rPr>
              <a:t>15%</a:t>
            </a:r>
          </a:p>
        </p:txBody>
      </p:sp>
      <p:sp>
        <p:nvSpPr>
          <p:cNvPr id="322" name="PieLabel322"/>
          <p:cNvSpPr txBox="1"/>
          <p:nvPr/>
        </p:nvSpPr>
        <p:spPr>
          <a:xfrm>
            <a:off x="451757" y="1562319"/>
            <a:ext cx="1270000" cy="635000"/>
          </a:xfrm>
          <a:prstGeom prst="rect">
            <a:avLst/>
          </a:prstGeom>
          <a:noFill/>
        </p:spPr>
        <p:txBody>
          <a:bodyPr wrap="square" lIns="0" tIns="0" rIns="0" bIns="0" anchor="t"/>
          <a:lstStyle/>
          <a:p>
            <a:pPr algn="r"/>
            <a:r>
              <a:rPr lang="en-US" sz="1800" dirty="0">
                <a:solidFill>
                  <a:srgbClr val="000000"/>
                </a:solidFill>
              </a:rPr>
              <a:t>Friends</a:t>
            </a:r>
          </a:p>
          <a:p>
            <a:pPr algn="r"/>
            <a:r>
              <a:rPr lang="en-US" sz="1800" dirty="0">
                <a:solidFill>
                  <a:srgbClr val="000000"/>
                </a:solidFill>
              </a:rPr>
              <a:t>6%</a:t>
            </a:r>
          </a:p>
        </p:txBody>
      </p:sp>
      <p:sp>
        <p:nvSpPr>
          <p:cNvPr id="323" name="PieLabel323"/>
          <p:cNvSpPr txBox="1"/>
          <p:nvPr/>
        </p:nvSpPr>
        <p:spPr>
          <a:xfrm>
            <a:off x="990600" y="1235710"/>
            <a:ext cx="1270000" cy="635000"/>
          </a:xfrm>
          <a:prstGeom prst="rect">
            <a:avLst/>
          </a:prstGeom>
          <a:noFill/>
        </p:spPr>
        <p:txBody>
          <a:bodyPr wrap="square" lIns="0" tIns="0" rIns="0" bIns="0" anchor="t"/>
          <a:lstStyle/>
          <a:p>
            <a:pPr algn="r"/>
            <a:r>
              <a:rPr lang="en-US" sz="1800" dirty="0">
                <a:solidFill>
                  <a:srgbClr val="000000"/>
                </a:solidFill>
              </a:rPr>
              <a:t>Family</a:t>
            </a:r>
          </a:p>
          <a:p>
            <a:pPr algn="r"/>
            <a:r>
              <a:rPr lang="en-US" sz="1800" dirty="0">
                <a:solidFill>
                  <a:srgbClr val="000000"/>
                </a:solidFill>
              </a:rPr>
              <a:t>6%</a:t>
            </a:r>
          </a:p>
        </p:txBody>
      </p:sp>
      <p:sp>
        <p:nvSpPr>
          <p:cNvPr id="324" name="PieLabel324"/>
          <p:cNvSpPr txBox="1"/>
          <p:nvPr/>
        </p:nvSpPr>
        <p:spPr>
          <a:xfrm>
            <a:off x="2120900" y="1079137"/>
            <a:ext cx="1016000" cy="635000"/>
          </a:xfrm>
          <a:prstGeom prst="rect">
            <a:avLst/>
          </a:prstGeom>
          <a:noFill/>
        </p:spPr>
        <p:txBody>
          <a:bodyPr wrap="square" lIns="0" tIns="0" rIns="0" bIns="0" anchor="t"/>
          <a:lstStyle/>
          <a:p>
            <a:pPr algn="ctr"/>
            <a:r>
              <a:rPr lang="en-US" sz="1800" dirty="0">
                <a:solidFill>
                  <a:srgbClr val="000000"/>
                </a:solidFill>
              </a:rPr>
              <a:t>Other</a:t>
            </a:r>
          </a:p>
          <a:p>
            <a:pPr algn="ctr"/>
            <a:r>
              <a:rPr lang="en-US" sz="1800" dirty="0">
                <a:solidFill>
                  <a:srgbClr val="000000"/>
                </a:solidFill>
              </a:rPr>
              <a:t>3%</a:t>
            </a:r>
          </a:p>
        </p:txBody>
      </p:sp>
    </p:spTree>
    <p:extLst>
      <p:ext uri="{BB962C8B-B14F-4D97-AF65-F5344CB8AC3E}">
        <p14:creationId xmlns:p14="http://schemas.microsoft.com/office/powerpoint/2010/main" val="214769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640080"/>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Disclosures</a:t>
            </a:r>
          </a:p>
        </p:txBody>
      </p:sp>
      <p:sp>
        <p:nvSpPr>
          <p:cNvPr id="4" name="Rounded Rectangle 3"/>
          <p:cNvSpPr/>
          <p:nvPr/>
        </p:nvSpPr>
        <p:spPr>
          <a:xfrm>
            <a:off x="1371600" y="2103120"/>
            <a:ext cx="9418320" cy="109728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554480" y="2240280"/>
            <a:ext cx="9144000" cy="457200"/>
          </a:xfrm>
          <a:prstGeom prst="rect">
            <a:avLst/>
          </a:prstGeom>
          <a:noFill/>
        </p:spPr>
        <p:txBody>
          <a:bodyPr wrap="square" lIns="45720" tIns="27432" rIns="45720" bIns="27432" anchor="t">
            <a:spAutoFit/>
          </a:bodyPr>
          <a:lstStyle/>
          <a:p>
            <a:pPr algn="l"/>
            <a:r>
              <a:rPr lang="en-US" sz="1800" b="1" i="0" dirty="0">
                <a:solidFill>
                  <a:srgbClr val="1E3A5F"/>
                </a:solidFill>
                <a:latin typeface="Calibri"/>
              </a:rPr>
              <a:t>Marcelo Brañas, MD, PhD</a:t>
            </a:r>
          </a:p>
        </p:txBody>
      </p:sp>
      <p:sp>
        <p:nvSpPr>
          <p:cNvPr id="6" name="TextBox 5"/>
          <p:cNvSpPr txBox="1"/>
          <p:nvPr/>
        </p:nvSpPr>
        <p:spPr>
          <a:xfrm>
            <a:off x="1554480" y="2606040"/>
            <a:ext cx="9144000" cy="457200"/>
          </a:xfrm>
          <a:prstGeom prst="rect">
            <a:avLst/>
          </a:prstGeom>
          <a:noFill/>
        </p:spPr>
        <p:txBody>
          <a:bodyPr wrap="square" lIns="45720" tIns="27432" rIns="45720" bIns="27432" anchor="t">
            <a:spAutoFit/>
          </a:bodyPr>
          <a:lstStyle/>
          <a:p>
            <a:pPr algn="l"/>
            <a:r>
              <a:rPr lang="en-US" sz="1600" b="0" i="0" dirty="0">
                <a:solidFill>
                  <a:srgbClr val="334455"/>
                </a:solidFill>
                <a:latin typeface="Calibri"/>
              </a:rPr>
              <a:t>No personal financial conflicts of interest.</a:t>
            </a:r>
          </a:p>
        </p:txBody>
      </p:sp>
      <p:sp>
        <p:nvSpPr>
          <p:cNvPr id="7" name="Rounded Rectangle 6"/>
          <p:cNvSpPr/>
          <p:nvPr/>
        </p:nvSpPr>
        <p:spPr>
          <a:xfrm>
            <a:off x="1371600" y="3383280"/>
            <a:ext cx="9418320" cy="109728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554480" y="3520440"/>
            <a:ext cx="9144000" cy="457200"/>
          </a:xfrm>
          <a:prstGeom prst="rect">
            <a:avLst/>
          </a:prstGeom>
          <a:noFill/>
        </p:spPr>
        <p:txBody>
          <a:bodyPr wrap="square" lIns="45720" tIns="27432" rIns="45720" bIns="27432" anchor="t">
            <a:spAutoFit/>
          </a:bodyPr>
          <a:lstStyle/>
          <a:p>
            <a:pPr algn="l"/>
            <a:r>
              <a:rPr lang="en-US" sz="1800" b="1" i="0" dirty="0">
                <a:solidFill>
                  <a:srgbClr val="1E3A5F"/>
                </a:solidFill>
                <a:latin typeface="Calibri"/>
              </a:rPr>
              <a:t>Marcos S. Croci, MD</a:t>
            </a:r>
          </a:p>
        </p:txBody>
      </p:sp>
      <p:sp>
        <p:nvSpPr>
          <p:cNvPr id="9" name="TextBox 8"/>
          <p:cNvSpPr txBox="1"/>
          <p:nvPr/>
        </p:nvSpPr>
        <p:spPr>
          <a:xfrm>
            <a:off x="1554480" y="3886200"/>
            <a:ext cx="9144000" cy="457200"/>
          </a:xfrm>
          <a:prstGeom prst="rect">
            <a:avLst/>
          </a:prstGeom>
          <a:noFill/>
        </p:spPr>
        <p:txBody>
          <a:bodyPr wrap="square" lIns="45720" tIns="27432" rIns="45720" bIns="27432" anchor="t">
            <a:spAutoFit/>
          </a:bodyPr>
          <a:lstStyle/>
          <a:p>
            <a:pPr algn="l"/>
            <a:r>
              <a:rPr lang="en-US" sz="1600" b="0" i="0" dirty="0">
                <a:solidFill>
                  <a:srgbClr val="334455"/>
                </a:solidFill>
                <a:latin typeface="Calibri"/>
              </a:rPr>
              <a:t>No personal financial conflicts of interest.</a:t>
            </a:r>
          </a:p>
        </p:txBody>
      </p:sp>
      <p:sp>
        <p:nvSpPr>
          <p:cNvPr id="10" name="TextBox 9"/>
          <p:cNvSpPr txBox="1"/>
          <p:nvPr/>
        </p:nvSpPr>
        <p:spPr>
          <a:xfrm>
            <a:off x="1371600" y="4924109"/>
            <a:ext cx="9418320" cy="301621"/>
          </a:xfrm>
          <a:prstGeom prst="rect">
            <a:avLst/>
          </a:prstGeom>
          <a:noFill/>
        </p:spPr>
        <p:txBody>
          <a:bodyPr wrap="square" lIns="45720" tIns="27432" rIns="45720" bIns="27432" anchor="t">
            <a:spAutoFit/>
          </a:bodyPr>
          <a:lstStyle/>
          <a:p>
            <a:pPr algn="ctr"/>
            <a:r>
              <a:rPr lang="en-US" sz="1600" b="0" i="1" dirty="0">
                <a:solidFill>
                  <a:srgbClr val="6B7785"/>
                </a:solidFill>
                <a:latin typeface="Calibri"/>
              </a:rPr>
              <a:t>Both authors receive royalties from Manole Publisher (unrelated; </a:t>
            </a:r>
            <a:r>
              <a:rPr lang="en-US" sz="1600" i="1" dirty="0">
                <a:solidFill>
                  <a:srgbClr val="6B7785"/>
                </a:solidFill>
                <a:latin typeface="Calibri"/>
              </a:rPr>
              <a:t>section editors of clinical psychiatry books</a:t>
            </a:r>
            <a:r>
              <a:rPr lang="en-US" sz="1600" b="0" i="1" dirty="0">
                <a:solidFill>
                  <a:srgbClr val="6B7785"/>
                </a:solidFill>
                <a:latin typeface="Calibri"/>
              </a:rPr>
              <a:t>).</a:t>
            </a:r>
          </a:p>
        </p:txBody>
      </p:sp>
      <p:cxnSp>
        <p:nvCxnSpPr>
          <p:cNvPr id="11" name="Connector 10"/>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591495" y="6400800"/>
            <a:ext cx="109728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2 / 21</a:t>
            </a:r>
          </a:p>
        </p:txBody>
      </p:sp>
    </p:spTree>
    <p:extLst>
      <p:ext uri="{BB962C8B-B14F-4D97-AF65-F5344CB8AC3E}">
        <p14:creationId xmlns:p14="http://schemas.microsoft.com/office/powerpoint/2010/main" val="184526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640080"/>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Involving the family</a:t>
            </a:r>
          </a:p>
        </p:txBody>
      </p:sp>
      <p:sp>
        <p:nvSpPr>
          <p:cNvPr id="4" name="TextBox 3"/>
          <p:cNvSpPr txBox="1"/>
          <p:nvPr/>
        </p:nvSpPr>
        <p:spPr>
          <a:xfrm>
            <a:off x="704088" y="868680"/>
            <a:ext cx="10058400" cy="332399"/>
          </a:xfrm>
          <a:prstGeom prst="rect">
            <a:avLst/>
          </a:prstGeom>
          <a:noFill/>
        </p:spPr>
        <p:txBody>
          <a:bodyPr wrap="square" lIns="45720" tIns="27432" rIns="45720" bIns="27432" anchor="t">
            <a:spAutoFit/>
          </a:bodyPr>
          <a:lstStyle/>
          <a:p>
            <a:pPr algn="l"/>
            <a:r>
              <a:rPr lang="en-US" b="0" i="1" dirty="0">
                <a:solidFill>
                  <a:srgbClr val="6B7785"/>
                </a:solidFill>
                <a:latin typeface="Calibri"/>
              </a:rPr>
              <a:t>Allies — not therapists, not adversaries</a:t>
            </a:r>
          </a:p>
        </p:txBody>
      </p:sp>
      <p:sp>
        <p:nvSpPr>
          <p:cNvPr id="6" name="Rounded Rectangle 5"/>
          <p:cNvSpPr/>
          <p:nvPr/>
        </p:nvSpPr>
        <p:spPr>
          <a:xfrm>
            <a:off x="502920" y="1691640"/>
            <a:ext cx="3657600" cy="402336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02920" y="1691640"/>
            <a:ext cx="3657600" cy="320040"/>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40080" y="1691640"/>
            <a:ext cx="3383280" cy="320040"/>
          </a:xfrm>
          <a:prstGeom prst="rect">
            <a:avLst/>
          </a:prstGeom>
          <a:noFill/>
        </p:spPr>
        <p:txBody>
          <a:bodyPr wrap="square" lIns="45720" tIns="27432" rIns="45720" bIns="27432" anchor="ctr">
            <a:spAutoFit/>
          </a:bodyPr>
          <a:lstStyle/>
          <a:p>
            <a:pPr algn="l"/>
            <a:r>
              <a:rPr lang="en-US" sz="1600" b="1" i="0" dirty="0">
                <a:solidFill>
                  <a:srgbClr val="FFFFFF"/>
                </a:solidFill>
                <a:latin typeface="Calibri"/>
              </a:rPr>
              <a:t>PSYCHOEDUCATION</a:t>
            </a:r>
          </a:p>
        </p:txBody>
      </p:sp>
      <p:sp>
        <p:nvSpPr>
          <p:cNvPr id="9" name="TextBox 8"/>
          <p:cNvSpPr txBox="1"/>
          <p:nvPr/>
        </p:nvSpPr>
        <p:spPr>
          <a:xfrm>
            <a:off x="685800" y="2194560"/>
            <a:ext cx="3291840" cy="1005840"/>
          </a:xfrm>
          <a:prstGeom prst="rect">
            <a:avLst/>
          </a:prstGeom>
          <a:noFill/>
        </p:spPr>
        <p:txBody>
          <a:bodyPr wrap="square" lIns="45720" tIns="27432" rIns="45720" bIns="27432" anchor="t">
            <a:spAutoFit/>
          </a:bodyPr>
          <a:lstStyle/>
          <a:p>
            <a:pPr algn="l"/>
            <a:r>
              <a:rPr lang="en-US" sz="1900" b="1" i="0" dirty="0">
                <a:solidFill>
                  <a:srgbClr val="1E3A5F"/>
                </a:solidFill>
                <a:latin typeface="Calibri"/>
              </a:rPr>
              <a:t>Etiology is complex — 'no blame'</a:t>
            </a:r>
          </a:p>
        </p:txBody>
      </p:sp>
      <p:sp>
        <p:nvSpPr>
          <p:cNvPr id="10" name="TextBox 9"/>
          <p:cNvSpPr txBox="1"/>
          <p:nvPr/>
        </p:nvSpPr>
        <p:spPr>
          <a:xfrm>
            <a:off x="685800" y="3337560"/>
            <a:ext cx="3291840" cy="1286506"/>
          </a:xfrm>
          <a:prstGeom prst="rect">
            <a:avLst/>
          </a:prstGeom>
          <a:noFill/>
        </p:spPr>
        <p:txBody>
          <a:bodyPr wrap="square" lIns="45720" tIns="27432" rIns="45720" bIns="27432" anchor="t">
            <a:spAutoFit/>
          </a:bodyPr>
          <a:lstStyle/>
          <a:p>
            <a:pPr algn="l"/>
            <a:r>
              <a:rPr lang="en-US" sz="2000" b="0" i="0" dirty="0">
                <a:solidFill>
                  <a:srgbClr val="334455"/>
                </a:solidFill>
                <a:latin typeface="Calibri"/>
              </a:rPr>
              <a:t>Family response influences improvement.  The ED causes the symptoms — not bad parenting.</a:t>
            </a:r>
          </a:p>
        </p:txBody>
      </p:sp>
      <p:sp>
        <p:nvSpPr>
          <p:cNvPr id="11" name="Rounded Rectangle 10"/>
          <p:cNvSpPr/>
          <p:nvPr/>
        </p:nvSpPr>
        <p:spPr>
          <a:xfrm>
            <a:off x="4279392" y="1691640"/>
            <a:ext cx="3657600" cy="402336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4279392" y="1691640"/>
            <a:ext cx="3657600" cy="32004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4416552" y="1691640"/>
            <a:ext cx="3383280" cy="320040"/>
          </a:xfrm>
          <a:prstGeom prst="rect">
            <a:avLst/>
          </a:prstGeom>
          <a:noFill/>
        </p:spPr>
        <p:txBody>
          <a:bodyPr wrap="square" lIns="45720" tIns="27432" rIns="45720" bIns="27432" anchor="ctr">
            <a:spAutoFit/>
          </a:bodyPr>
          <a:lstStyle/>
          <a:p>
            <a:pPr algn="l"/>
            <a:r>
              <a:rPr lang="en-US" sz="1600" b="1" i="0" dirty="0">
                <a:solidFill>
                  <a:srgbClr val="FFFFFF"/>
                </a:solidFill>
                <a:latin typeface="Calibri"/>
              </a:rPr>
              <a:t>SUPPORT STRUCTURED EATING</a:t>
            </a:r>
          </a:p>
        </p:txBody>
      </p:sp>
      <p:sp>
        <p:nvSpPr>
          <p:cNvPr id="14" name="TextBox 13"/>
          <p:cNvSpPr txBox="1"/>
          <p:nvPr/>
        </p:nvSpPr>
        <p:spPr>
          <a:xfrm>
            <a:off x="4462272" y="2194560"/>
            <a:ext cx="3291840" cy="1005840"/>
          </a:xfrm>
          <a:prstGeom prst="rect">
            <a:avLst/>
          </a:prstGeom>
          <a:noFill/>
        </p:spPr>
        <p:txBody>
          <a:bodyPr wrap="square" lIns="45720" tIns="27432" rIns="45720" bIns="27432" anchor="t">
            <a:spAutoFit/>
          </a:bodyPr>
          <a:lstStyle/>
          <a:p>
            <a:pPr algn="l"/>
            <a:r>
              <a:rPr lang="en-US" sz="1900" b="1" i="0" dirty="0">
                <a:solidFill>
                  <a:srgbClr val="1E3A5F"/>
                </a:solidFill>
                <a:latin typeface="Calibri"/>
              </a:rPr>
              <a:t>Help, don't battle</a:t>
            </a:r>
          </a:p>
        </p:txBody>
      </p:sp>
      <p:sp>
        <p:nvSpPr>
          <p:cNvPr id="15" name="TextBox 14"/>
          <p:cNvSpPr txBox="1"/>
          <p:nvPr/>
        </p:nvSpPr>
        <p:spPr>
          <a:xfrm>
            <a:off x="4462272" y="3337560"/>
            <a:ext cx="3291840" cy="978729"/>
          </a:xfrm>
          <a:prstGeom prst="rect">
            <a:avLst/>
          </a:prstGeom>
          <a:noFill/>
        </p:spPr>
        <p:txBody>
          <a:bodyPr wrap="square" lIns="45720" tIns="27432" rIns="45720" bIns="27432" anchor="t">
            <a:spAutoFit/>
          </a:bodyPr>
          <a:lstStyle/>
          <a:p>
            <a:pPr algn="l"/>
            <a:r>
              <a:rPr lang="en-US" sz="2000" b="0" i="0" dirty="0">
                <a:solidFill>
                  <a:srgbClr val="334455"/>
                </a:solidFill>
                <a:latin typeface="Calibri"/>
              </a:rPr>
              <a:t>Structure meal times, focus on problems pragmatically, avoid power struggles around food.</a:t>
            </a:r>
          </a:p>
        </p:txBody>
      </p:sp>
      <p:sp>
        <p:nvSpPr>
          <p:cNvPr id="16" name="Rounded Rectangle 15"/>
          <p:cNvSpPr/>
          <p:nvPr/>
        </p:nvSpPr>
        <p:spPr>
          <a:xfrm>
            <a:off x="8055864" y="1691640"/>
            <a:ext cx="3657600" cy="402336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8055864" y="1691640"/>
            <a:ext cx="3657600" cy="320040"/>
          </a:xfrm>
          <a:prstGeom prst="rect">
            <a:avLst/>
          </a:prstGeom>
          <a:solidFill>
            <a:srgbClr val="3B89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8193024" y="1691640"/>
            <a:ext cx="3383280" cy="320040"/>
          </a:xfrm>
          <a:prstGeom prst="rect">
            <a:avLst/>
          </a:prstGeom>
          <a:noFill/>
        </p:spPr>
        <p:txBody>
          <a:bodyPr wrap="square" lIns="45720" tIns="27432" rIns="45720" bIns="27432" anchor="ctr">
            <a:spAutoFit/>
          </a:bodyPr>
          <a:lstStyle/>
          <a:p>
            <a:pPr algn="l"/>
            <a:r>
              <a:rPr lang="en-US" sz="1600" b="1" i="0" dirty="0">
                <a:solidFill>
                  <a:srgbClr val="FFFFFF"/>
                </a:solidFill>
                <a:latin typeface="Calibri"/>
              </a:rPr>
              <a:t>ADDRESS BARRIERS</a:t>
            </a:r>
          </a:p>
        </p:txBody>
      </p:sp>
      <p:sp>
        <p:nvSpPr>
          <p:cNvPr id="19" name="TextBox 18"/>
          <p:cNvSpPr txBox="1"/>
          <p:nvPr/>
        </p:nvSpPr>
        <p:spPr>
          <a:xfrm>
            <a:off x="8238744" y="2194560"/>
            <a:ext cx="3291840" cy="1005840"/>
          </a:xfrm>
          <a:prstGeom prst="rect">
            <a:avLst/>
          </a:prstGeom>
          <a:noFill/>
        </p:spPr>
        <p:txBody>
          <a:bodyPr wrap="square" lIns="45720" tIns="27432" rIns="45720" bIns="27432" anchor="t">
            <a:spAutoFit/>
          </a:bodyPr>
          <a:lstStyle/>
          <a:p>
            <a:pPr algn="l"/>
            <a:r>
              <a:rPr lang="en-US" sz="1900" b="1" i="0" dirty="0">
                <a:solidFill>
                  <a:srgbClr val="1E3A5F"/>
                </a:solidFill>
                <a:latin typeface="Calibri"/>
              </a:rPr>
              <a:t>Evaluate what's blocking recovery</a:t>
            </a:r>
          </a:p>
        </p:txBody>
      </p:sp>
      <p:sp>
        <p:nvSpPr>
          <p:cNvPr id="20" name="TextBox 19"/>
          <p:cNvSpPr txBox="1"/>
          <p:nvPr/>
        </p:nvSpPr>
        <p:spPr>
          <a:xfrm>
            <a:off x="8238744" y="3337560"/>
            <a:ext cx="3291840" cy="1286506"/>
          </a:xfrm>
          <a:prstGeom prst="rect">
            <a:avLst/>
          </a:prstGeom>
          <a:noFill/>
        </p:spPr>
        <p:txBody>
          <a:bodyPr wrap="square" lIns="45720" tIns="27432" rIns="45720" bIns="27432" anchor="t">
            <a:spAutoFit/>
          </a:bodyPr>
          <a:lstStyle/>
          <a:p>
            <a:pPr algn="l"/>
            <a:r>
              <a:rPr lang="en-US" sz="2000" b="0" i="0" dirty="0">
                <a:solidFill>
                  <a:srgbClr val="334455"/>
                </a:solidFill>
                <a:latin typeface="Calibri"/>
              </a:rPr>
              <a:t>Comments on eating/body ('fat talk'), parents' own eating habits, expressed emotion/criticism.</a:t>
            </a:r>
          </a:p>
        </p:txBody>
      </p:sp>
      <p:sp>
        <p:nvSpPr>
          <p:cNvPr id="21" name="Rounded Rectangle 20"/>
          <p:cNvSpPr/>
          <p:nvPr/>
        </p:nvSpPr>
        <p:spPr>
          <a:xfrm>
            <a:off x="502920" y="5897880"/>
            <a:ext cx="11247120" cy="502920"/>
          </a:xfrm>
          <a:prstGeom prst="roundRect">
            <a:avLst>
              <a:gd name="adj" fmla="val 2000"/>
            </a:avLst>
          </a:prstGeom>
          <a:solidFill>
            <a:srgbClr val="FAFBFC"/>
          </a:solidFill>
          <a:ln w="12700">
            <a:solidFill>
              <a:srgbClr val="D0D7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685800" y="6021389"/>
            <a:ext cx="10972800" cy="301621"/>
          </a:xfrm>
          <a:prstGeom prst="rect">
            <a:avLst/>
          </a:prstGeom>
          <a:noFill/>
        </p:spPr>
        <p:txBody>
          <a:bodyPr wrap="square" lIns="45720" tIns="27432" rIns="45720" bIns="27432" anchor="ctr">
            <a:spAutoFit/>
          </a:bodyPr>
          <a:lstStyle/>
          <a:p>
            <a:pPr algn="ctr"/>
            <a:r>
              <a:rPr lang="en-US" sz="1600" b="0" i="1" dirty="0">
                <a:solidFill>
                  <a:srgbClr val="334455"/>
                </a:solidFill>
                <a:latin typeface="Calibri"/>
              </a:rPr>
              <a:t>The clinician guides the structure. Families carry out day-to-day support.</a:t>
            </a:r>
          </a:p>
        </p:txBody>
      </p:sp>
      <p:cxnSp>
        <p:nvCxnSpPr>
          <p:cNvPr id="23" name="Connector 22"/>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0164774" y="6483927"/>
            <a:ext cx="152400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18 / 21</a:t>
            </a:r>
          </a:p>
        </p:txBody>
      </p:sp>
    </p:spTree>
    <p:extLst>
      <p:ext uri="{BB962C8B-B14F-4D97-AF65-F5344CB8AC3E}">
        <p14:creationId xmlns:p14="http://schemas.microsoft.com/office/powerpoint/2010/main" val="117452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640080"/>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Comorbidity and conservative psychopharmacology</a:t>
            </a:r>
          </a:p>
        </p:txBody>
      </p:sp>
      <p:sp>
        <p:nvSpPr>
          <p:cNvPr id="4" name="TextBox 3"/>
          <p:cNvSpPr txBox="1"/>
          <p:nvPr/>
        </p:nvSpPr>
        <p:spPr>
          <a:xfrm>
            <a:off x="704088" y="868680"/>
            <a:ext cx="10058400" cy="332399"/>
          </a:xfrm>
          <a:prstGeom prst="rect">
            <a:avLst/>
          </a:prstGeom>
          <a:noFill/>
        </p:spPr>
        <p:txBody>
          <a:bodyPr wrap="square" lIns="45720" tIns="27432" rIns="45720" bIns="27432" anchor="t">
            <a:spAutoFit/>
          </a:bodyPr>
          <a:lstStyle/>
          <a:p>
            <a:pPr algn="l"/>
            <a:r>
              <a:rPr lang="en-US" b="0" i="1" dirty="0">
                <a:solidFill>
                  <a:srgbClr val="6B7785"/>
                </a:solidFill>
                <a:latin typeface="Calibri"/>
              </a:rPr>
              <a:t>Medication is adjunctive, not primary</a:t>
            </a:r>
          </a:p>
        </p:txBody>
      </p:sp>
      <p:sp>
        <p:nvSpPr>
          <p:cNvPr id="6" name="Rounded Rectangle 5"/>
          <p:cNvSpPr/>
          <p:nvPr/>
        </p:nvSpPr>
        <p:spPr>
          <a:xfrm>
            <a:off x="502920" y="1600200"/>
            <a:ext cx="5577840" cy="457200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02920" y="1600200"/>
            <a:ext cx="5577840" cy="411480"/>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40080" y="1600200"/>
            <a:ext cx="5303520" cy="411480"/>
          </a:xfrm>
          <a:prstGeom prst="rect">
            <a:avLst/>
          </a:prstGeom>
          <a:noFill/>
        </p:spPr>
        <p:txBody>
          <a:bodyPr wrap="square" lIns="45720" tIns="27432" rIns="45720" bIns="27432" anchor="ctr">
            <a:spAutoFit/>
          </a:bodyPr>
          <a:lstStyle/>
          <a:p>
            <a:pPr algn="l"/>
            <a:r>
              <a:rPr lang="en-US" sz="1600" b="1" i="0" dirty="0">
                <a:solidFill>
                  <a:srgbClr val="FFFFFF"/>
                </a:solidFill>
                <a:latin typeface="Calibri"/>
              </a:rPr>
              <a:t>PRIORITY ASSESSMENT</a:t>
            </a:r>
          </a:p>
        </p:txBody>
      </p:sp>
      <p:sp>
        <p:nvSpPr>
          <p:cNvPr id="9" name="TextBox 8"/>
          <p:cNvSpPr txBox="1"/>
          <p:nvPr/>
        </p:nvSpPr>
        <p:spPr>
          <a:xfrm>
            <a:off x="685800" y="2194560"/>
            <a:ext cx="5212080" cy="332399"/>
          </a:xfrm>
          <a:prstGeom prst="rect">
            <a:avLst/>
          </a:prstGeom>
          <a:noFill/>
        </p:spPr>
        <p:txBody>
          <a:bodyPr wrap="square" lIns="45720" tIns="27432" rIns="45720" bIns="27432" anchor="t">
            <a:spAutoFit/>
          </a:bodyPr>
          <a:lstStyle/>
          <a:p>
            <a:pPr algn="l"/>
            <a:r>
              <a:rPr lang="en-US" b="1" i="0" dirty="0">
                <a:solidFill>
                  <a:srgbClr val="2E568C"/>
                </a:solidFill>
                <a:latin typeface="Calibri"/>
              </a:rPr>
              <a:t>Does the comorbidity block engagement in GPM?</a:t>
            </a:r>
          </a:p>
        </p:txBody>
      </p:sp>
      <p:sp>
        <p:nvSpPr>
          <p:cNvPr id="10" name="TextBox 9"/>
          <p:cNvSpPr txBox="1"/>
          <p:nvPr/>
        </p:nvSpPr>
        <p:spPr>
          <a:xfrm>
            <a:off x="685800" y="2743200"/>
            <a:ext cx="5212080" cy="1440394"/>
          </a:xfrm>
          <a:prstGeom prst="rect">
            <a:avLst/>
          </a:prstGeom>
          <a:noFill/>
        </p:spPr>
        <p:txBody>
          <a:bodyPr wrap="square" lIns="45720" tIns="27432" rIns="45720" bIns="27432" anchor="t">
            <a:spAutoFit/>
          </a:bodyPr>
          <a:lstStyle/>
          <a:p>
            <a:pPr algn="l"/>
            <a:r>
              <a:rPr lang="en-US" b="0" i="0" dirty="0">
                <a:solidFill>
                  <a:srgbClr val="334455"/>
                </a:solidFill>
                <a:latin typeface="Calibri"/>
              </a:rPr>
              <a:t>If yes: severe SUD, mania, complex PTSD, severe ADHD — manage first.</a:t>
            </a:r>
          </a:p>
          <a:p>
            <a:pPr algn="l"/>
            <a:r>
              <a:rPr lang="en-US" b="0" i="0" dirty="0">
                <a:solidFill>
                  <a:srgbClr val="334455"/>
                </a:solidFill>
                <a:latin typeface="Calibri"/>
              </a:rPr>
              <a:t>If no: proceed with GPM-AED; many depression/anxiety symptoms improve after ED treatment.</a:t>
            </a:r>
          </a:p>
        </p:txBody>
      </p:sp>
      <p:sp>
        <p:nvSpPr>
          <p:cNvPr id="11" name="Rounded Rectangle 10"/>
          <p:cNvSpPr/>
          <p:nvPr/>
        </p:nvSpPr>
        <p:spPr>
          <a:xfrm>
            <a:off x="685800" y="4343400"/>
            <a:ext cx="5212080" cy="1554480"/>
          </a:xfrm>
          <a:prstGeom prst="roundRect">
            <a:avLst>
              <a:gd name="adj" fmla="val 2000"/>
            </a:avLst>
          </a:prstGeom>
          <a:solidFill>
            <a:srgbClr val="FAFBFC"/>
          </a:solidFill>
          <a:ln w="12700">
            <a:solidFill>
              <a:srgbClr val="E078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868680" y="4434840"/>
            <a:ext cx="4846320" cy="365760"/>
          </a:xfrm>
          <a:prstGeom prst="rect">
            <a:avLst/>
          </a:prstGeom>
          <a:noFill/>
        </p:spPr>
        <p:txBody>
          <a:bodyPr wrap="square" lIns="45720" tIns="27432" rIns="45720" bIns="27432" anchor="t">
            <a:spAutoFit/>
          </a:bodyPr>
          <a:lstStyle/>
          <a:p>
            <a:pPr algn="l"/>
            <a:r>
              <a:rPr lang="en-US" sz="1400" b="1" i="0" dirty="0">
                <a:solidFill>
                  <a:srgbClr val="E07856"/>
                </a:solidFill>
                <a:latin typeface="Calibri"/>
              </a:rPr>
              <a:t>RULE OF THUMB</a:t>
            </a:r>
          </a:p>
        </p:txBody>
      </p:sp>
      <p:sp>
        <p:nvSpPr>
          <p:cNvPr id="13" name="TextBox 12"/>
          <p:cNvSpPr txBox="1"/>
          <p:nvPr/>
        </p:nvSpPr>
        <p:spPr>
          <a:xfrm>
            <a:off x="868680" y="4800600"/>
            <a:ext cx="4846320" cy="886397"/>
          </a:xfrm>
          <a:prstGeom prst="rect">
            <a:avLst/>
          </a:prstGeom>
          <a:noFill/>
        </p:spPr>
        <p:txBody>
          <a:bodyPr wrap="square" lIns="45720" tIns="27432" rIns="45720" bIns="27432" anchor="t">
            <a:spAutoFit/>
          </a:bodyPr>
          <a:lstStyle/>
          <a:p>
            <a:pPr algn="l"/>
            <a:r>
              <a:rPr lang="en-US" b="0" i="1" dirty="0">
                <a:solidFill>
                  <a:srgbClr val="334455"/>
                </a:solidFill>
                <a:latin typeface="Calibri"/>
              </a:rPr>
              <a:t>Borderline symptoms predict persistence of depression, but the converse is not true — treat BPD to help depression. </a:t>
            </a:r>
          </a:p>
        </p:txBody>
      </p:sp>
      <p:sp>
        <p:nvSpPr>
          <p:cNvPr id="14" name="Rounded Rectangle 13"/>
          <p:cNvSpPr/>
          <p:nvPr/>
        </p:nvSpPr>
        <p:spPr>
          <a:xfrm>
            <a:off x="6172200" y="1600200"/>
            <a:ext cx="5577840" cy="457200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6172200" y="1600200"/>
            <a:ext cx="5577840" cy="411480"/>
          </a:xfrm>
          <a:prstGeom prst="rect">
            <a:avLst/>
          </a:prstGeom>
          <a:solidFill>
            <a:srgbClr val="B549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309360" y="1600200"/>
            <a:ext cx="5303520" cy="411480"/>
          </a:xfrm>
          <a:prstGeom prst="rect">
            <a:avLst/>
          </a:prstGeom>
          <a:noFill/>
        </p:spPr>
        <p:txBody>
          <a:bodyPr wrap="square" lIns="45720" tIns="27432" rIns="45720" bIns="27432" anchor="ctr">
            <a:spAutoFit/>
          </a:bodyPr>
          <a:lstStyle/>
          <a:p>
            <a:pPr algn="l"/>
            <a:r>
              <a:rPr lang="en-US" sz="1600" b="1" i="0" dirty="0">
                <a:solidFill>
                  <a:srgbClr val="FFFFFF"/>
                </a:solidFill>
                <a:latin typeface="Calibri"/>
              </a:rPr>
              <a:t>BE CAREFUL WITH</a:t>
            </a:r>
          </a:p>
        </p:txBody>
      </p:sp>
      <p:sp>
        <p:nvSpPr>
          <p:cNvPr id="17" name="Rounded Rectangle 16"/>
          <p:cNvSpPr/>
          <p:nvPr/>
        </p:nvSpPr>
        <p:spPr>
          <a:xfrm>
            <a:off x="6355080" y="2240280"/>
            <a:ext cx="1554480" cy="822960"/>
          </a:xfrm>
          <a:prstGeom prst="roundRect">
            <a:avLst>
              <a:gd name="adj" fmla="val 20000"/>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1600" b="1" dirty="0">
                <a:solidFill>
                  <a:srgbClr val="FFFFFF"/>
                </a:solidFill>
                <a:latin typeface="Calibri"/>
              </a:rPr>
              <a:t>Stimulants</a:t>
            </a:r>
          </a:p>
        </p:txBody>
      </p:sp>
      <p:sp>
        <p:nvSpPr>
          <p:cNvPr id="18" name="TextBox 17"/>
          <p:cNvSpPr txBox="1"/>
          <p:nvPr/>
        </p:nvSpPr>
        <p:spPr>
          <a:xfrm>
            <a:off x="8001000" y="2331720"/>
            <a:ext cx="3566160" cy="547842"/>
          </a:xfrm>
          <a:prstGeom prst="rect">
            <a:avLst/>
          </a:prstGeom>
          <a:noFill/>
        </p:spPr>
        <p:txBody>
          <a:bodyPr wrap="square" lIns="45720" tIns="27432" rIns="45720" bIns="27432" anchor="t">
            <a:spAutoFit/>
          </a:bodyPr>
          <a:lstStyle/>
          <a:p>
            <a:pPr algn="l"/>
            <a:r>
              <a:rPr lang="en-US" sz="1600" b="0" i="0" dirty="0">
                <a:solidFill>
                  <a:srgbClr val="334455"/>
                </a:solidFill>
                <a:latin typeface="Calibri"/>
              </a:rPr>
              <a:t>Appetite suppression  →  worsens </a:t>
            </a:r>
            <a:r>
              <a:rPr lang="en-US" sz="1600" dirty="0">
                <a:solidFill>
                  <a:srgbClr val="334455"/>
                </a:solidFill>
                <a:latin typeface="Calibri"/>
              </a:rPr>
              <a:t>restriction</a:t>
            </a:r>
            <a:endParaRPr lang="en-US" sz="1600" b="0" i="0" dirty="0">
              <a:solidFill>
                <a:srgbClr val="334455"/>
              </a:solidFill>
              <a:latin typeface="Calibri"/>
            </a:endParaRPr>
          </a:p>
        </p:txBody>
      </p:sp>
      <p:sp>
        <p:nvSpPr>
          <p:cNvPr id="19" name="Rounded Rectangle 18"/>
          <p:cNvSpPr/>
          <p:nvPr/>
        </p:nvSpPr>
        <p:spPr>
          <a:xfrm>
            <a:off x="6355080" y="3154680"/>
            <a:ext cx="1554480" cy="822960"/>
          </a:xfrm>
          <a:prstGeom prst="roundRect">
            <a:avLst>
              <a:gd name="adj" fmla="val 20000"/>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1600" b="1" dirty="0">
                <a:solidFill>
                  <a:srgbClr val="FFFFFF"/>
                </a:solidFill>
                <a:latin typeface="Calibri"/>
              </a:rPr>
              <a:t>Bupropion</a:t>
            </a:r>
          </a:p>
        </p:txBody>
      </p:sp>
      <p:sp>
        <p:nvSpPr>
          <p:cNvPr id="20" name="TextBox 19"/>
          <p:cNvSpPr txBox="1"/>
          <p:nvPr/>
        </p:nvSpPr>
        <p:spPr>
          <a:xfrm>
            <a:off x="8001000" y="3246120"/>
            <a:ext cx="3566160" cy="301621"/>
          </a:xfrm>
          <a:prstGeom prst="rect">
            <a:avLst/>
          </a:prstGeom>
          <a:noFill/>
        </p:spPr>
        <p:txBody>
          <a:bodyPr wrap="square" lIns="45720" tIns="27432" rIns="45720" bIns="27432" anchor="t">
            <a:spAutoFit/>
          </a:bodyPr>
          <a:lstStyle/>
          <a:p>
            <a:pPr algn="l"/>
            <a:r>
              <a:rPr lang="en-US" sz="1600" b="0" i="0" dirty="0">
                <a:solidFill>
                  <a:srgbClr val="334455"/>
                </a:solidFill>
                <a:latin typeface="Calibri"/>
              </a:rPr>
              <a:t>Seizure risk in EDs  →  avoid</a:t>
            </a:r>
          </a:p>
        </p:txBody>
      </p:sp>
      <p:sp>
        <p:nvSpPr>
          <p:cNvPr id="21" name="Rounded Rectangle 20"/>
          <p:cNvSpPr/>
          <p:nvPr/>
        </p:nvSpPr>
        <p:spPr>
          <a:xfrm>
            <a:off x="6355080" y="4069080"/>
            <a:ext cx="1554480" cy="822960"/>
          </a:xfrm>
          <a:prstGeom prst="roundRect">
            <a:avLst>
              <a:gd name="adj" fmla="val 20000"/>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1600" b="1" dirty="0">
                <a:solidFill>
                  <a:srgbClr val="FFFFFF"/>
                </a:solidFill>
                <a:latin typeface="Calibri"/>
              </a:rPr>
              <a:t>Atypical APs</a:t>
            </a:r>
          </a:p>
        </p:txBody>
      </p:sp>
      <p:sp>
        <p:nvSpPr>
          <p:cNvPr id="22" name="TextBox 21"/>
          <p:cNvSpPr txBox="1"/>
          <p:nvPr/>
        </p:nvSpPr>
        <p:spPr>
          <a:xfrm>
            <a:off x="8001000" y="4160520"/>
            <a:ext cx="3566160" cy="301621"/>
          </a:xfrm>
          <a:prstGeom prst="rect">
            <a:avLst/>
          </a:prstGeom>
          <a:noFill/>
        </p:spPr>
        <p:txBody>
          <a:bodyPr wrap="square" lIns="45720" tIns="27432" rIns="45720" bIns="27432" anchor="t">
            <a:spAutoFit/>
          </a:bodyPr>
          <a:lstStyle/>
          <a:p>
            <a:pPr algn="l"/>
            <a:r>
              <a:rPr lang="en-US" sz="1600" b="0" i="0" dirty="0">
                <a:solidFill>
                  <a:srgbClr val="334455"/>
                </a:solidFill>
                <a:latin typeface="Calibri"/>
              </a:rPr>
              <a:t>Weight gain  →  discuss openly</a:t>
            </a:r>
            <a:r>
              <a:rPr lang="en-US" sz="1600" dirty="0">
                <a:solidFill>
                  <a:srgbClr val="334455"/>
                </a:solidFill>
                <a:latin typeface="Calibri"/>
              </a:rPr>
              <a:t> if needed</a:t>
            </a:r>
            <a:endParaRPr lang="en-US" sz="1600" b="0" i="0" dirty="0">
              <a:solidFill>
                <a:srgbClr val="334455"/>
              </a:solidFill>
              <a:latin typeface="Calibri"/>
            </a:endParaRPr>
          </a:p>
        </p:txBody>
      </p:sp>
      <p:sp>
        <p:nvSpPr>
          <p:cNvPr id="23" name="Rounded Rectangle 22"/>
          <p:cNvSpPr/>
          <p:nvPr/>
        </p:nvSpPr>
        <p:spPr>
          <a:xfrm>
            <a:off x="6355080" y="4983480"/>
            <a:ext cx="1554480" cy="822960"/>
          </a:xfrm>
          <a:prstGeom prst="roundRect">
            <a:avLst>
              <a:gd name="adj" fmla="val 20000"/>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1600" b="1" dirty="0">
                <a:solidFill>
                  <a:srgbClr val="FFFFFF"/>
                </a:solidFill>
                <a:latin typeface="Calibri"/>
              </a:rPr>
              <a:t>SSRIs</a:t>
            </a:r>
          </a:p>
        </p:txBody>
      </p:sp>
      <p:sp>
        <p:nvSpPr>
          <p:cNvPr id="24" name="TextBox 23"/>
          <p:cNvSpPr txBox="1"/>
          <p:nvPr/>
        </p:nvSpPr>
        <p:spPr>
          <a:xfrm>
            <a:off x="8001000" y="5074920"/>
            <a:ext cx="3749040" cy="822960"/>
          </a:xfrm>
          <a:prstGeom prst="rect">
            <a:avLst/>
          </a:prstGeom>
          <a:noFill/>
        </p:spPr>
        <p:txBody>
          <a:bodyPr wrap="square" lIns="45720" tIns="27432" rIns="45720" bIns="27432" anchor="t">
            <a:spAutoFit/>
          </a:bodyPr>
          <a:lstStyle/>
          <a:p>
            <a:pPr algn="l"/>
            <a:r>
              <a:rPr lang="en-US" sz="1600" b="0" i="0" dirty="0">
                <a:solidFill>
                  <a:srgbClr val="334455"/>
                </a:solidFill>
                <a:latin typeface="Calibri"/>
              </a:rPr>
              <a:t>Ineffective in malnourished patients;</a:t>
            </a:r>
          </a:p>
          <a:p>
            <a:pPr algn="l"/>
            <a:r>
              <a:rPr lang="en-US" sz="1600" b="0" i="0" dirty="0">
                <a:solidFill>
                  <a:srgbClr val="334455"/>
                </a:solidFill>
                <a:latin typeface="Calibri"/>
              </a:rPr>
              <a:t>helpful for persistent depression/anxiety/OCD</a:t>
            </a:r>
          </a:p>
        </p:txBody>
      </p:sp>
      <p:cxnSp>
        <p:nvCxnSpPr>
          <p:cNvPr id="25" name="Connector 24"/>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0164774" y="6400800"/>
            <a:ext cx="152400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19 / 21</a:t>
            </a:r>
          </a:p>
        </p:txBody>
      </p:sp>
    </p:spTree>
    <p:extLst>
      <p:ext uri="{BB962C8B-B14F-4D97-AF65-F5344CB8AC3E}">
        <p14:creationId xmlns:p14="http://schemas.microsoft.com/office/powerpoint/2010/main" val="1895610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640080"/>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Take-home</a:t>
            </a:r>
          </a:p>
        </p:txBody>
      </p:sp>
      <p:sp>
        <p:nvSpPr>
          <p:cNvPr id="6" name="Rounded Rectangle 5"/>
          <p:cNvSpPr/>
          <p:nvPr/>
        </p:nvSpPr>
        <p:spPr>
          <a:xfrm>
            <a:off x="502920" y="1554480"/>
            <a:ext cx="11247120" cy="841248"/>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02920" y="1554480"/>
            <a:ext cx="1097280" cy="841248"/>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02920" y="1554480"/>
            <a:ext cx="1097280" cy="841248"/>
          </a:xfrm>
          <a:prstGeom prst="rect">
            <a:avLst/>
          </a:prstGeom>
          <a:noFill/>
        </p:spPr>
        <p:txBody>
          <a:bodyPr wrap="square" lIns="45720" tIns="27432" rIns="45720" bIns="27432" anchor="ctr">
            <a:spAutoFit/>
          </a:bodyPr>
          <a:lstStyle/>
          <a:p>
            <a:pPr algn="ctr"/>
            <a:r>
              <a:rPr lang="en-US" sz="3400" b="1" i="0" dirty="0">
                <a:solidFill>
                  <a:srgbClr val="E07856"/>
                </a:solidFill>
                <a:latin typeface="Calibri"/>
              </a:rPr>
              <a:t>01</a:t>
            </a:r>
          </a:p>
        </p:txBody>
      </p:sp>
      <p:sp>
        <p:nvSpPr>
          <p:cNvPr id="9" name="TextBox 8"/>
          <p:cNvSpPr txBox="1"/>
          <p:nvPr/>
        </p:nvSpPr>
        <p:spPr>
          <a:xfrm>
            <a:off x="1737360" y="1673352"/>
            <a:ext cx="3200400" cy="658368"/>
          </a:xfrm>
          <a:prstGeom prst="rect">
            <a:avLst/>
          </a:prstGeom>
          <a:noFill/>
        </p:spPr>
        <p:txBody>
          <a:bodyPr wrap="square" lIns="45720" tIns="27432" rIns="45720" bIns="27432" anchor="ctr">
            <a:spAutoFit/>
          </a:bodyPr>
          <a:lstStyle/>
          <a:p>
            <a:pPr algn="l"/>
            <a:r>
              <a:rPr lang="en-US" sz="1900" b="1" i="0" dirty="0">
                <a:solidFill>
                  <a:srgbClr val="1E3A5F"/>
                </a:solidFill>
                <a:latin typeface="Calibri"/>
              </a:rPr>
              <a:t>Adolescent window</a:t>
            </a:r>
          </a:p>
        </p:txBody>
      </p:sp>
      <p:sp>
        <p:nvSpPr>
          <p:cNvPr id="10" name="TextBox 9"/>
          <p:cNvSpPr txBox="1"/>
          <p:nvPr/>
        </p:nvSpPr>
        <p:spPr>
          <a:xfrm>
            <a:off x="5029200" y="1670405"/>
            <a:ext cx="6583680" cy="609398"/>
          </a:xfrm>
          <a:prstGeom prst="rect">
            <a:avLst/>
          </a:prstGeom>
          <a:noFill/>
        </p:spPr>
        <p:txBody>
          <a:bodyPr wrap="square" lIns="45720" tIns="27432" rIns="45720" bIns="27432" anchor="ctr">
            <a:spAutoFit/>
          </a:bodyPr>
          <a:lstStyle/>
          <a:p>
            <a:pPr algn="l"/>
            <a:r>
              <a:rPr lang="en-US" b="0" i="0" dirty="0">
                <a:solidFill>
                  <a:srgbClr val="334455"/>
                </a:solidFill>
                <a:latin typeface="Calibri"/>
              </a:rPr>
              <a:t>BPD and EDs both emerge in adolescence — the critical period for self and identity.</a:t>
            </a:r>
          </a:p>
        </p:txBody>
      </p:sp>
      <p:sp>
        <p:nvSpPr>
          <p:cNvPr id="11" name="Rounded Rectangle 10"/>
          <p:cNvSpPr/>
          <p:nvPr/>
        </p:nvSpPr>
        <p:spPr>
          <a:xfrm>
            <a:off x="502920" y="2505456"/>
            <a:ext cx="11247120" cy="841248"/>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502920" y="2505456"/>
            <a:ext cx="1097280" cy="841248"/>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02920" y="2505456"/>
            <a:ext cx="1097280" cy="841248"/>
          </a:xfrm>
          <a:prstGeom prst="rect">
            <a:avLst/>
          </a:prstGeom>
          <a:noFill/>
        </p:spPr>
        <p:txBody>
          <a:bodyPr wrap="square" lIns="45720" tIns="27432" rIns="45720" bIns="27432" anchor="ctr">
            <a:spAutoFit/>
          </a:bodyPr>
          <a:lstStyle/>
          <a:p>
            <a:pPr algn="ctr"/>
            <a:r>
              <a:rPr lang="en-US" sz="3400" b="1" i="0" dirty="0">
                <a:solidFill>
                  <a:srgbClr val="E07856"/>
                </a:solidFill>
                <a:latin typeface="Calibri"/>
              </a:rPr>
              <a:t>02</a:t>
            </a:r>
          </a:p>
        </p:txBody>
      </p:sp>
      <p:sp>
        <p:nvSpPr>
          <p:cNvPr id="14" name="TextBox 13"/>
          <p:cNvSpPr txBox="1"/>
          <p:nvPr/>
        </p:nvSpPr>
        <p:spPr>
          <a:xfrm>
            <a:off x="1737360" y="2624328"/>
            <a:ext cx="3200400" cy="658368"/>
          </a:xfrm>
          <a:prstGeom prst="rect">
            <a:avLst/>
          </a:prstGeom>
          <a:noFill/>
        </p:spPr>
        <p:txBody>
          <a:bodyPr wrap="square" lIns="45720" tIns="27432" rIns="45720" bIns="27432" anchor="ctr">
            <a:spAutoFit/>
          </a:bodyPr>
          <a:lstStyle/>
          <a:p>
            <a:pPr algn="l"/>
            <a:r>
              <a:rPr lang="en-US" sz="1900" b="1" i="0" dirty="0">
                <a:solidFill>
                  <a:srgbClr val="1E3A5F"/>
                </a:solidFill>
                <a:latin typeface="Calibri"/>
              </a:rPr>
              <a:t>Different cores</a:t>
            </a:r>
          </a:p>
        </p:txBody>
      </p:sp>
      <p:sp>
        <p:nvSpPr>
          <p:cNvPr id="15" name="TextBox 14"/>
          <p:cNvSpPr txBox="1"/>
          <p:nvPr/>
        </p:nvSpPr>
        <p:spPr>
          <a:xfrm>
            <a:off x="5029200" y="2621381"/>
            <a:ext cx="6583680" cy="609398"/>
          </a:xfrm>
          <a:prstGeom prst="rect">
            <a:avLst/>
          </a:prstGeom>
          <a:noFill/>
        </p:spPr>
        <p:txBody>
          <a:bodyPr wrap="square" lIns="45720" tIns="27432" rIns="45720" bIns="27432" anchor="ctr">
            <a:spAutoFit/>
          </a:bodyPr>
          <a:lstStyle/>
          <a:p>
            <a:pPr algn="l"/>
            <a:r>
              <a:rPr lang="en-US" b="0" i="0" dirty="0">
                <a:solidFill>
                  <a:srgbClr val="334455"/>
                </a:solidFill>
                <a:latin typeface="Calibri"/>
              </a:rPr>
              <a:t>Interpersonal hypersensitivity (BPD) vs. weight/shape over-evaluation (ED). Treat BOTH.</a:t>
            </a:r>
          </a:p>
        </p:txBody>
      </p:sp>
      <p:sp>
        <p:nvSpPr>
          <p:cNvPr id="16" name="Rounded Rectangle 15"/>
          <p:cNvSpPr/>
          <p:nvPr/>
        </p:nvSpPr>
        <p:spPr>
          <a:xfrm>
            <a:off x="502920" y="3456432"/>
            <a:ext cx="11247120" cy="841248"/>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02920" y="3456432"/>
            <a:ext cx="1097280" cy="841248"/>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02920" y="3456432"/>
            <a:ext cx="1097280" cy="841248"/>
          </a:xfrm>
          <a:prstGeom prst="rect">
            <a:avLst/>
          </a:prstGeom>
          <a:noFill/>
        </p:spPr>
        <p:txBody>
          <a:bodyPr wrap="square" lIns="45720" tIns="27432" rIns="45720" bIns="27432" anchor="ctr">
            <a:spAutoFit/>
          </a:bodyPr>
          <a:lstStyle/>
          <a:p>
            <a:pPr algn="ctr"/>
            <a:r>
              <a:rPr lang="en-US" sz="3400" b="1" i="0" dirty="0">
                <a:solidFill>
                  <a:srgbClr val="E07856"/>
                </a:solidFill>
                <a:latin typeface="Calibri"/>
              </a:rPr>
              <a:t>03</a:t>
            </a:r>
          </a:p>
        </p:txBody>
      </p:sp>
      <p:sp>
        <p:nvSpPr>
          <p:cNvPr id="19" name="TextBox 18"/>
          <p:cNvSpPr txBox="1"/>
          <p:nvPr/>
        </p:nvSpPr>
        <p:spPr>
          <a:xfrm>
            <a:off x="1737360" y="3575304"/>
            <a:ext cx="3200400" cy="658368"/>
          </a:xfrm>
          <a:prstGeom prst="rect">
            <a:avLst/>
          </a:prstGeom>
          <a:noFill/>
        </p:spPr>
        <p:txBody>
          <a:bodyPr wrap="square" lIns="45720" tIns="27432" rIns="45720" bIns="27432" anchor="ctr">
            <a:spAutoFit/>
          </a:bodyPr>
          <a:lstStyle/>
          <a:p>
            <a:pPr algn="l"/>
            <a:r>
              <a:rPr lang="en-US" sz="1900" b="1" i="0" dirty="0">
                <a:solidFill>
                  <a:srgbClr val="1E3A5F"/>
                </a:solidFill>
                <a:latin typeface="Calibri"/>
              </a:rPr>
              <a:t>GPM-AED</a:t>
            </a:r>
          </a:p>
        </p:txBody>
      </p:sp>
      <p:sp>
        <p:nvSpPr>
          <p:cNvPr id="20" name="TextBox 19"/>
          <p:cNvSpPr txBox="1"/>
          <p:nvPr/>
        </p:nvSpPr>
        <p:spPr>
          <a:xfrm>
            <a:off x="5029200" y="3572357"/>
            <a:ext cx="6583680" cy="609398"/>
          </a:xfrm>
          <a:prstGeom prst="rect">
            <a:avLst/>
          </a:prstGeom>
          <a:noFill/>
        </p:spPr>
        <p:txBody>
          <a:bodyPr wrap="square" lIns="45720" tIns="27432" rIns="45720" bIns="27432" anchor="ctr">
            <a:spAutoFit/>
          </a:bodyPr>
          <a:lstStyle/>
          <a:p>
            <a:pPr algn="l"/>
            <a:r>
              <a:rPr lang="en-US" b="0" i="0" dirty="0">
                <a:solidFill>
                  <a:srgbClr val="334455"/>
                </a:solidFill>
                <a:latin typeface="Calibri"/>
              </a:rPr>
              <a:t>A generalist framework for mild–moderate ED + BPD — usable when specialists aren't.</a:t>
            </a:r>
          </a:p>
        </p:txBody>
      </p:sp>
      <p:sp>
        <p:nvSpPr>
          <p:cNvPr id="21" name="Rounded Rectangle 20"/>
          <p:cNvSpPr/>
          <p:nvPr/>
        </p:nvSpPr>
        <p:spPr>
          <a:xfrm>
            <a:off x="502920" y="4407408"/>
            <a:ext cx="11247120" cy="841248"/>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502920" y="4407408"/>
            <a:ext cx="1097280" cy="841248"/>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502920" y="4407408"/>
            <a:ext cx="1097280" cy="841248"/>
          </a:xfrm>
          <a:prstGeom prst="rect">
            <a:avLst/>
          </a:prstGeom>
          <a:noFill/>
        </p:spPr>
        <p:txBody>
          <a:bodyPr wrap="square" lIns="45720" tIns="27432" rIns="45720" bIns="27432" anchor="ctr">
            <a:spAutoFit/>
          </a:bodyPr>
          <a:lstStyle/>
          <a:p>
            <a:pPr algn="ctr"/>
            <a:r>
              <a:rPr lang="en-US" sz="3400" b="1" i="0" dirty="0">
                <a:solidFill>
                  <a:srgbClr val="E07856"/>
                </a:solidFill>
                <a:latin typeface="Calibri"/>
              </a:rPr>
              <a:t>04</a:t>
            </a:r>
          </a:p>
        </p:txBody>
      </p:sp>
      <p:sp>
        <p:nvSpPr>
          <p:cNvPr id="24" name="TextBox 23"/>
          <p:cNvSpPr txBox="1"/>
          <p:nvPr/>
        </p:nvSpPr>
        <p:spPr>
          <a:xfrm>
            <a:off x="1737360" y="4526280"/>
            <a:ext cx="3200400" cy="658368"/>
          </a:xfrm>
          <a:prstGeom prst="rect">
            <a:avLst/>
          </a:prstGeom>
          <a:noFill/>
        </p:spPr>
        <p:txBody>
          <a:bodyPr wrap="square" lIns="45720" tIns="27432" rIns="45720" bIns="27432" anchor="ctr">
            <a:spAutoFit/>
          </a:bodyPr>
          <a:lstStyle/>
          <a:p>
            <a:pPr algn="l"/>
            <a:r>
              <a:rPr lang="en-US" sz="1900" b="1" i="0" dirty="0">
                <a:solidFill>
                  <a:srgbClr val="1E3A5F"/>
                </a:solidFill>
                <a:latin typeface="Calibri"/>
              </a:rPr>
              <a:t>Safety first</a:t>
            </a:r>
          </a:p>
        </p:txBody>
      </p:sp>
      <p:sp>
        <p:nvSpPr>
          <p:cNvPr id="25" name="TextBox 24"/>
          <p:cNvSpPr txBox="1"/>
          <p:nvPr/>
        </p:nvSpPr>
        <p:spPr>
          <a:xfrm>
            <a:off x="5029200" y="4523333"/>
            <a:ext cx="6583680" cy="609398"/>
          </a:xfrm>
          <a:prstGeom prst="rect">
            <a:avLst/>
          </a:prstGeom>
          <a:noFill/>
        </p:spPr>
        <p:txBody>
          <a:bodyPr wrap="square" lIns="45720" tIns="27432" rIns="45720" bIns="27432" anchor="ctr">
            <a:spAutoFit/>
          </a:bodyPr>
          <a:lstStyle/>
          <a:p>
            <a:pPr algn="l"/>
            <a:r>
              <a:rPr lang="en-US" b="0" i="0" dirty="0">
                <a:solidFill>
                  <a:srgbClr val="334455"/>
                </a:solidFill>
                <a:latin typeface="Calibri"/>
              </a:rPr>
              <a:t>Low BMI, rapid weight loss, purging + medication misuse, delayed puberty, severe malnutrition  →  refer early.</a:t>
            </a:r>
          </a:p>
        </p:txBody>
      </p:sp>
      <p:sp>
        <p:nvSpPr>
          <p:cNvPr id="26" name="Rounded Rectangle 25"/>
          <p:cNvSpPr/>
          <p:nvPr/>
        </p:nvSpPr>
        <p:spPr>
          <a:xfrm>
            <a:off x="502920" y="5358384"/>
            <a:ext cx="11247120" cy="841248"/>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502920" y="5358384"/>
            <a:ext cx="1097280" cy="841248"/>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502920" y="5358384"/>
            <a:ext cx="1097280" cy="841248"/>
          </a:xfrm>
          <a:prstGeom prst="rect">
            <a:avLst/>
          </a:prstGeom>
          <a:noFill/>
        </p:spPr>
        <p:txBody>
          <a:bodyPr wrap="square" lIns="45720" tIns="27432" rIns="45720" bIns="27432" anchor="ctr">
            <a:spAutoFit/>
          </a:bodyPr>
          <a:lstStyle/>
          <a:p>
            <a:pPr algn="ctr"/>
            <a:r>
              <a:rPr lang="en-US" sz="3400" b="1" i="0" dirty="0">
                <a:solidFill>
                  <a:srgbClr val="E07856"/>
                </a:solidFill>
                <a:latin typeface="Calibri"/>
              </a:rPr>
              <a:t>05</a:t>
            </a:r>
          </a:p>
        </p:txBody>
      </p:sp>
      <p:sp>
        <p:nvSpPr>
          <p:cNvPr id="29" name="TextBox 28"/>
          <p:cNvSpPr txBox="1"/>
          <p:nvPr/>
        </p:nvSpPr>
        <p:spPr>
          <a:xfrm>
            <a:off x="1737360" y="5477256"/>
            <a:ext cx="3200400" cy="658368"/>
          </a:xfrm>
          <a:prstGeom prst="rect">
            <a:avLst/>
          </a:prstGeom>
          <a:noFill/>
        </p:spPr>
        <p:txBody>
          <a:bodyPr wrap="square" lIns="45720" tIns="27432" rIns="45720" bIns="27432" anchor="ctr">
            <a:spAutoFit/>
          </a:bodyPr>
          <a:lstStyle/>
          <a:p>
            <a:pPr algn="l"/>
            <a:r>
              <a:rPr lang="en-US" sz="1900" b="1" i="0" dirty="0">
                <a:solidFill>
                  <a:srgbClr val="1E3A5F"/>
                </a:solidFill>
                <a:latin typeface="Calibri"/>
              </a:rPr>
              <a:t>Stepped care</a:t>
            </a:r>
          </a:p>
        </p:txBody>
      </p:sp>
      <p:sp>
        <p:nvSpPr>
          <p:cNvPr id="30" name="TextBox 29"/>
          <p:cNvSpPr txBox="1"/>
          <p:nvPr/>
        </p:nvSpPr>
        <p:spPr>
          <a:xfrm>
            <a:off x="5029200" y="5474309"/>
            <a:ext cx="6583680" cy="609398"/>
          </a:xfrm>
          <a:prstGeom prst="rect">
            <a:avLst/>
          </a:prstGeom>
          <a:noFill/>
        </p:spPr>
        <p:txBody>
          <a:bodyPr wrap="square" lIns="45720" tIns="27432" rIns="45720" bIns="27432" anchor="ctr">
            <a:spAutoFit/>
          </a:bodyPr>
          <a:lstStyle/>
          <a:p>
            <a:pPr algn="l"/>
            <a:r>
              <a:rPr lang="en-US" b="0" i="0" dirty="0">
                <a:solidFill>
                  <a:srgbClr val="334455"/>
                </a:solidFill>
                <a:latin typeface="Calibri"/>
              </a:rPr>
              <a:t>Specialized treatment reserved for non-responders and severe cases — clear referral pathways.</a:t>
            </a:r>
          </a:p>
        </p:txBody>
      </p:sp>
      <p:cxnSp>
        <p:nvCxnSpPr>
          <p:cNvPr id="31" name="Connector 30"/>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0164774" y="6400800"/>
            <a:ext cx="152400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20 / 21</a:t>
            </a:r>
          </a:p>
        </p:txBody>
      </p:sp>
    </p:spTree>
    <p:extLst>
      <p:ext uri="{BB962C8B-B14F-4D97-AF65-F5344CB8AC3E}">
        <p14:creationId xmlns:p14="http://schemas.microsoft.com/office/powerpoint/2010/main" val="2013065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4A31F70-D577-C0D8-92FC-097F1E1DA9A2}"/>
              </a:ext>
            </a:extLst>
          </p:cNvPr>
          <p:cNvSpPr/>
          <p:nvPr/>
        </p:nvSpPr>
        <p:spPr>
          <a:xfrm>
            <a:off x="9092423" y="2397110"/>
            <a:ext cx="2542929" cy="2581462"/>
          </a:xfrm>
          <a:prstGeom prst="roundRect">
            <a:avLst>
              <a:gd name="adj" fmla="val 4000"/>
            </a:avLst>
          </a:prstGeom>
          <a:solidFill>
            <a:srgbClr val="F5F7FA"/>
          </a:solidFill>
          <a:ln w="12700">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 name="Rectangle 1"/>
          <p:cNvSpPr/>
          <p:nvPr/>
        </p:nvSpPr>
        <p:spPr>
          <a:xfrm>
            <a:off x="0" y="0"/>
            <a:ext cx="4873752" cy="6858000"/>
          </a:xfrm>
          <a:prstGeom prst="rect">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2926080"/>
            <a:ext cx="228600" cy="9144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696976" y="840066"/>
            <a:ext cx="4389120" cy="1778000"/>
          </a:xfrm>
          <a:prstGeom prst="rect">
            <a:avLst/>
          </a:prstGeom>
          <a:noFill/>
        </p:spPr>
        <p:txBody>
          <a:bodyPr wrap="square" lIns="45720" tIns="27432" rIns="45720" bIns="27432" anchor="t">
            <a:noAutofit/>
          </a:bodyPr>
          <a:lstStyle/>
          <a:p>
            <a:pPr algn="l">
              <a:lnSpc>
                <a:spcPct val="100000"/>
              </a:lnSpc>
              <a:spcAft>
                <a:spcPts val="200"/>
              </a:spcAft>
            </a:pPr>
            <a:r>
              <a:rPr lang="en-US" sz="6000" b="1" i="0" dirty="0">
                <a:solidFill>
                  <a:srgbClr val="FFFFFF"/>
                </a:solidFill>
                <a:latin typeface="Calibri"/>
              </a:rPr>
              <a:t>Tack!</a:t>
            </a:r>
          </a:p>
          <a:p>
            <a:pPr algn="l">
              <a:lnSpc>
                <a:spcPct val="100000"/>
              </a:lnSpc>
            </a:pPr>
            <a:r>
              <a:rPr lang="en-US" sz="3200" b="0" i="0" dirty="0">
                <a:solidFill>
                  <a:srgbClr val="FFFFFF"/>
                </a:solidFill>
                <a:latin typeface="Calibri"/>
              </a:rPr>
              <a:t>	</a:t>
            </a:r>
            <a:r>
              <a:rPr lang="en-US" sz="3200" b="0" i="1" dirty="0">
                <a:solidFill>
                  <a:srgbClr val="FFFFFF"/>
                </a:solidFill>
                <a:latin typeface="Calibri"/>
              </a:rPr>
              <a:t>Thank you!</a:t>
            </a:r>
          </a:p>
        </p:txBody>
      </p:sp>
      <p:sp>
        <p:nvSpPr>
          <p:cNvPr id="6" name="TextBox 5"/>
          <p:cNvSpPr txBox="1"/>
          <p:nvPr/>
        </p:nvSpPr>
        <p:spPr>
          <a:xfrm>
            <a:off x="457200" y="3617893"/>
            <a:ext cx="4389120" cy="365760"/>
          </a:xfrm>
          <a:prstGeom prst="rect">
            <a:avLst/>
          </a:prstGeom>
          <a:noFill/>
        </p:spPr>
        <p:txBody>
          <a:bodyPr wrap="square" lIns="45720" tIns="27432" rIns="45720" bIns="27432" anchor="t">
            <a:spAutoFit/>
          </a:bodyPr>
          <a:lstStyle/>
          <a:p>
            <a:pPr algn="l"/>
            <a:r>
              <a:rPr lang="en-US" sz="1400" b="1" i="0" dirty="0">
                <a:solidFill>
                  <a:srgbClr val="E07856"/>
                </a:solidFill>
                <a:latin typeface="Calibri"/>
              </a:rPr>
              <a:t>CONTACT</a:t>
            </a:r>
          </a:p>
        </p:txBody>
      </p:sp>
      <p:sp>
        <p:nvSpPr>
          <p:cNvPr id="7" name="TextBox 6"/>
          <p:cNvSpPr txBox="1"/>
          <p:nvPr/>
        </p:nvSpPr>
        <p:spPr>
          <a:xfrm>
            <a:off x="457200" y="3937933"/>
            <a:ext cx="4389120" cy="255455"/>
          </a:xfrm>
          <a:prstGeom prst="rect">
            <a:avLst/>
          </a:prstGeom>
          <a:noFill/>
        </p:spPr>
        <p:txBody>
          <a:bodyPr wrap="square" lIns="45720" tIns="27432" rIns="45720" bIns="27432" anchor="t">
            <a:spAutoFit/>
          </a:bodyPr>
          <a:lstStyle/>
          <a:p>
            <a:pPr algn="l"/>
            <a:r>
              <a:rPr lang="en-US" sz="1600" b="0" i="0" dirty="0" err="1">
                <a:solidFill>
                  <a:srgbClr val="FFFFFF"/>
                </a:solidFill>
                <a:latin typeface="Calibri"/>
              </a:rPr>
              <a:t>marcelo.branas@usp.br</a:t>
            </a:r>
            <a:endParaRPr lang="en-US" sz="1300" b="0" i="0" dirty="0">
              <a:solidFill>
                <a:srgbClr val="FFFFFF"/>
              </a:solidFill>
              <a:latin typeface="Calibri"/>
            </a:endParaRPr>
          </a:p>
        </p:txBody>
      </p:sp>
      <p:sp>
        <p:nvSpPr>
          <p:cNvPr id="8" name="TextBox 7"/>
          <p:cNvSpPr txBox="1"/>
          <p:nvPr/>
        </p:nvSpPr>
        <p:spPr>
          <a:xfrm>
            <a:off x="457200" y="4303693"/>
            <a:ext cx="4389120" cy="365760"/>
          </a:xfrm>
          <a:prstGeom prst="rect">
            <a:avLst/>
          </a:prstGeom>
          <a:noFill/>
        </p:spPr>
        <p:txBody>
          <a:bodyPr wrap="square" lIns="45720" tIns="27432" rIns="45720" bIns="27432" anchor="t">
            <a:spAutoFit/>
          </a:bodyPr>
          <a:lstStyle/>
          <a:p>
            <a:pPr algn="l"/>
            <a:r>
              <a:rPr lang="en-US" sz="1600" b="0" i="0" dirty="0" err="1">
                <a:solidFill>
                  <a:srgbClr val="FFFFFF"/>
                </a:solidFill>
                <a:latin typeface="Calibri"/>
              </a:rPr>
              <a:t>marcos.croci@fm.usp.br</a:t>
            </a:r>
            <a:endParaRPr lang="en-US" sz="1600" b="0" i="0" dirty="0">
              <a:solidFill>
                <a:srgbClr val="FFFFFF"/>
              </a:solidFill>
              <a:latin typeface="Calibri"/>
            </a:endParaRPr>
          </a:p>
        </p:txBody>
      </p:sp>
      <p:sp>
        <p:nvSpPr>
          <p:cNvPr id="9" name="TextBox 8"/>
          <p:cNvSpPr txBox="1"/>
          <p:nvPr/>
        </p:nvSpPr>
        <p:spPr>
          <a:xfrm>
            <a:off x="457200" y="6035040"/>
            <a:ext cx="4389120" cy="365760"/>
          </a:xfrm>
          <a:prstGeom prst="rect">
            <a:avLst/>
          </a:prstGeom>
          <a:noFill/>
        </p:spPr>
        <p:txBody>
          <a:bodyPr wrap="square" lIns="45720" tIns="27432" rIns="45720" bIns="27432" anchor="t">
            <a:spAutoFit/>
          </a:bodyPr>
          <a:lstStyle/>
          <a:p>
            <a:pPr algn="l"/>
            <a:r>
              <a:rPr lang="en-US" sz="1000" b="0" i="1" dirty="0">
                <a:solidFill>
                  <a:srgbClr val="F5F7FA"/>
                </a:solidFill>
                <a:latin typeface="Calibri"/>
              </a:rPr>
              <a:t>Karolinska </a:t>
            </a:r>
            <a:r>
              <a:rPr lang="en-US" sz="1000" b="0" i="1" dirty="0" err="1">
                <a:solidFill>
                  <a:srgbClr val="F5F7FA"/>
                </a:solidFill>
                <a:latin typeface="Calibri"/>
              </a:rPr>
              <a:t>Institutet</a:t>
            </a:r>
            <a:r>
              <a:rPr lang="en-US" sz="1000" b="0" i="1" dirty="0">
                <a:solidFill>
                  <a:srgbClr val="F5F7FA"/>
                </a:solidFill>
                <a:latin typeface="Calibri"/>
              </a:rPr>
              <a:t>  ·  5 May 2026</a:t>
            </a:r>
          </a:p>
        </p:txBody>
      </p:sp>
      <p:sp>
        <p:nvSpPr>
          <p:cNvPr id="10" name="TextBox 9"/>
          <p:cNvSpPr txBox="1"/>
          <p:nvPr/>
        </p:nvSpPr>
        <p:spPr>
          <a:xfrm>
            <a:off x="5303520" y="822960"/>
            <a:ext cx="6400800" cy="548640"/>
          </a:xfrm>
          <a:prstGeom prst="rect">
            <a:avLst/>
          </a:prstGeom>
          <a:noFill/>
        </p:spPr>
        <p:txBody>
          <a:bodyPr wrap="square" lIns="45720" tIns="27432" rIns="45720" bIns="27432" anchor="t">
            <a:spAutoFit/>
          </a:bodyPr>
          <a:lstStyle/>
          <a:p>
            <a:pPr algn="l"/>
            <a:r>
              <a:rPr lang="en-US" sz="2600" b="1" i="0" dirty="0">
                <a:solidFill>
                  <a:srgbClr val="1E3A5F"/>
                </a:solidFill>
                <a:latin typeface="Calibri"/>
              </a:rPr>
              <a:t>Acknowledgments</a:t>
            </a:r>
          </a:p>
        </p:txBody>
      </p:sp>
      <p:sp>
        <p:nvSpPr>
          <p:cNvPr id="24" name="TextBox 23">
            <a:extLst>
              <a:ext uri="{FF2B5EF4-FFF2-40B4-BE49-F238E27FC236}">
                <a16:creationId xmlns:a16="http://schemas.microsoft.com/office/drawing/2014/main" id="{0FB02895-10F2-7B4C-B867-D2ADEC5CBC53}"/>
              </a:ext>
            </a:extLst>
          </p:cNvPr>
          <p:cNvSpPr txBox="1"/>
          <p:nvPr/>
        </p:nvSpPr>
        <p:spPr>
          <a:xfrm>
            <a:off x="5308600" y="1651000"/>
            <a:ext cx="3556000" cy="279400"/>
          </a:xfrm>
          <a:prstGeom prst="rect">
            <a:avLst/>
          </a:prstGeom>
          <a:noFill/>
        </p:spPr>
        <p:txBody>
          <a:bodyPr vertOverflow="overflow" vert="horz" wrap="square" rtlCol="0" anchor="t" anchorCtr="0">
            <a:noAutofit/>
          </a:bodyPr>
          <a:lstStyle/>
          <a:p>
            <a:pPr algn="l"/>
            <a:r>
              <a:rPr lang="en-US" sz="1400" b="1" dirty="0">
                <a:solidFill>
                  <a:srgbClr val="E07856"/>
                </a:solidFill>
                <a:latin typeface="Calibri"/>
                <a:cs typeface="Calibri"/>
              </a:rPr>
              <a:t>SENIOR AUTHOR</a:t>
            </a:r>
          </a:p>
        </p:txBody>
      </p:sp>
      <p:sp>
        <p:nvSpPr>
          <p:cNvPr id="25" name="TextBox 24">
            <a:extLst>
              <a:ext uri="{FF2B5EF4-FFF2-40B4-BE49-F238E27FC236}">
                <a16:creationId xmlns:a16="http://schemas.microsoft.com/office/drawing/2014/main" id="{B611582D-72AB-304A-A3EE-DFCB32F16D85}"/>
              </a:ext>
            </a:extLst>
          </p:cNvPr>
          <p:cNvSpPr txBox="1"/>
          <p:nvPr/>
        </p:nvSpPr>
        <p:spPr>
          <a:xfrm>
            <a:off x="5308600" y="1993900"/>
            <a:ext cx="3556000" cy="279400"/>
          </a:xfrm>
          <a:prstGeom prst="rect">
            <a:avLst/>
          </a:prstGeom>
          <a:noFill/>
        </p:spPr>
        <p:txBody>
          <a:bodyPr vertOverflow="overflow" vert="horz" wrap="square" rtlCol="0" anchor="t" anchorCtr="0">
            <a:noAutofit/>
          </a:bodyPr>
          <a:lstStyle/>
          <a:p>
            <a:pPr algn="l"/>
            <a:r>
              <a:rPr lang="en-US" sz="1600" b="1" dirty="0">
                <a:solidFill>
                  <a:srgbClr val="2E568C"/>
                </a:solidFill>
                <a:latin typeface="Calibri"/>
                <a:cs typeface="Calibri"/>
              </a:rPr>
              <a:t>Lois W. Choi-Kain, MD, Med, DFAPA</a:t>
            </a:r>
          </a:p>
        </p:txBody>
      </p:sp>
      <p:sp>
        <p:nvSpPr>
          <p:cNvPr id="27" name="TextBox 26">
            <a:extLst>
              <a:ext uri="{FF2B5EF4-FFF2-40B4-BE49-F238E27FC236}">
                <a16:creationId xmlns:a16="http://schemas.microsoft.com/office/drawing/2014/main" id="{60AB818A-5A28-094E-8DF6-F0F4A4A3C841}"/>
              </a:ext>
            </a:extLst>
          </p:cNvPr>
          <p:cNvSpPr txBox="1"/>
          <p:nvPr/>
        </p:nvSpPr>
        <p:spPr>
          <a:xfrm>
            <a:off x="5308600" y="2476500"/>
            <a:ext cx="3556000" cy="279400"/>
          </a:xfrm>
          <a:prstGeom prst="rect">
            <a:avLst/>
          </a:prstGeom>
          <a:noFill/>
        </p:spPr>
        <p:txBody>
          <a:bodyPr vertOverflow="overflow" vert="horz" wrap="square" rtlCol="0" anchor="t" anchorCtr="0">
            <a:noAutofit/>
          </a:bodyPr>
          <a:lstStyle/>
          <a:p>
            <a:pPr algn="l"/>
            <a:r>
              <a:rPr lang="en-US" sz="1400" b="1" dirty="0">
                <a:solidFill>
                  <a:srgbClr val="E07856"/>
                </a:solidFill>
                <a:latin typeface="Calibri"/>
                <a:cs typeface="Calibri"/>
              </a:rPr>
              <a:t>CO-AUTHORS</a:t>
            </a:r>
          </a:p>
        </p:txBody>
      </p:sp>
      <p:sp>
        <p:nvSpPr>
          <p:cNvPr id="29" name="TextBox 28">
            <a:extLst>
              <a:ext uri="{FF2B5EF4-FFF2-40B4-BE49-F238E27FC236}">
                <a16:creationId xmlns:a16="http://schemas.microsoft.com/office/drawing/2014/main" id="{2F6C3E60-CBDF-F148-8175-FE37D47640FB}"/>
              </a:ext>
            </a:extLst>
          </p:cNvPr>
          <p:cNvSpPr txBox="1"/>
          <p:nvPr/>
        </p:nvSpPr>
        <p:spPr>
          <a:xfrm>
            <a:off x="5308600" y="2794000"/>
            <a:ext cx="3556000" cy="304800"/>
          </a:xfrm>
          <a:prstGeom prst="rect">
            <a:avLst/>
          </a:prstGeom>
          <a:noFill/>
        </p:spPr>
        <p:txBody>
          <a:bodyPr vertOverflow="overflow" vert="horz" wrap="square" rtlCol="0" anchor="t" anchorCtr="0">
            <a:noAutofit/>
          </a:bodyPr>
          <a:lstStyle/>
          <a:p>
            <a:pPr algn="l"/>
            <a:r>
              <a:rPr lang="en-US" sz="1600" b="1" i="0" dirty="0">
                <a:solidFill>
                  <a:srgbClr val="2E568C"/>
                </a:solidFill>
                <a:latin typeface="Calibri"/>
              </a:rPr>
              <a:t>Kristin N. </a:t>
            </a:r>
            <a:r>
              <a:rPr lang="en-US" sz="1600" b="1" i="0" dirty="0" err="1">
                <a:solidFill>
                  <a:srgbClr val="2E568C"/>
                </a:solidFill>
                <a:latin typeface="Calibri"/>
              </a:rPr>
              <a:t>Javaras</a:t>
            </a:r>
            <a:r>
              <a:rPr lang="en-US" sz="1600" b="1" i="0" dirty="0">
                <a:solidFill>
                  <a:srgbClr val="2E568C"/>
                </a:solidFill>
                <a:latin typeface="Calibri"/>
              </a:rPr>
              <a:t>, DPhil, PhD</a:t>
            </a:r>
          </a:p>
        </p:txBody>
      </p:sp>
      <p:sp>
        <p:nvSpPr>
          <p:cNvPr id="30" name="TextBox 29">
            <a:extLst>
              <a:ext uri="{FF2B5EF4-FFF2-40B4-BE49-F238E27FC236}">
                <a16:creationId xmlns:a16="http://schemas.microsoft.com/office/drawing/2014/main" id="{52B604DF-6F74-D94B-98D6-FCCC39C2186C}"/>
              </a:ext>
            </a:extLst>
          </p:cNvPr>
          <p:cNvSpPr txBox="1"/>
          <p:nvPr/>
        </p:nvSpPr>
        <p:spPr>
          <a:xfrm>
            <a:off x="5308600" y="3111500"/>
            <a:ext cx="3556000" cy="304800"/>
          </a:xfrm>
          <a:prstGeom prst="rect">
            <a:avLst/>
          </a:prstGeom>
          <a:noFill/>
        </p:spPr>
        <p:txBody>
          <a:bodyPr vertOverflow="overflow" vert="horz" wrap="square" rtlCol="0" anchor="t" anchorCtr="0">
            <a:noAutofit/>
          </a:bodyPr>
          <a:lstStyle/>
          <a:p>
            <a:pPr algn="l"/>
            <a:r>
              <a:rPr lang="en-US" sz="1600" b="1" i="0" dirty="0">
                <a:solidFill>
                  <a:srgbClr val="2E568C"/>
                </a:solidFill>
                <a:latin typeface="Calibri"/>
              </a:rPr>
              <a:t>Esther Dechant, MD</a:t>
            </a:r>
          </a:p>
        </p:txBody>
      </p:sp>
      <p:sp>
        <p:nvSpPr>
          <p:cNvPr id="31" name="TextBox 30">
            <a:extLst>
              <a:ext uri="{FF2B5EF4-FFF2-40B4-BE49-F238E27FC236}">
                <a16:creationId xmlns:a16="http://schemas.microsoft.com/office/drawing/2014/main" id="{D88F52AF-9D8A-6547-9479-947E25AB4FCF}"/>
              </a:ext>
            </a:extLst>
          </p:cNvPr>
          <p:cNvSpPr txBox="1"/>
          <p:nvPr/>
        </p:nvSpPr>
        <p:spPr>
          <a:xfrm>
            <a:off x="5308600" y="3429000"/>
            <a:ext cx="3556000" cy="304800"/>
          </a:xfrm>
          <a:prstGeom prst="rect">
            <a:avLst/>
          </a:prstGeom>
          <a:noFill/>
        </p:spPr>
        <p:txBody>
          <a:bodyPr vertOverflow="overflow" vert="horz" wrap="square" rtlCol="0" anchor="t" anchorCtr="0">
            <a:noAutofit/>
          </a:bodyPr>
          <a:lstStyle/>
          <a:p>
            <a:pPr algn="l"/>
            <a:r>
              <a:rPr lang="en-US" sz="1600" b="1" i="0" dirty="0">
                <a:solidFill>
                  <a:srgbClr val="2E568C"/>
                </a:solidFill>
                <a:latin typeface="Calibri"/>
              </a:rPr>
              <a:t>Julia Jurist, BA</a:t>
            </a:r>
          </a:p>
        </p:txBody>
      </p:sp>
      <p:sp>
        <p:nvSpPr>
          <p:cNvPr id="32" name="TextBox 31">
            <a:extLst>
              <a:ext uri="{FF2B5EF4-FFF2-40B4-BE49-F238E27FC236}">
                <a16:creationId xmlns:a16="http://schemas.microsoft.com/office/drawing/2014/main" id="{CD4686BC-C370-3644-AC02-A77254190C63}"/>
              </a:ext>
            </a:extLst>
          </p:cNvPr>
          <p:cNvSpPr txBox="1"/>
          <p:nvPr/>
        </p:nvSpPr>
        <p:spPr>
          <a:xfrm>
            <a:off x="5308600" y="3746500"/>
            <a:ext cx="3556000" cy="304800"/>
          </a:xfrm>
          <a:prstGeom prst="rect">
            <a:avLst/>
          </a:prstGeom>
          <a:noFill/>
        </p:spPr>
        <p:txBody>
          <a:bodyPr vertOverflow="overflow" vert="horz" wrap="square" rtlCol="0" anchor="t" anchorCtr="0">
            <a:noAutofit/>
          </a:bodyPr>
          <a:lstStyle/>
          <a:p>
            <a:pPr algn="l"/>
            <a:r>
              <a:rPr lang="en-US" sz="1600" b="1" i="0" dirty="0">
                <a:solidFill>
                  <a:srgbClr val="2E568C"/>
                </a:solidFill>
                <a:latin typeface="Calibri"/>
              </a:rPr>
              <a:t>Georgia Steigerwald, BA</a:t>
            </a:r>
          </a:p>
        </p:txBody>
      </p:sp>
      <p:sp>
        <p:nvSpPr>
          <p:cNvPr id="33" name="TextBox 32">
            <a:extLst>
              <a:ext uri="{FF2B5EF4-FFF2-40B4-BE49-F238E27FC236}">
                <a16:creationId xmlns:a16="http://schemas.microsoft.com/office/drawing/2014/main" id="{0B87E731-D1C4-2F46-9190-67E0293A8870}"/>
              </a:ext>
            </a:extLst>
          </p:cNvPr>
          <p:cNvSpPr txBox="1"/>
          <p:nvPr/>
        </p:nvSpPr>
        <p:spPr>
          <a:xfrm>
            <a:off x="5308600" y="4254500"/>
            <a:ext cx="3556000" cy="279400"/>
          </a:xfrm>
          <a:prstGeom prst="rect">
            <a:avLst/>
          </a:prstGeom>
          <a:noFill/>
        </p:spPr>
        <p:txBody>
          <a:bodyPr vertOverflow="overflow" vert="horz" wrap="square" rtlCol="0" anchor="t" anchorCtr="0">
            <a:noAutofit/>
          </a:bodyPr>
          <a:lstStyle/>
          <a:p>
            <a:pPr algn="l"/>
            <a:r>
              <a:rPr lang="en-US" sz="1400" b="1" dirty="0">
                <a:solidFill>
                  <a:srgbClr val="E07856"/>
                </a:solidFill>
                <a:latin typeface="Calibri"/>
                <a:cs typeface="Calibri"/>
              </a:rPr>
              <a:t>ACKNOWLEDGMENTS</a:t>
            </a:r>
          </a:p>
        </p:txBody>
      </p:sp>
      <p:sp>
        <p:nvSpPr>
          <p:cNvPr id="34" name="TextBox 33">
            <a:extLst>
              <a:ext uri="{FF2B5EF4-FFF2-40B4-BE49-F238E27FC236}">
                <a16:creationId xmlns:a16="http://schemas.microsoft.com/office/drawing/2014/main" id="{496CD145-A7E3-F247-961F-502F6C072C2C}"/>
              </a:ext>
            </a:extLst>
          </p:cNvPr>
          <p:cNvSpPr txBox="1"/>
          <p:nvPr/>
        </p:nvSpPr>
        <p:spPr>
          <a:xfrm>
            <a:off x="5308600" y="4572000"/>
            <a:ext cx="3556000" cy="1016000"/>
          </a:xfrm>
          <a:prstGeom prst="rect">
            <a:avLst/>
          </a:prstGeom>
          <a:noFill/>
        </p:spPr>
        <p:txBody>
          <a:bodyPr vertOverflow="overflow" vert="horz" wrap="square" rtlCol="0" anchor="t" anchorCtr="0">
            <a:noAutofit/>
          </a:bodyPr>
          <a:lstStyle/>
          <a:p>
            <a:pPr algn="l"/>
            <a:r>
              <a:rPr lang="en-US" sz="1600" b="1" i="0" dirty="0">
                <a:solidFill>
                  <a:srgbClr val="2E568C"/>
                </a:solidFill>
                <a:latin typeface="Calibri"/>
              </a:rPr>
              <a:t>Aline Cho, MD</a:t>
            </a:r>
          </a:p>
          <a:p>
            <a:pPr algn="l"/>
            <a:r>
              <a:rPr lang="en-US" sz="1600" b="1" i="0" dirty="0">
                <a:solidFill>
                  <a:srgbClr val="2E568C"/>
                </a:solidFill>
                <a:latin typeface="Calibri"/>
              </a:rPr>
              <a:t>Fellipe Augusto, PsyD</a:t>
            </a:r>
          </a:p>
          <a:p>
            <a:pPr algn="l"/>
            <a:r>
              <a:rPr lang="en-US" sz="1600" b="1" i="0" dirty="0">
                <a:solidFill>
                  <a:srgbClr val="2E568C"/>
                </a:solidFill>
                <a:latin typeface="Calibri"/>
              </a:rPr>
              <a:t>Sofia Senço, MD</a:t>
            </a:r>
          </a:p>
        </p:txBody>
      </p:sp>
      <p:pic>
        <p:nvPicPr>
          <p:cNvPr id="12" name="Picture 11">
            <a:extLst>
              <a:ext uri="{FF2B5EF4-FFF2-40B4-BE49-F238E27FC236}">
                <a16:creationId xmlns:a16="http://schemas.microsoft.com/office/drawing/2014/main" id="{DF63B244-7F3A-97BE-953F-601891A2D819}"/>
              </a:ext>
            </a:extLst>
          </p:cNvPr>
          <p:cNvPicPr>
            <a:picLocks noChangeAspect="1"/>
          </p:cNvPicPr>
          <p:nvPr/>
        </p:nvPicPr>
        <p:blipFill>
          <a:blip r:embed="rId3"/>
          <a:stretch>
            <a:fillRect/>
          </a:stretch>
        </p:blipFill>
        <p:spPr>
          <a:xfrm>
            <a:off x="9205319" y="2512329"/>
            <a:ext cx="2351024" cy="2351024"/>
          </a:xfrm>
          <a:prstGeom prst="rect">
            <a:avLst/>
          </a:prstGeom>
        </p:spPr>
      </p:pic>
      <p:sp>
        <p:nvSpPr>
          <p:cNvPr id="13" name="TextBox 12">
            <a:extLst>
              <a:ext uri="{FF2B5EF4-FFF2-40B4-BE49-F238E27FC236}">
                <a16:creationId xmlns:a16="http://schemas.microsoft.com/office/drawing/2014/main" id="{C450CA77-9535-7143-BEAC-63A95A06201D}"/>
              </a:ext>
            </a:extLst>
          </p:cNvPr>
          <p:cNvSpPr txBox="1"/>
          <p:nvPr/>
        </p:nvSpPr>
        <p:spPr>
          <a:xfrm>
            <a:off x="8969188" y="4953000"/>
            <a:ext cx="2719175" cy="558800"/>
          </a:xfrm>
          <a:prstGeom prst="rect">
            <a:avLst/>
          </a:prstGeom>
          <a:noFill/>
        </p:spPr>
        <p:txBody>
          <a:bodyPr vertOverflow="overflow" vert="horz" wrap="square" rtlCol="0" anchor="ctr" anchorCtr="0">
            <a:noAutofit/>
          </a:bodyPr>
          <a:lstStyle/>
          <a:p>
            <a:pPr algn="ctr"/>
            <a:r>
              <a:rPr lang="en-US" sz="1200" b="1" i="0" dirty="0">
                <a:solidFill>
                  <a:srgbClr val="E07856"/>
                </a:solidFill>
                <a:latin typeface="Calibri"/>
              </a:rPr>
              <a:t>SCAN FOR THE FULL PAPER</a:t>
            </a:r>
          </a:p>
          <a:p>
            <a:pPr algn="ctr"/>
            <a:r>
              <a:rPr lang="en-US" sz="1100" b="0" i="1" dirty="0">
                <a:solidFill>
                  <a:srgbClr val="6B7785"/>
                </a:solidFill>
                <a:latin typeface="Calibri"/>
              </a:rPr>
              <a:t>doi:10.1176/appi.psychotherapy.20230045</a:t>
            </a:r>
          </a:p>
        </p:txBody>
      </p:sp>
    </p:spTree>
    <p:extLst>
      <p:ext uri="{BB962C8B-B14F-4D97-AF65-F5344CB8AC3E}">
        <p14:creationId xmlns:p14="http://schemas.microsoft.com/office/powerpoint/2010/main" val="85209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029D7E-59D2-D622-4C52-0E4D4FFA8596}"/>
              </a:ext>
            </a:extLst>
          </p:cNvPr>
          <p:cNvPicPr>
            <a:picLocks noChangeAspect="1"/>
          </p:cNvPicPr>
          <p:nvPr/>
        </p:nvPicPr>
        <p:blipFill>
          <a:blip r:embed="rId3"/>
          <a:stretch>
            <a:fillRect/>
          </a:stretch>
        </p:blipFill>
        <p:spPr>
          <a:xfrm>
            <a:off x="1000728" y="754380"/>
            <a:ext cx="7772400" cy="500772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56402F23-BDD3-0668-6E18-2A3476D590CC}"/>
              </a:ext>
            </a:extLst>
          </p:cNvPr>
          <p:cNvPicPr>
            <a:picLocks noChangeAspect="1"/>
          </p:cNvPicPr>
          <p:nvPr/>
        </p:nvPicPr>
        <p:blipFill>
          <a:blip r:embed="rId4"/>
          <a:stretch>
            <a:fillRect/>
          </a:stretch>
        </p:blipFill>
        <p:spPr>
          <a:xfrm>
            <a:off x="9371955" y="411480"/>
            <a:ext cx="2439079" cy="322336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Connector 7"/>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0591495" y="6400800"/>
            <a:ext cx="109728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3 / 21</a:t>
            </a:r>
          </a:p>
        </p:txBody>
      </p:sp>
    </p:spTree>
    <p:extLst>
      <p:ext uri="{BB962C8B-B14F-4D97-AF65-F5344CB8AC3E}">
        <p14:creationId xmlns:p14="http://schemas.microsoft.com/office/powerpoint/2010/main" val="70939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517065"/>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BPD and eating disorders emerge in adolescence</a:t>
            </a:r>
          </a:p>
        </p:txBody>
      </p:sp>
      <p:sp>
        <p:nvSpPr>
          <p:cNvPr id="6" name="Rounded Rectangle 5"/>
          <p:cNvSpPr/>
          <p:nvPr/>
        </p:nvSpPr>
        <p:spPr>
          <a:xfrm>
            <a:off x="502920" y="1645920"/>
            <a:ext cx="5029200" cy="4114800"/>
          </a:xfrm>
          <a:prstGeom prst="roundRect">
            <a:avLst>
              <a:gd name="adj" fmla="val 2000"/>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40080" y="1783080"/>
            <a:ext cx="4754880" cy="2011680"/>
          </a:xfrm>
          <a:prstGeom prst="rect">
            <a:avLst/>
          </a:prstGeom>
          <a:noFill/>
        </p:spPr>
        <p:txBody>
          <a:bodyPr wrap="square" lIns="45720" tIns="27432" rIns="45720" bIns="27432" anchor="t">
            <a:spAutoFit/>
          </a:bodyPr>
          <a:lstStyle/>
          <a:p>
            <a:pPr algn="ctr"/>
            <a:r>
              <a:rPr lang="en-US" sz="14000" b="1" i="0" dirty="0">
                <a:solidFill>
                  <a:srgbClr val="E07856"/>
                </a:solidFill>
                <a:latin typeface="Calibri"/>
              </a:rPr>
              <a:t>95%</a:t>
            </a:r>
          </a:p>
        </p:txBody>
      </p:sp>
      <p:sp>
        <p:nvSpPr>
          <p:cNvPr id="8" name="TextBox 7"/>
          <p:cNvSpPr txBox="1"/>
          <p:nvPr/>
        </p:nvSpPr>
        <p:spPr>
          <a:xfrm>
            <a:off x="640080" y="3890175"/>
            <a:ext cx="4754880" cy="457200"/>
          </a:xfrm>
          <a:prstGeom prst="rect">
            <a:avLst/>
          </a:prstGeom>
          <a:noFill/>
        </p:spPr>
        <p:txBody>
          <a:bodyPr wrap="square" lIns="45720" tIns="27432" rIns="45720" bIns="27432" anchor="t">
            <a:spAutoFit/>
          </a:bodyPr>
          <a:lstStyle/>
          <a:p>
            <a:pPr algn="ctr"/>
            <a:r>
              <a:rPr lang="en-US" sz="1800" b="0" i="0" dirty="0">
                <a:solidFill>
                  <a:srgbClr val="FFFFFF"/>
                </a:solidFill>
                <a:latin typeface="Calibri"/>
              </a:rPr>
              <a:t>of ED cases onset in</a:t>
            </a:r>
          </a:p>
        </p:txBody>
      </p:sp>
      <p:sp>
        <p:nvSpPr>
          <p:cNvPr id="9" name="TextBox 8"/>
          <p:cNvSpPr txBox="1"/>
          <p:nvPr/>
        </p:nvSpPr>
        <p:spPr>
          <a:xfrm>
            <a:off x="640080" y="4255935"/>
            <a:ext cx="4754880" cy="393954"/>
          </a:xfrm>
          <a:prstGeom prst="rect">
            <a:avLst/>
          </a:prstGeom>
          <a:noFill/>
        </p:spPr>
        <p:txBody>
          <a:bodyPr wrap="square" lIns="45720" tIns="27432" rIns="45720" bIns="27432" anchor="t">
            <a:spAutoFit/>
          </a:bodyPr>
          <a:lstStyle/>
          <a:p>
            <a:pPr algn="ctr"/>
            <a:r>
              <a:rPr lang="en-US" sz="2200" b="1" i="0" dirty="0">
                <a:solidFill>
                  <a:srgbClr val="FFFFFF"/>
                </a:solidFill>
                <a:latin typeface="Calibri"/>
              </a:rPr>
              <a:t>YOUTH</a:t>
            </a:r>
          </a:p>
        </p:txBody>
      </p:sp>
      <p:sp>
        <p:nvSpPr>
          <p:cNvPr id="11" name="TextBox 10"/>
          <p:cNvSpPr txBox="1"/>
          <p:nvPr/>
        </p:nvSpPr>
        <p:spPr>
          <a:xfrm>
            <a:off x="640080" y="5212080"/>
            <a:ext cx="4754880" cy="270843"/>
          </a:xfrm>
          <a:prstGeom prst="rect">
            <a:avLst/>
          </a:prstGeom>
          <a:noFill/>
        </p:spPr>
        <p:txBody>
          <a:bodyPr wrap="square" lIns="45720" tIns="27432" rIns="45720" bIns="27432" anchor="t">
            <a:spAutoFit/>
          </a:bodyPr>
          <a:lstStyle/>
          <a:p>
            <a:pPr algn="ctr"/>
            <a:r>
              <a:rPr lang="en-US" sz="1400" b="0" i="1" dirty="0">
                <a:solidFill>
                  <a:srgbClr val="6B7785"/>
                </a:solidFill>
                <a:latin typeface="Calibri"/>
              </a:rPr>
              <a:t>Ward, 2019</a:t>
            </a:r>
          </a:p>
        </p:txBody>
      </p:sp>
      <p:sp>
        <p:nvSpPr>
          <p:cNvPr id="12" name="TextBox 11"/>
          <p:cNvSpPr txBox="1"/>
          <p:nvPr/>
        </p:nvSpPr>
        <p:spPr>
          <a:xfrm>
            <a:off x="5943600" y="1645920"/>
            <a:ext cx="5760720" cy="457200"/>
          </a:xfrm>
          <a:prstGeom prst="rect">
            <a:avLst/>
          </a:prstGeom>
          <a:noFill/>
        </p:spPr>
        <p:txBody>
          <a:bodyPr wrap="square" lIns="45720" tIns="27432" rIns="45720" bIns="27432" anchor="t">
            <a:spAutoFit/>
          </a:bodyPr>
          <a:lstStyle/>
          <a:p>
            <a:pPr algn="l"/>
            <a:r>
              <a:rPr lang="en-US" sz="1900" b="1" i="0" dirty="0">
                <a:solidFill>
                  <a:srgbClr val="2E568C"/>
                </a:solidFill>
                <a:latin typeface="Calibri"/>
              </a:rPr>
              <a:t>The same developmental window:</a:t>
            </a:r>
          </a:p>
        </p:txBody>
      </p:sp>
      <p:sp>
        <p:nvSpPr>
          <p:cNvPr id="13" name="TextBox 12"/>
          <p:cNvSpPr txBox="1"/>
          <p:nvPr/>
        </p:nvSpPr>
        <p:spPr>
          <a:xfrm>
            <a:off x="5943599" y="2103120"/>
            <a:ext cx="5882335" cy="3486660"/>
          </a:xfrm>
          <a:prstGeom prst="rect">
            <a:avLst/>
          </a:prstGeom>
          <a:noFill/>
        </p:spPr>
        <p:txBody>
          <a:bodyPr wrap="square" lIns="45720" rIns="45720" bIns="27432">
            <a:spAutoFit/>
          </a:bodyPr>
          <a:lstStyle/>
          <a:p>
            <a:pPr algn="l">
              <a:lnSpc>
                <a:spcPct val="150000"/>
              </a:lnSpc>
              <a:spcAft>
                <a:spcPts val="600"/>
              </a:spcAft>
            </a:pPr>
            <a:r>
              <a:rPr lang="en-US" sz="2000" b="1" dirty="0">
                <a:solidFill>
                  <a:srgbClr val="E07856"/>
                </a:solidFill>
                <a:latin typeface="Calibri"/>
              </a:rPr>
              <a:t>■  </a:t>
            </a:r>
            <a:r>
              <a:rPr lang="en-US" sz="2000" dirty="0">
                <a:solidFill>
                  <a:srgbClr val="334455"/>
                </a:solidFill>
                <a:latin typeface="Calibri"/>
              </a:rPr>
              <a:t>Peak age of onset for most mental disorder is mid-adolescence (</a:t>
            </a:r>
            <a:r>
              <a:rPr lang="en-US" sz="2000" dirty="0" err="1">
                <a:solidFill>
                  <a:srgbClr val="334455"/>
                </a:solidFill>
                <a:latin typeface="Calibri"/>
              </a:rPr>
              <a:t>Solmi</a:t>
            </a:r>
            <a:r>
              <a:rPr lang="en-US" sz="2000" dirty="0">
                <a:solidFill>
                  <a:srgbClr val="334455"/>
                </a:solidFill>
                <a:latin typeface="Calibri"/>
              </a:rPr>
              <a:t>, 2022)</a:t>
            </a:r>
          </a:p>
          <a:p>
            <a:pPr algn="l">
              <a:lnSpc>
                <a:spcPct val="150000"/>
              </a:lnSpc>
              <a:spcAft>
                <a:spcPts val="600"/>
              </a:spcAft>
            </a:pPr>
            <a:r>
              <a:rPr lang="en-US" sz="2000" b="1" dirty="0">
                <a:solidFill>
                  <a:srgbClr val="E07856"/>
                </a:solidFill>
                <a:latin typeface="Calibri"/>
              </a:rPr>
              <a:t>■  </a:t>
            </a:r>
            <a:r>
              <a:rPr lang="en-US" sz="2000" dirty="0">
                <a:solidFill>
                  <a:srgbClr val="334455"/>
                </a:solidFill>
                <a:latin typeface="Calibri"/>
              </a:rPr>
              <a:t>BPD symptoms peak in mid-adolescence (Cohen, 2005)</a:t>
            </a:r>
          </a:p>
          <a:p>
            <a:pPr algn="l">
              <a:lnSpc>
                <a:spcPct val="150000"/>
              </a:lnSpc>
              <a:spcAft>
                <a:spcPts val="600"/>
              </a:spcAft>
            </a:pPr>
            <a:r>
              <a:rPr lang="en-US" sz="2000" b="1" dirty="0">
                <a:solidFill>
                  <a:srgbClr val="E07856"/>
                </a:solidFill>
                <a:latin typeface="Calibri"/>
              </a:rPr>
              <a:t>■  </a:t>
            </a:r>
            <a:r>
              <a:rPr lang="en-US" sz="2000" dirty="0">
                <a:solidFill>
                  <a:srgbClr val="334455"/>
                </a:solidFill>
                <a:latin typeface="Calibri"/>
              </a:rPr>
              <a:t>Adolescence = acquisition of self-regulation + identity formation</a:t>
            </a:r>
          </a:p>
          <a:p>
            <a:pPr algn="l">
              <a:lnSpc>
                <a:spcPct val="150000"/>
              </a:lnSpc>
              <a:spcAft>
                <a:spcPts val="600"/>
              </a:spcAft>
            </a:pPr>
            <a:r>
              <a:rPr lang="en-US" sz="2000" b="1" dirty="0">
                <a:solidFill>
                  <a:srgbClr val="E07856"/>
                </a:solidFill>
                <a:latin typeface="Calibri"/>
              </a:rPr>
              <a:t>■  </a:t>
            </a:r>
            <a:r>
              <a:rPr lang="en-US" sz="2000" dirty="0">
                <a:solidFill>
                  <a:srgbClr val="334455"/>
                </a:solidFill>
                <a:latin typeface="Calibri"/>
              </a:rPr>
              <a:t>Strategic window for early detection and intervention</a:t>
            </a:r>
          </a:p>
        </p:txBody>
      </p:sp>
      <p:cxnSp>
        <p:nvCxnSpPr>
          <p:cNvPr id="14" name="Connector 13"/>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02920" y="6400800"/>
            <a:ext cx="9601200" cy="240066"/>
          </a:xfrm>
          <a:prstGeom prst="rect">
            <a:avLst/>
          </a:prstGeom>
          <a:noFill/>
        </p:spPr>
        <p:txBody>
          <a:bodyPr wrap="square" lIns="45720" tIns="27432" rIns="45720" bIns="27432" anchor="t">
            <a:spAutoFit/>
          </a:bodyPr>
          <a:lstStyle/>
          <a:p>
            <a:pPr algn="l"/>
            <a:r>
              <a:rPr lang="en-US" sz="1200" b="0" i="1" dirty="0" err="1">
                <a:solidFill>
                  <a:srgbClr val="6B7785"/>
                </a:solidFill>
                <a:latin typeface="Calibri"/>
              </a:rPr>
              <a:t>Solmi</a:t>
            </a:r>
            <a:r>
              <a:rPr lang="en-US" sz="1200" b="0" i="1" dirty="0">
                <a:solidFill>
                  <a:srgbClr val="6B7785"/>
                </a:solidFill>
                <a:latin typeface="Calibri"/>
              </a:rPr>
              <a:t>, 2022 · Ward, 2019 · Cohen, 2005 · Dahl, 2018</a:t>
            </a:r>
          </a:p>
        </p:txBody>
      </p:sp>
      <p:sp>
        <p:nvSpPr>
          <p:cNvPr id="16" name="TextBox 15"/>
          <p:cNvSpPr txBox="1"/>
          <p:nvPr/>
        </p:nvSpPr>
        <p:spPr>
          <a:xfrm>
            <a:off x="10591495" y="6400800"/>
            <a:ext cx="109728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4 / 21</a:t>
            </a:r>
          </a:p>
        </p:txBody>
      </p:sp>
    </p:spTree>
    <p:extLst>
      <p:ext uri="{BB962C8B-B14F-4D97-AF65-F5344CB8AC3E}">
        <p14:creationId xmlns:p14="http://schemas.microsoft.com/office/powerpoint/2010/main" val="163267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640080"/>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Prevalence in adolescents</a:t>
            </a:r>
          </a:p>
        </p:txBody>
      </p:sp>
      <p:sp>
        <p:nvSpPr>
          <p:cNvPr id="4" name="TextBox 3"/>
          <p:cNvSpPr txBox="1"/>
          <p:nvPr/>
        </p:nvSpPr>
        <p:spPr>
          <a:xfrm>
            <a:off x="704088" y="868680"/>
            <a:ext cx="10058400" cy="332399"/>
          </a:xfrm>
          <a:prstGeom prst="rect">
            <a:avLst/>
          </a:prstGeom>
          <a:noFill/>
        </p:spPr>
        <p:txBody>
          <a:bodyPr wrap="square" lIns="45720" tIns="27432" rIns="45720" bIns="27432" anchor="t">
            <a:spAutoFit/>
          </a:bodyPr>
          <a:lstStyle/>
          <a:p>
            <a:pPr algn="l"/>
            <a:r>
              <a:rPr lang="en-US" b="0" i="1" dirty="0">
                <a:solidFill>
                  <a:srgbClr val="6B7785"/>
                </a:solidFill>
                <a:latin typeface="Calibri"/>
              </a:rPr>
              <a:t>Co-occurrence is common, not the exception</a:t>
            </a:r>
          </a:p>
        </p:txBody>
      </p:sp>
      <p:sp>
        <p:nvSpPr>
          <p:cNvPr id="6" name="Rounded Rectangle 5"/>
          <p:cNvSpPr/>
          <p:nvPr/>
        </p:nvSpPr>
        <p:spPr>
          <a:xfrm>
            <a:off x="502920" y="1554480"/>
            <a:ext cx="5394960" cy="379730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85800" y="1691640"/>
            <a:ext cx="5120640" cy="424732"/>
          </a:xfrm>
          <a:prstGeom prst="rect">
            <a:avLst/>
          </a:prstGeom>
          <a:noFill/>
        </p:spPr>
        <p:txBody>
          <a:bodyPr wrap="square" lIns="45720" tIns="27432" rIns="45720" bIns="27432" anchor="t">
            <a:spAutoFit/>
          </a:bodyPr>
          <a:lstStyle/>
          <a:p>
            <a:pPr algn="l"/>
            <a:r>
              <a:rPr lang="en-US" sz="2400" b="1" i="0" dirty="0">
                <a:solidFill>
                  <a:srgbClr val="1E3A5F"/>
                </a:solidFill>
                <a:latin typeface="Calibri"/>
              </a:rPr>
              <a:t>BPD in adolescents</a:t>
            </a:r>
          </a:p>
        </p:txBody>
      </p:sp>
      <p:sp>
        <p:nvSpPr>
          <p:cNvPr id="8" name="TextBox 7"/>
          <p:cNvSpPr txBox="1"/>
          <p:nvPr/>
        </p:nvSpPr>
        <p:spPr>
          <a:xfrm>
            <a:off x="685800" y="2103120"/>
            <a:ext cx="5120640" cy="301621"/>
          </a:xfrm>
          <a:prstGeom prst="rect">
            <a:avLst/>
          </a:prstGeom>
          <a:noFill/>
        </p:spPr>
        <p:txBody>
          <a:bodyPr wrap="square" lIns="45720" tIns="27432" rIns="45720" bIns="27432" anchor="t">
            <a:spAutoFit/>
          </a:bodyPr>
          <a:lstStyle/>
          <a:p>
            <a:pPr algn="l"/>
            <a:r>
              <a:rPr lang="en-US" sz="1600" b="0" i="1" dirty="0">
                <a:solidFill>
                  <a:srgbClr val="6B7785"/>
                </a:solidFill>
                <a:latin typeface="Calibri"/>
              </a:rPr>
              <a:t>Prevalence across settings</a:t>
            </a:r>
          </a:p>
        </p:txBody>
      </p:sp>
      <p:sp>
        <p:nvSpPr>
          <p:cNvPr id="9" name="TextBox 8"/>
          <p:cNvSpPr txBox="1"/>
          <p:nvPr/>
        </p:nvSpPr>
        <p:spPr>
          <a:xfrm>
            <a:off x="777240" y="2468880"/>
            <a:ext cx="2926080" cy="332399"/>
          </a:xfrm>
          <a:prstGeom prst="rect">
            <a:avLst/>
          </a:prstGeom>
          <a:noFill/>
        </p:spPr>
        <p:txBody>
          <a:bodyPr wrap="square" lIns="45720" tIns="27432" rIns="45720" bIns="27432" anchor="t">
            <a:spAutoFit/>
          </a:bodyPr>
          <a:lstStyle/>
          <a:p>
            <a:pPr algn="l"/>
            <a:r>
              <a:rPr lang="en-US" b="0" i="0" dirty="0">
                <a:solidFill>
                  <a:srgbClr val="334455"/>
                </a:solidFill>
                <a:latin typeface="Calibri"/>
              </a:rPr>
              <a:t>Community samples</a:t>
            </a:r>
          </a:p>
        </p:txBody>
      </p:sp>
      <p:sp>
        <p:nvSpPr>
          <p:cNvPr id="10" name="TextBox 9"/>
          <p:cNvSpPr txBox="1"/>
          <p:nvPr/>
        </p:nvSpPr>
        <p:spPr>
          <a:xfrm>
            <a:off x="3703320" y="2468880"/>
            <a:ext cx="1828800" cy="320040"/>
          </a:xfrm>
          <a:prstGeom prst="rect">
            <a:avLst/>
          </a:prstGeom>
          <a:noFill/>
        </p:spPr>
        <p:txBody>
          <a:bodyPr wrap="square" lIns="45720" tIns="27432" rIns="45720" bIns="27432" anchor="t">
            <a:spAutoFit/>
          </a:bodyPr>
          <a:lstStyle/>
          <a:p>
            <a:pPr algn="r"/>
            <a:r>
              <a:rPr lang="en-US" sz="1900" b="1" i="0" dirty="0">
                <a:solidFill>
                  <a:srgbClr val="2E568C"/>
                </a:solidFill>
                <a:latin typeface="Calibri"/>
              </a:rPr>
              <a:t>1.4–3%</a:t>
            </a:r>
          </a:p>
        </p:txBody>
      </p:sp>
      <p:sp>
        <p:nvSpPr>
          <p:cNvPr id="11" name="TextBox 10"/>
          <p:cNvSpPr txBox="1"/>
          <p:nvPr/>
        </p:nvSpPr>
        <p:spPr>
          <a:xfrm>
            <a:off x="777240" y="2880360"/>
            <a:ext cx="2926080" cy="332399"/>
          </a:xfrm>
          <a:prstGeom prst="rect">
            <a:avLst/>
          </a:prstGeom>
          <a:noFill/>
        </p:spPr>
        <p:txBody>
          <a:bodyPr wrap="square" lIns="45720" tIns="27432" rIns="45720" bIns="27432" anchor="t">
            <a:spAutoFit/>
          </a:bodyPr>
          <a:lstStyle/>
          <a:p>
            <a:pPr algn="l"/>
            <a:r>
              <a:rPr lang="en-US" b="0" i="0" dirty="0">
                <a:solidFill>
                  <a:srgbClr val="334455"/>
                </a:solidFill>
                <a:latin typeface="Calibri"/>
              </a:rPr>
              <a:t>Outpatient clinics</a:t>
            </a:r>
          </a:p>
        </p:txBody>
      </p:sp>
      <p:sp>
        <p:nvSpPr>
          <p:cNvPr id="12" name="TextBox 11"/>
          <p:cNvSpPr txBox="1"/>
          <p:nvPr/>
        </p:nvSpPr>
        <p:spPr>
          <a:xfrm>
            <a:off x="3703320" y="2880360"/>
            <a:ext cx="1828800" cy="320040"/>
          </a:xfrm>
          <a:prstGeom prst="rect">
            <a:avLst/>
          </a:prstGeom>
          <a:noFill/>
        </p:spPr>
        <p:txBody>
          <a:bodyPr wrap="square" lIns="45720" tIns="27432" rIns="45720" bIns="27432" anchor="t">
            <a:spAutoFit/>
          </a:bodyPr>
          <a:lstStyle/>
          <a:p>
            <a:pPr algn="r"/>
            <a:r>
              <a:rPr lang="en-US" sz="1900" b="1" i="0" dirty="0">
                <a:solidFill>
                  <a:srgbClr val="2E568C"/>
                </a:solidFill>
                <a:latin typeface="Calibri"/>
              </a:rPr>
              <a:t>11%</a:t>
            </a:r>
          </a:p>
        </p:txBody>
      </p:sp>
      <p:sp>
        <p:nvSpPr>
          <p:cNvPr id="13" name="TextBox 12"/>
          <p:cNvSpPr txBox="1"/>
          <p:nvPr/>
        </p:nvSpPr>
        <p:spPr>
          <a:xfrm>
            <a:off x="777240" y="3291840"/>
            <a:ext cx="2926080" cy="332399"/>
          </a:xfrm>
          <a:prstGeom prst="rect">
            <a:avLst/>
          </a:prstGeom>
          <a:noFill/>
        </p:spPr>
        <p:txBody>
          <a:bodyPr wrap="square" lIns="45720" tIns="27432" rIns="45720" bIns="27432" anchor="t">
            <a:spAutoFit/>
          </a:bodyPr>
          <a:lstStyle/>
          <a:p>
            <a:pPr algn="l"/>
            <a:r>
              <a:rPr lang="en-US" b="0" i="0" dirty="0">
                <a:solidFill>
                  <a:srgbClr val="334455"/>
                </a:solidFill>
                <a:latin typeface="Calibri"/>
              </a:rPr>
              <a:t>Inpatient</a:t>
            </a:r>
          </a:p>
        </p:txBody>
      </p:sp>
      <p:sp>
        <p:nvSpPr>
          <p:cNvPr id="14" name="TextBox 13"/>
          <p:cNvSpPr txBox="1"/>
          <p:nvPr/>
        </p:nvSpPr>
        <p:spPr>
          <a:xfrm>
            <a:off x="3703320" y="3291840"/>
            <a:ext cx="1828800" cy="320040"/>
          </a:xfrm>
          <a:prstGeom prst="rect">
            <a:avLst/>
          </a:prstGeom>
          <a:noFill/>
        </p:spPr>
        <p:txBody>
          <a:bodyPr wrap="square" lIns="45720" tIns="27432" rIns="45720" bIns="27432" anchor="t">
            <a:spAutoFit/>
          </a:bodyPr>
          <a:lstStyle/>
          <a:p>
            <a:pPr algn="r"/>
            <a:r>
              <a:rPr lang="en-US" sz="1900" b="1" i="0" dirty="0">
                <a:solidFill>
                  <a:srgbClr val="E07856"/>
                </a:solidFill>
                <a:latin typeface="Calibri"/>
              </a:rPr>
              <a:t>50–53%</a:t>
            </a:r>
          </a:p>
        </p:txBody>
      </p:sp>
      <p:sp>
        <p:nvSpPr>
          <p:cNvPr id="15" name="TextBox 14"/>
          <p:cNvSpPr txBox="1"/>
          <p:nvPr/>
        </p:nvSpPr>
        <p:spPr>
          <a:xfrm>
            <a:off x="685800" y="3749039"/>
            <a:ext cx="5120640" cy="332399"/>
          </a:xfrm>
          <a:prstGeom prst="rect">
            <a:avLst/>
          </a:prstGeom>
          <a:noFill/>
        </p:spPr>
        <p:txBody>
          <a:bodyPr wrap="square" lIns="45720" tIns="27432" rIns="45720" bIns="27432" anchor="t">
            <a:spAutoFit/>
          </a:bodyPr>
          <a:lstStyle/>
          <a:p>
            <a:pPr algn="l"/>
            <a:r>
              <a:rPr lang="en-US" b="0" i="1" dirty="0">
                <a:solidFill>
                  <a:srgbClr val="6B7785"/>
                </a:solidFill>
                <a:latin typeface="Calibri"/>
              </a:rPr>
              <a:t>EDs in community (adolescents)</a:t>
            </a:r>
          </a:p>
        </p:txBody>
      </p:sp>
      <p:sp>
        <p:nvSpPr>
          <p:cNvPr id="16" name="TextBox 15"/>
          <p:cNvSpPr txBox="1"/>
          <p:nvPr/>
        </p:nvSpPr>
        <p:spPr>
          <a:xfrm>
            <a:off x="777240" y="4069080"/>
            <a:ext cx="2926080" cy="332399"/>
          </a:xfrm>
          <a:prstGeom prst="rect">
            <a:avLst/>
          </a:prstGeom>
          <a:noFill/>
        </p:spPr>
        <p:txBody>
          <a:bodyPr wrap="square" lIns="45720" tIns="27432" rIns="45720" bIns="27432" anchor="t">
            <a:spAutoFit/>
          </a:bodyPr>
          <a:lstStyle/>
          <a:p>
            <a:pPr algn="l"/>
            <a:r>
              <a:rPr lang="en-US" b="0" i="0" dirty="0">
                <a:solidFill>
                  <a:srgbClr val="334455"/>
                </a:solidFill>
                <a:latin typeface="Calibri"/>
              </a:rPr>
              <a:t>AN</a:t>
            </a:r>
          </a:p>
        </p:txBody>
      </p:sp>
      <p:sp>
        <p:nvSpPr>
          <p:cNvPr id="17" name="TextBox 16"/>
          <p:cNvSpPr txBox="1"/>
          <p:nvPr/>
        </p:nvSpPr>
        <p:spPr>
          <a:xfrm>
            <a:off x="3703320" y="4069080"/>
            <a:ext cx="1828800" cy="320040"/>
          </a:xfrm>
          <a:prstGeom prst="rect">
            <a:avLst/>
          </a:prstGeom>
          <a:noFill/>
        </p:spPr>
        <p:txBody>
          <a:bodyPr wrap="square" lIns="45720" tIns="27432" rIns="45720" bIns="27432" anchor="t">
            <a:spAutoFit/>
          </a:bodyPr>
          <a:lstStyle/>
          <a:p>
            <a:pPr algn="r"/>
            <a:r>
              <a:rPr lang="en-US" sz="1900" b="1" i="0" dirty="0">
                <a:solidFill>
                  <a:srgbClr val="2E568C"/>
                </a:solidFill>
                <a:latin typeface="Calibri"/>
              </a:rPr>
              <a:t>0.3–0.4%</a:t>
            </a:r>
          </a:p>
        </p:txBody>
      </p:sp>
      <p:sp>
        <p:nvSpPr>
          <p:cNvPr id="18" name="TextBox 17"/>
          <p:cNvSpPr txBox="1"/>
          <p:nvPr/>
        </p:nvSpPr>
        <p:spPr>
          <a:xfrm>
            <a:off x="777240" y="4343400"/>
            <a:ext cx="2926080" cy="332399"/>
          </a:xfrm>
          <a:prstGeom prst="rect">
            <a:avLst/>
          </a:prstGeom>
          <a:noFill/>
        </p:spPr>
        <p:txBody>
          <a:bodyPr wrap="square" lIns="45720" tIns="27432" rIns="45720" bIns="27432" anchor="t">
            <a:spAutoFit/>
          </a:bodyPr>
          <a:lstStyle/>
          <a:p>
            <a:pPr algn="l"/>
            <a:r>
              <a:rPr lang="en-US" b="0" i="0" dirty="0">
                <a:solidFill>
                  <a:srgbClr val="334455"/>
                </a:solidFill>
                <a:latin typeface="Calibri"/>
              </a:rPr>
              <a:t>BN</a:t>
            </a:r>
          </a:p>
        </p:txBody>
      </p:sp>
      <p:sp>
        <p:nvSpPr>
          <p:cNvPr id="19" name="TextBox 18"/>
          <p:cNvSpPr txBox="1"/>
          <p:nvPr/>
        </p:nvSpPr>
        <p:spPr>
          <a:xfrm>
            <a:off x="3703320" y="4343400"/>
            <a:ext cx="1828800" cy="320040"/>
          </a:xfrm>
          <a:prstGeom prst="rect">
            <a:avLst/>
          </a:prstGeom>
          <a:noFill/>
        </p:spPr>
        <p:txBody>
          <a:bodyPr wrap="square" lIns="45720" tIns="27432" rIns="45720" bIns="27432" anchor="t">
            <a:spAutoFit/>
          </a:bodyPr>
          <a:lstStyle/>
          <a:p>
            <a:pPr algn="r"/>
            <a:r>
              <a:rPr lang="en-US" sz="1900" b="1" i="0" dirty="0">
                <a:solidFill>
                  <a:srgbClr val="2E568C"/>
                </a:solidFill>
                <a:latin typeface="Calibri"/>
              </a:rPr>
              <a:t>0.3–0.9%</a:t>
            </a:r>
          </a:p>
        </p:txBody>
      </p:sp>
      <p:sp>
        <p:nvSpPr>
          <p:cNvPr id="20" name="TextBox 19"/>
          <p:cNvSpPr txBox="1"/>
          <p:nvPr/>
        </p:nvSpPr>
        <p:spPr>
          <a:xfrm>
            <a:off x="777240" y="4902200"/>
            <a:ext cx="2926080" cy="332399"/>
          </a:xfrm>
          <a:prstGeom prst="rect">
            <a:avLst/>
          </a:prstGeom>
          <a:noFill/>
        </p:spPr>
        <p:txBody>
          <a:bodyPr wrap="square" lIns="45720" tIns="27432" rIns="45720" bIns="27432" anchor="t">
            <a:spAutoFit/>
          </a:bodyPr>
          <a:lstStyle/>
          <a:p>
            <a:pPr algn="l"/>
            <a:r>
              <a:rPr lang="en-US" b="0" i="0" dirty="0">
                <a:solidFill>
                  <a:srgbClr val="334455"/>
                </a:solidFill>
                <a:latin typeface="Calibri"/>
              </a:rPr>
              <a:t>Subthreshold ED</a:t>
            </a:r>
          </a:p>
        </p:txBody>
      </p:sp>
      <p:sp>
        <p:nvSpPr>
          <p:cNvPr id="21" name="TextBox 20"/>
          <p:cNvSpPr txBox="1"/>
          <p:nvPr/>
        </p:nvSpPr>
        <p:spPr>
          <a:xfrm>
            <a:off x="3703320" y="4902200"/>
            <a:ext cx="1828800" cy="320040"/>
          </a:xfrm>
          <a:prstGeom prst="rect">
            <a:avLst/>
          </a:prstGeom>
          <a:noFill/>
        </p:spPr>
        <p:txBody>
          <a:bodyPr wrap="square" lIns="45720" tIns="27432" rIns="45720" bIns="27432" anchor="t">
            <a:spAutoFit/>
          </a:bodyPr>
          <a:lstStyle/>
          <a:p>
            <a:pPr algn="r"/>
            <a:r>
              <a:rPr lang="en-US" sz="1900" b="1" i="0" dirty="0">
                <a:solidFill>
                  <a:srgbClr val="2E568C"/>
                </a:solidFill>
                <a:latin typeface="Calibri"/>
              </a:rPr>
              <a:t>5–11%</a:t>
            </a:r>
          </a:p>
        </p:txBody>
      </p:sp>
      <p:sp>
        <p:nvSpPr>
          <p:cNvPr id="22" name="Rounded Rectangle 21"/>
          <p:cNvSpPr/>
          <p:nvPr/>
        </p:nvSpPr>
        <p:spPr>
          <a:xfrm>
            <a:off x="6309360" y="1554480"/>
            <a:ext cx="5394960" cy="352044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6492240" y="1680754"/>
            <a:ext cx="5120640" cy="424732"/>
          </a:xfrm>
          <a:prstGeom prst="rect">
            <a:avLst/>
          </a:prstGeom>
          <a:noFill/>
        </p:spPr>
        <p:txBody>
          <a:bodyPr wrap="square" lIns="45720" tIns="27432" rIns="45720" bIns="27432" anchor="t">
            <a:spAutoFit/>
          </a:bodyPr>
          <a:lstStyle/>
          <a:p>
            <a:pPr algn="l"/>
            <a:r>
              <a:rPr lang="en-US" sz="2400" b="1" i="0" dirty="0">
                <a:solidFill>
                  <a:srgbClr val="1E3A5F"/>
                </a:solidFill>
                <a:latin typeface="Calibri"/>
              </a:rPr>
              <a:t>EDs in BPD</a:t>
            </a:r>
          </a:p>
        </p:txBody>
      </p:sp>
      <p:sp>
        <p:nvSpPr>
          <p:cNvPr id="24" name="TextBox 23"/>
          <p:cNvSpPr txBox="1"/>
          <p:nvPr/>
        </p:nvSpPr>
        <p:spPr>
          <a:xfrm>
            <a:off x="6492240" y="2103120"/>
            <a:ext cx="5120640" cy="301621"/>
          </a:xfrm>
          <a:prstGeom prst="rect">
            <a:avLst/>
          </a:prstGeom>
          <a:noFill/>
        </p:spPr>
        <p:txBody>
          <a:bodyPr wrap="square" lIns="45720" tIns="27432" rIns="45720" bIns="27432" anchor="t">
            <a:spAutoFit/>
          </a:bodyPr>
          <a:lstStyle/>
          <a:p>
            <a:pPr algn="l"/>
            <a:r>
              <a:rPr lang="en-US" sz="1600" b="0" i="1" dirty="0">
                <a:solidFill>
                  <a:srgbClr val="6B7785"/>
                </a:solidFill>
                <a:latin typeface="Calibri"/>
              </a:rPr>
              <a:t>Comorbidity rates</a:t>
            </a:r>
          </a:p>
        </p:txBody>
      </p:sp>
      <p:sp>
        <p:nvSpPr>
          <p:cNvPr id="25" name="TextBox 24"/>
          <p:cNvSpPr txBox="1"/>
          <p:nvPr/>
        </p:nvSpPr>
        <p:spPr>
          <a:xfrm>
            <a:off x="6583680" y="2468880"/>
            <a:ext cx="2926080" cy="363176"/>
          </a:xfrm>
          <a:prstGeom prst="rect">
            <a:avLst/>
          </a:prstGeom>
          <a:noFill/>
        </p:spPr>
        <p:txBody>
          <a:bodyPr wrap="square" lIns="45720" tIns="27432" rIns="45720" bIns="27432" anchor="t">
            <a:spAutoFit/>
          </a:bodyPr>
          <a:lstStyle/>
          <a:p>
            <a:pPr algn="l"/>
            <a:r>
              <a:rPr lang="en-US" sz="2000" b="0" i="0" dirty="0">
                <a:solidFill>
                  <a:srgbClr val="334455"/>
                </a:solidFill>
                <a:latin typeface="Calibri"/>
              </a:rPr>
              <a:t>Adults</a:t>
            </a:r>
          </a:p>
        </p:txBody>
      </p:sp>
      <p:sp>
        <p:nvSpPr>
          <p:cNvPr id="26" name="TextBox 25"/>
          <p:cNvSpPr txBox="1"/>
          <p:nvPr/>
        </p:nvSpPr>
        <p:spPr>
          <a:xfrm>
            <a:off x="9509760" y="2468880"/>
            <a:ext cx="1828800" cy="320040"/>
          </a:xfrm>
          <a:prstGeom prst="rect">
            <a:avLst/>
          </a:prstGeom>
          <a:noFill/>
        </p:spPr>
        <p:txBody>
          <a:bodyPr wrap="square" lIns="45720" tIns="27432" rIns="45720" bIns="27432" anchor="t">
            <a:spAutoFit/>
          </a:bodyPr>
          <a:lstStyle/>
          <a:p>
            <a:pPr algn="r"/>
            <a:r>
              <a:rPr lang="en-US" sz="1900" b="1" i="0" dirty="0">
                <a:solidFill>
                  <a:srgbClr val="2E568C"/>
                </a:solidFill>
                <a:latin typeface="Calibri"/>
              </a:rPr>
              <a:t>17%</a:t>
            </a:r>
          </a:p>
        </p:txBody>
      </p:sp>
      <p:sp>
        <p:nvSpPr>
          <p:cNvPr id="27" name="TextBox 26"/>
          <p:cNvSpPr txBox="1"/>
          <p:nvPr/>
        </p:nvSpPr>
        <p:spPr>
          <a:xfrm>
            <a:off x="6583680" y="2880360"/>
            <a:ext cx="2926080" cy="332399"/>
          </a:xfrm>
          <a:prstGeom prst="rect">
            <a:avLst/>
          </a:prstGeom>
          <a:noFill/>
        </p:spPr>
        <p:txBody>
          <a:bodyPr wrap="square" lIns="45720" tIns="27432" rIns="45720" bIns="27432" anchor="t">
            <a:spAutoFit/>
          </a:bodyPr>
          <a:lstStyle/>
          <a:p>
            <a:pPr algn="l"/>
            <a:r>
              <a:rPr lang="en-US" b="0" i="0" dirty="0">
                <a:solidFill>
                  <a:srgbClr val="334455"/>
                </a:solidFill>
                <a:latin typeface="Calibri"/>
              </a:rPr>
              <a:t>Adolescents</a:t>
            </a:r>
          </a:p>
        </p:txBody>
      </p:sp>
      <p:sp>
        <p:nvSpPr>
          <p:cNvPr id="28" name="TextBox 27"/>
          <p:cNvSpPr txBox="1"/>
          <p:nvPr/>
        </p:nvSpPr>
        <p:spPr>
          <a:xfrm>
            <a:off x="9509760" y="2880360"/>
            <a:ext cx="1828800" cy="320040"/>
          </a:xfrm>
          <a:prstGeom prst="rect">
            <a:avLst/>
          </a:prstGeom>
          <a:noFill/>
        </p:spPr>
        <p:txBody>
          <a:bodyPr wrap="square" lIns="45720" tIns="27432" rIns="45720" bIns="27432" anchor="t">
            <a:spAutoFit/>
          </a:bodyPr>
          <a:lstStyle/>
          <a:p>
            <a:pPr algn="r"/>
            <a:r>
              <a:rPr lang="en-US" sz="1900" b="1" i="0" dirty="0">
                <a:solidFill>
                  <a:srgbClr val="E07856"/>
                </a:solidFill>
                <a:latin typeface="Calibri"/>
              </a:rPr>
              <a:t>31–52%</a:t>
            </a:r>
          </a:p>
        </p:txBody>
      </p:sp>
      <p:sp>
        <p:nvSpPr>
          <p:cNvPr id="29" name="TextBox 28"/>
          <p:cNvSpPr txBox="1"/>
          <p:nvPr/>
        </p:nvSpPr>
        <p:spPr>
          <a:xfrm>
            <a:off x="6492240" y="3383280"/>
            <a:ext cx="5120640" cy="332399"/>
          </a:xfrm>
          <a:prstGeom prst="rect">
            <a:avLst/>
          </a:prstGeom>
          <a:noFill/>
        </p:spPr>
        <p:txBody>
          <a:bodyPr wrap="square" lIns="45720" tIns="27432" rIns="45720" bIns="27432" anchor="t">
            <a:spAutoFit/>
          </a:bodyPr>
          <a:lstStyle/>
          <a:p>
            <a:pPr algn="l"/>
            <a:r>
              <a:rPr lang="en-US" b="0" i="1" dirty="0">
                <a:solidFill>
                  <a:srgbClr val="6B7785"/>
                </a:solidFill>
                <a:latin typeface="Calibri"/>
              </a:rPr>
              <a:t>BPD in ED subtypes</a:t>
            </a:r>
          </a:p>
        </p:txBody>
      </p:sp>
      <p:sp>
        <p:nvSpPr>
          <p:cNvPr id="30" name="TextBox 29"/>
          <p:cNvSpPr txBox="1"/>
          <p:nvPr/>
        </p:nvSpPr>
        <p:spPr>
          <a:xfrm>
            <a:off x="6583680" y="3703320"/>
            <a:ext cx="2926080" cy="332399"/>
          </a:xfrm>
          <a:prstGeom prst="rect">
            <a:avLst/>
          </a:prstGeom>
          <a:noFill/>
        </p:spPr>
        <p:txBody>
          <a:bodyPr wrap="square" lIns="45720" tIns="27432" rIns="45720" bIns="27432" anchor="t">
            <a:spAutoFit/>
          </a:bodyPr>
          <a:lstStyle/>
          <a:p>
            <a:pPr algn="l"/>
            <a:r>
              <a:rPr lang="en-US" b="0" i="0" dirty="0">
                <a:solidFill>
                  <a:srgbClr val="334455"/>
                </a:solidFill>
                <a:latin typeface="Calibri"/>
              </a:rPr>
              <a:t>AN (restricting)</a:t>
            </a:r>
          </a:p>
        </p:txBody>
      </p:sp>
      <p:sp>
        <p:nvSpPr>
          <p:cNvPr id="31" name="TextBox 30"/>
          <p:cNvSpPr txBox="1"/>
          <p:nvPr/>
        </p:nvSpPr>
        <p:spPr>
          <a:xfrm>
            <a:off x="9509760" y="3703320"/>
            <a:ext cx="1828800" cy="320040"/>
          </a:xfrm>
          <a:prstGeom prst="rect">
            <a:avLst/>
          </a:prstGeom>
          <a:noFill/>
        </p:spPr>
        <p:txBody>
          <a:bodyPr wrap="square" lIns="45720" tIns="27432" rIns="45720" bIns="27432" anchor="t">
            <a:spAutoFit/>
          </a:bodyPr>
          <a:lstStyle/>
          <a:p>
            <a:pPr algn="r"/>
            <a:r>
              <a:rPr lang="en-US" sz="1900" b="1" i="0" dirty="0">
                <a:solidFill>
                  <a:srgbClr val="2E568C"/>
                </a:solidFill>
                <a:latin typeface="Calibri"/>
              </a:rPr>
              <a:t>5.5–7.9%</a:t>
            </a:r>
          </a:p>
        </p:txBody>
      </p:sp>
      <p:sp>
        <p:nvSpPr>
          <p:cNvPr id="32" name="TextBox 31"/>
          <p:cNvSpPr txBox="1"/>
          <p:nvPr/>
        </p:nvSpPr>
        <p:spPr>
          <a:xfrm>
            <a:off x="6583680" y="3977639"/>
            <a:ext cx="2926080" cy="332399"/>
          </a:xfrm>
          <a:prstGeom prst="rect">
            <a:avLst/>
          </a:prstGeom>
          <a:noFill/>
        </p:spPr>
        <p:txBody>
          <a:bodyPr wrap="square" lIns="45720" tIns="27432" rIns="45720" bIns="27432" anchor="t">
            <a:spAutoFit/>
          </a:bodyPr>
          <a:lstStyle/>
          <a:p>
            <a:pPr algn="l"/>
            <a:r>
              <a:rPr lang="en-US" b="0" i="0" dirty="0">
                <a:solidFill>
                  <a:srgbClr val="334455"/>
                </a:solidFill>
                <a:latin typeface="Calibri"/>
              </a:rPr>
              <a:t>BN / AN binge-purge</a:t>
            </a:r>
          </a:p>
        </p:txBody>
      </p:sp>
      <p:sp>
        <p:nvSpPr>
          <p:cNvPr id="33" name="TextBox 32"/>
          <p:cNvSpPr txBox="1"/>
          <p:nvPr/>
        </p:nvSpPr>
        <p:spPr>
          <a:xfrm>
            <a:off x="9274629" y="3977639"/>
            <a:ext cx="2063931" cy="347788"/>
          </a:xfrm>
          <a:prstGeom prst="rect">
            <a:avLst/>
          </a:prstGeom>
          <a:noFill/>
        </p:spPr>
        <p:txBody>
          <a:bodyPr wrap="square" lIns="45720" tIns="27432" rIns="45720" bIns="27432" anchor="t">
            <a:spAutoFit/>
          </a:bodyPr>
          <a:lstStyle/>
          <a:p>
            <a:pPr algn="r"/>
            <a:r>
              <a:rPr lang="en-US" sz="1900" b="1" i="0" dirty="0">
                <a:solidFill>
                  <a:srgbClr val="2E568C"/>
                </a:solidFill>
                <a:latin typeface="Calibri"/>
              </a:rPr>
              <a:t>borderline features</a:t>
            </a:r>
          </a:p>
        </p:txBody>
      </p:sp>
      <p:sp>
        <p:nvSpPr>
          <p:cNvPr id="34" name="TextBox 33"/>
          <p:cNvSpPr txBox="1"/>
          <p:nvPr/>
        </p:nvSpPr>
        <p:spPr>
          <a:xfrm>
            <a:off x="6492240" y="4389120"/>
            <a:ext cx="5120640" cy="547842"/>
          </a:xfrm>
          <a:prstGeom prst="rect">
            <a:avLst/>
          </a:prstGeom>
          <a:noFill/>
        </p:spPr>
        <p:txBody>
          <a:bodyPr wrap="square" lIns="45720" tIns="27432" rIns="45720" bIns="27432" anchor="t">
            <a:spAutoFit/>
          </a:bodyPr>
          <a:lstStyle/>
          <a:p>
            <a:pPr algn="l"/>
            <a:r>
              <a:rPr lang="en-US" sz="1600" b="0" i="1" dirty="0">
                <a:solidFill>
                  <a:srgbClr val="334455"/>
                </a:solidFill>
                <a:latin typeface="Calibri"/>
              </a:rPr>
              <a:t>Restricting type → perfectionistic, avoidant traits</a:t>
            </a:r>
          </a:p>
          <a:p>
            <a:pPr algn="l"/>
            <a:r>
              <a:rPr lang="en-US" sz="1600" b="0" i="1" dirty="0">
                <a:solidFill>
                  <a:srgbClr val="334455"/>
                </a:solidFill>
                <a:latin typeface="Calibri"/>
              </a:rPr>
              <a:t>Binge/purge presentations → more BPD features</a:t>
            </a:r>
          </a:p>
        </p:txBody>
      </p:sp>
      <p:sp>
        <p:nvSpPr>
          <p:cNvPr id="35" name="Rounded Rectangle 34"/>
          <p:cNvSpPr/>
          <p:nvPr/>
        </p:nvSpPr>
        <p:spPr>
          <a:xfrm>
            <a:off x="502920" y="5530561"/>
            <a:ext cx="11201400" cy="673442"/>
          </a:xfrm>
          <a:prstGeom prst="roundRect">
            <a:avLst>
              <a:gd name="adj" fmla="val 2000"/>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685800" y="5609643"/>
            <a:ext cx="10972800" cy="363176"/>
          </a:xfrm>
          <a:prstGeom prst="rect">
            <a:avLst/>
          </a:prstGeom>
          <a:noFill/>
        </p:spPr>
        <p:txBody>
          <a:bodyPr wrap="square" lIns="45720" tIns="27432" rIns="45720" bIns="27432" anchor="t">
            <a:spAutoFit/>
          </a:bodyPr>
          <a:lstStyle/>
          <a:p>
            <a:pPr algn="ctr"/>
            <a:r>
              <a:rPr lang="en-US" sz="2000" b="1" dirty="0">
                <a:solidFill>
                  <a:srgbClr val="FFFFFF"/>
                </a:solidFill>
                <a:latin typeface="Calibri"/>
              </a:rPr>
              <a:t>Clinicians must a</a:t>
            </a:r>
            <a:r>
              <a:rPr lang="en-US" sz="2000" b="1" i="0" dirty="0">
                <a:solidFill>
                  <a:srgbClr val="FFFFFF"/>
                </a:solidFill>
                <a:latin typeface="Calibri"/>
              </a:rPr>
              <a:t>ctively screen teens with BPD for ED. </a:t>
            </a:r>
          </a:p>
        </p:txBody>
      </p:sp>
      <p:cxnSp>
        <p:nvCxnSpPr>
          <p:cNvPr id="38" name="Connector 37"/>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02920" y="6400800"/>
            <a:ext cx="9601200" cy="240066"/>
          </a:xfrm>
          <a:prstGeom prst="rect">
            <a:avLst/>
          </a:prstGeom>
          <a:noFill/>
        </p:spPr>
        <p:txBody>
          <a:bodyPr wrap="square" lIns="45720" tIns="27432" rIns="45720" bIns="27432" anchor="t">
            <a:spAutoFit/>
          </a:bodyPr>
          <a:lstStyle/>
          <a:p>
            <a:pPr algn="l"/>
            <a:r>
              <a:rPr lang="en-US" sz="1200" b="0" i="1" dirty="0" err="1">
                <a:solidFill>
                  <a:srgbClr val="6B7785"/>
                </a:solidFill>
                <a:latin typeface="Calibri"/>
              </a:rPr>
              <a:t>Zanarini</a:t>
            </a:r>
            <a:r>
              <a:rPr lang="en-US" sz="1200" b="0" i="1" dirty="0">
                <a:solidFill>
                  <a:srgbClr val="6B7785"/>
                </a:solidFill>
                <a:latin typeface="Calibri"/>
              </a:rPr>
              <a:t> 2021 · Kaess 2013 · Jaite 2013 · Cassin 2005 · Lindvall Dahlgren 2017 · Laczkovics 2023 · </a:t>
            </a:r>
            <a:r>
              <a:rPr lang="en-US" sz="1200" b="0" i="1" dirty="0" err="1">
                <a:solidFill>
                  <a:srgbClr val="6B7785"/>
                </a:solidFill>
                <a:latin typeface="Calibri"/>
              </a:rPr>
              <a:t>Lekgabe</a:t>
            </a:r>
            <a:r>
              <a:rPr lang="en-US" sz="1200" b="0" i="1" dirty="0">
                <a:solidFill>
                  <a:srgbClr val="6B7785"/>
                </a:solidFill>
                <a:latin typeface="Calibri"/>
              </a:rPr>
              <a:t> 2021 · Gaudio 2011</a:t>
            </a:r>
          </a:p>
        </p:txBody>
      </p:sp>
      <p:sp>
        <p:nvSpPr>
          <p:cNvPr id="40" name="TextBox 39"/>
          <p:cNvSpPr txBox="1"/>
          <p:nvPr/>
        </p:nvSpPr>
        <p:spPr>
          <a:xfrm>
            <a:off x="10591495" y="6400800"/>
            <a:ext cx="109728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5 / 21</a:t>
            </a:r>
          </a:p>
        </p:txBody>
      </p:sp>
      <p:sp>
        <p:nvSpPr>
          <p:cNvPr id="5" name="TextBox 4">
            <a:extLst>
              <a:ext uri="{FF2B5EF4-FFF2-40B4-BE49-F238E27FC236}">
                <a16:creationId xmlns:a16="http://schemas.microsoft.com/office/drawing/2014/main" id="{1D7E6BBC-6FBA-5940-ABE1-E4210D7E0D88}"/>
              </a:ext>
            </a:extLst>
          </p:cNvPr>
          <p:cNvSpPr txBox="1"/>
          <p:nvPr/>
        </p:nvSpPr>
        <p:spPr>
          <a:xfrm>
            <a:off x="774700" y="4622800"/>
            <a:ext cx="2921000" cy="330200"/>
          </a:xfrm>
          <a:prstGeom prst="rect">
            <a:avLst/>
          </a:prstGeom>
          <a:noFill/>
        </p:spPr>
        <p:txBody>
          <a:bodyPr wrap="none" lIns="45720" tIns="27432" rIns="45720" bIns="27432" anchor="t">
            <a:noAutofit/>
          </a:bodyPr>
          <a:lstStyle/>
          <a:p>
            <a:pPr algn="l"/>
            <a:r>
              <a:rPr lang="en-US" dirty="0">
                <a:solidFill>
                  <a:srgbClr val="334455"/>
                </a:solidFill>
                <a:latin typeface="Calibri"/>
                <a:cs typeface="Calibri"/>
              </a:rPr>
              <a:t>BED</a:t>
            </a:r>
          </a:p>
        </p:txBody>
      </p:sp>
      <p:sp>
        <p:nvSpPr>
          <p:cNvPr id="36" name="TextBox 35">
            <a:extLst>
              <a:ext uri="{FF2B5EF4-FFF2-40B4-BE49-F238E27FC236}">
                <a16:creationId xmlns:a16="http://schemas.microsoft.com/office/drawing/2014/main" id="{355D47A7-B676-334D-8803-13E9C0F97678}"/>
              </a:ext>
            </a:extLst>
          </p:cNvPr>
          <p:cNvSpPr txBox="1"/>
          <p:nvPr/>
        </p:nvSpPr>
        <p:spPr>
          <a:xfrm>
            <a:off x="4480560" y="4633414"/>
            <a:ext cx="1828800" cy="317500"/>
          </a:xfrm>
          <a:prstGeom prst="rect">
            <a:avLst/>
          </a:prstGeom>
          <a:noFill/>
        </p:spPr>
        <p:txBody>
          <a:bodyPr wrap="none" lIns="45720" tIns="27432" rIns="45720" bIns="27432" anchor="t">
            <a:noAutofit/>
          </a:bodyPr>
          <a:lstStyle/>
          <a:p>
            <a:pPr algn="just"/>
            <a:r>
              <a:rPr lang="en-US" sz="1900" b="1" dirty="0">
                <a:solidFill>
                  <a:srgbClr val="2E568C"/>
                </a:solidFill>
                <a:latin typeface="Calibri"/>
                <a:cs typeface="Calibri"/>
              </a:rPr>
              <a:t>0.62–3.6%</a:t>
            </a:r>
          </a:p>
        </p:txBody>
      </p:sp>
    </p:spTree>
    <p:extLst>
      <p:ext uri="{BB962C8B-B14F-4D97-AF65-F5344CB8AC3E}">
        <p14:creationId xmlns:p14="http://schemas.microsoft.com/office/powerpoint/2010/main" val="329360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640080"/>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Shared developmental pathways</a:t>
            </a:r>
          </a:p>
        </p:txBody>
      </p:sp>
      <p:sp>
        <p:nvSpPr>
          <p:cNvPr id="4" name="TextBox 3"/>
          <p:cNvSpPr txBox="1"/>
          <p:nvPr/>
        </p:nvSpPr>
        <p:spPr>
          <a:xfrm>
            <a:off x="704088" y="868680"/>
            <a:ext cx="10058400" cy="332399"/>
          </a:xfrm>
          <a:prstGeom prst="rect">
            <a:avLst/>
          </a:prstGeom>
          <a:noFill/>
        </p:spPr>
        <p:txBody>
          <a:bodyPr wrap="square" lIns="45720" tIns="27432" rIns="45720" bIns="27432" anchor="t">
            <a:spAutoFit/>
          </a:bodyPr>
          <a:lstStyle/>
          <a:p>
            <a:pPr algn="l"/>
            <a:r>
              <a:rPr lang="en-US" b="0" i="1" dirty="0">
                <a:solidFill>
                  <a:srgbClr val="6B7785"/>
                </a:solidFill>
                <a:latin typeface="Calibri"/>
              </a:rPr>
              <a:t>Not just co-occurrence — bidirectional longitudinal prediction</a:t>
            </a:r>
          </a:p>
        </p:txBody>
      </p:sp>
      <p:sp>
        <p:nvSpPr>
          <p:cNvPr id="6" name="Rounded Rectangle 5"/>
          <p:cNvSpPr/>
          <p:nvPr/>
        </p:nvSpPr>
        <p:spPr>
          <a:xfrm>
            <a:off x="502920" y="1691640"/>
            <a:ext cx="4114800" cy="128016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85800" y="2027021"/>
            <a:ext cx="3840480" cy="609398"/>
          </a:xfrm>
          <a:prstGeom prst="rect">
            <a:avLst/>
          </a:prstGeom>
          <a:noFill/>
        </p:spPr>
        <p:txBody>
          <a:bodyPr wrap="square" lIns="45720" tIns="27432" rIns="45720" bIns="27432" anchor="ctr">
            <a:spAutoFit/>
          </a:bodyPr>
          <a:lstStyle/>
          <a:p>
            <a:pPr algn="ctr"/>
            <a:r>
              <a:rPr lang="en-US" b="1" i="0" dirty="0">
                <a:solidFill>
                  <a:srgbClr val="334455"/>
                </a:solidFill>
                <a:latin typeface="Calibri"/>
              </a:rPr>
              <a:t>BPD symptoms at age 11</a:t>
            </a:r>
          </a:p>
          <a:p>
            <a:pPr algn="ctr"/>
            <a:r>
              <a:rPr lang="en-US" b="1" i="0" dirty="0">
                <a:solidFill>
                  <a:srgbClr val="334455"/>
                </a:solidFill>
                <a:latin typeface="Calibri"/>
              </a:rPr>
              <a:t>(late childhood)</a:t>
            </a:r>
          </a:p>
        </p:txBody>
      </p:sp>
      <p:sp>
        <p:nvSpPr>
          <p:cNvPr id="8" name="Right Arrow 7"/>
          <p:cNvSpPr/>
          <p:nvPr/>
        </p:nvSpPr>
        <p:spPr>
          <a:xfrm>
            <a:off x="4709160" y="2103120"/>
            <a:ext cx="1645920" cy="653730"/>
          </a:xfrm>
          <a:prstGeom prst="rightArrow">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latin typeface="Calibri"/>
              </a:rPr>
              <a:t>predicts</a:t>
            </a:r>
          </a:p>
        </p:txBody>
      </p:sp>
      <p:sp>
        <p:nvSpPr>
          <p:cNvPr id="9" name="Rounded Rectangle 8"/>
          <p:cNvSpPr/>
          <p:nvPr/>
        </p:nvSpPr>
        <p:spPr>
          <a:xfrm>
            <a:off x="6537960" y="1691640"/>
            <a:ext cx="5166360" cy="1280160"/>
          </a:xfrm>
          <a:prstGeom prst="roundRect">
            <a:avLst>
              <a:gd name="adj" fmla="val 2000"/>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20840" y="2165520"/>
            <a:ext cx="4892040" cy="332399"/>
          </a:xfrm>
          <a:prstGeom prst="rect">
            <a:avLst/>
          </a:prstGeom>
          <a:noFill/>
        </p:spPr>
        <p:txBody>
          <a:bodyPr wrap="square" lIns="45720" tIns="27432" rIns="45720" bIns="27432" anchor="ctr">
            <a:spAutoFit/>
          </a:bodyPr>
          <a:lstStyle/>
          <a:p>
            <a:pPr algn="ctr"/>
            <a:r>
              <a:rPr lang="en-US" b="1" i="0" dirty="0">
                <a:solidFill>
                  <a:srgbClr val="FFFFFF"/>
                </a:solidFill>
                <a:latin typeface="Calibri"/>
              </a:rPr>
              <a:t>Binge eating and purging by adolescence at age 16</a:t>
            </a:r>
          </a:p>
        </p:txBody>
      </p:sp>
      <p:sp>
        <p:nvSpPr>
          <p:cNvPr id="11" name="TextBox 10"/>
          <p:cNvSpPr txBox="1"/>
          <p:nvPr/>
        </p:nvSpPr>
        <p:spPr>
          <a:xfrm>
            <a:off x="502920" y="3017520"/>
            <a:ext cx="11201400" cy="228600"/>
          </a:xfrm>
          <a:prstGeom prst="rect">
            <a:avLst/>
          </a:prstGeom>
          <a:noFill/>
        </p:spPr>
        <p:txBody>
          <a:bodyPr wrap="square" lIns="45720" tIns="27432" rIns="45720" bIns="27432" anchor="t">
            <a:spAutoFit/>
          </a:bodyPr>
          <a:lstStyle/>
          <a:p>
            <a:pPr algn="r"/>
            <a:r>
              <a:rPr lang="en-US" sz="1000" b="0" i="1" dirty="0">
                <a:solidFill>
                  <a:srgbClr val="6B7785"/>
                </a:solidFill>
                <a:latin typeface="Calibri"/>
              </a:rPr>
              <a:t>Brown et al., 2019  ·  'high-risk' BPD: 2–4× more likely to engage in binge/purge by 16</a:t>
            </a:r>
          </a:p>
        </p:txBody>
      </p:sp>
      <p:sp>
        <p:nvSpPr>
          <p:cNvPr id="12" name="Rounded Rectangle 11"/>
          <p:cNvSpPr/>
          <p:nvPr/>
        </p:nvSpPr>
        <p:spPr>
          <a:xfrm>
            <a:off x="502920" y="3566160"/>
            <a:ext cx="4114800" cy="128016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685800" y="3901541"/>
            <a:ext cx="3840480" cy="609398"/>
          </a:xfrm>
          <a:prstGeom prst="rect">
            <a:avLst/>
          </a:prstGeom>
          <a:noFill/>
        </p:spPr>
        <p:txBody>
          <a:bodyPr wrap="square" lIns="45720" tIns="27432" rIns="45720" bIns="27432" anchor="ctr">
            <a:spAutoFit/>
          </a:bodyPr>
          <a:lstStyle/>
          <a:p>
            <a:pPr algn="ctr"/>
            <a:r>
              <a:rPr lang="en-US" b="1" i="0" dirty="0">
                <a:solidFill>
                  <a:srgbClr val="334455"/>
                </a:solidFill>
                <a:latin typeface="Calibri"/>
              </a:rPr>
              <a:t>High disordered eating in early adolescence</a:t>
            </a:r>
          </a:p>
        </p:txBody>
      </p:sp>
      <p:sp>
        <p:nvSpPr>
          <p:cNvPr id="14" name="Right Arrow 13"/>
          <p:cNvSpPr/>
          <p:nvPr/>
        </p:nvSpPr>
        <p:spPr>
          <a:xfrm>
            <a:off x="4709160" y="3977640"/>
            <a:ext cx="1645920" cy="653730"/>
          </a:xfrm>
          <a:prstGeom prst="rightArrow">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latin typeface="Calibri"/>
              </a:rPr>
              <a:t>predicts</a:t>
            </a:r>
          </a:p>
        </p:txBody>
      </p:sp>
      <p:sp>
        <p:nvSpPr>
          <p:cNvPr id="15" name="Rounded Rectangle 14"/>
          <p:cNvSpPr/>
          <p:nvPr/>
        </p:nvSpPr>
        <p:spPr>
          <a:xfrm>
            <a:off x="6537960" y="3566160"/>
            <a:ext cx="5166360" cy="1280160"/>
          </a:xfrm>
          <a:prstGeom prst="roundRect">
            <a:avLst>
              <a:gd name="adj" fmla="val 2000"/>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720840" y="4040040"/>
            <a:ext cx="4892040" cy="332399"/>
          </a:xfrm>
          <a:prstGeom prst="rect">
            <a:avLst/>
          </a:prstGeom>
          <a:noFill/>
        </p:spPr>
        <p:txBody>
          <a:bodyPr wrap="square" lIns="45720" tIns="27432" rIns="45720" bIns="27432" anchor="ctr">
            <a:spAutoFit/>
          </a:bodyPr>
          <a:lstStyle/>
          <a:p>
            <a:pPr algn="ctr"/>
            <a:r>
              <a:rPr lang="en-US" b="1" i="0" dirty="0">
                <a:solidFill>
                  <a:srgbClr val="FFFFFF"/>
                </a:solidFill>
                <a:latin typeface="Calibri"/>
              </a:rPr>
              <a:t>Later BPD features later in adolescence</a:t>
            </a:r>
          </a:p>
        </p:txBody>
      </p:sp>
      <p:sp>
        <p:nvSpPr>
          <p:cNvPr id="17" name="TextBox 16"/>
          <p:cNvSpPr txBox="1"/>
          <p:nvPr/>
        </p:nvSpPr>
        <p:spPr>
          <a:xfrm>
            <a:off x="502920" y="4892040"/>
            <a:ext cx="11201400" cy="228600"/>
          </a:xfrm>
          <a:prstGeom prst="rect">
            <a:avLst/>
          </a:prstGeom>
          <a:noFill/>
        </p:spPr>
        <p:txBody>
          <a:bodyPr wrap="square" lIns="45720" tIns="27432" rIns="45720" bIns="27432" anchor="t">
            <a:spAutoFit/>
          </a:bodyPr>
          <a:lstStyle/>
          <a:p>
            <a:pPr algn="r"/>
            <a:r>
              <a:rPr lang="en-US" sz="1000" b="0" i="1" dirty="0">
                <a:solidFill>
                  <a:srgbClr val="6B7785"/>
                </a:solidFill>
                <a:latin typeface="Calibri"/>
              </a:rPr>
              <a:t>Lee &amp; Vaillancourt, 2024</a:t>
            </a:r>
          </a:p>
        </p:txBody>
      </p:sp>
      <p:sp>
        <p:nvSpPr>
          <p:cNvPr id="18" name="Rounded Rectangle 17"/>
          <p:cNvSpPr/>
          <p:nvPr/>
        </p:nvSpPr>
        <p:spPr>
          <a:xfrm>
            <a:off x="502920" y="5212080"/>
            <a:ext cx="11201400" cy="822960"/>
          </a:xfrm>
          <a:prstGeom prst="roundRect">
            <a:avLst>
              <a:gd name="adj" fmla="val 2000"/>
            </a:avLst>
          </a:prstGeom>
          <a:solidFill>
            <a:srgbClr val="FAFBFC"/>
          </a:solidFill>
          <a:ln w="12700">
            <a:solidFill>
              <a:srgbClr val="D0D7D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685800" y="5472749"/>
            <a:ext cx="10972800" cy="301621"/>
          </a:xfrm>
          <a:prstGeom prst="rect">
            <a:avLst/>
          </a:prstGeom>
          <a:noFill/>
        </p:spPr>
        <p:txBody>
          <a:bodyPr wrap="square" lIns="45720" tIns="27432" rIns="45720" bIns="27432" anchor="ctr">
            <a:spAutoFit/>
          </a:bodyPr>
          <a:lstStyle/>
          <a:p>
            <a:pPr algn="l"/>
            <a:r>
              <a:rPr lang="en-US" sz="1600" b="1" i="1" dirty="0">
                <a:solidFill>
                  <a:srgbClr val="334455"/>
                </a:solidFill>
                <a:latin typeface="Calibri"/>
              </a:rPr>
              <a:t>Shared risk factors: </a:t>
            </a:r>
            <a:r>
              <a:rPr lang="en-US" sz="1600" b="0" i="1" dirty="0">
                <a:solidFill>
                  <a:srgbClr val="334455"/>
                </a:solidFill>
                <a:latin typeface="Calibri"/>
              </a:rPr>
              <a:t>insecure attachment, adverse childhood experiences, emotional instability, impulsivity, rejection sensitivity.</a:t>
            </a:r>
          </a:p>
        </p:txBody>
      </p:sp>
      <p:cxnSp>
        <p:nvCxnSpPr>
          <p:cNvPr id="20" name="Connector 19"/>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02920" y="6400800"/>
            <a:ext cx="9601200" cy="240066"/>
          </a:xfrm>
          <a:prstGeom prst="rect">
            <a:avLst/>
          </a:prstGeom>
          <a:noFill/>
        </p:spPr>
        <p:txBody>
          <a:bodyPr wrap="square" lIns="45720" tIns="27432" rIns="45720" bIns="27432" anchor="t">
            <a:spAutoFit/>
          </a:bodyPr>
          <a:lstStyle/>
          <a:p>
            <a:pPr algn="l"/>
            <a:r>
              <a:rPr lang="en-US" sz="1200" b="0" i="1" dirty="0">
                <a:solidFill>
                  <a:srgbClr val="6B7785"/>
                </a:solidFill>
                <a:latin typeface="Calibri"/>
              </a:rPr>
              <a:t>Brown, 2020 · Lee &amp; Vaillancourt, 2024 · De Poli, 2020</a:t>
            </a:r>
          </a:p>
        </p:txBody>
      </p:sp>
      <p:sp>
        <p:nvSpPr>
          <p:cNvPr id="22" name="TextBox 21"/>
          <p:cNvSpPr txBox="1"/>
          <p:nvPr/>
        </p:nvSpPr>
        <p:spPr>
          <a:xfrm>
            <a:off x="10591495" y="6400800"/>
            <a:ext cx="109728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6 / 21</a:t>
            </a:r>
          </a:p>
        </p:txBody>
      </p:sp>
    </p:spTree>
    <p:extLst>
      <p:ext uri="{BB962C8B-B14F-4D97-AF65-F5344CB8AC3E}">
        <p14:creationId xmlns:p14="http://schemas.microsoft.com/office/powerpoint/2010/main" val="381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517065"/>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Similar presentations — one main critical difference</a:t>
            </a:r>
          </a:p>
        </p:txBody>
      </p:sp>
      <p:sp>
        <p:nvSpPr>
          <p:cNvPr id="4" name="TextBox 3"/>
          <p:cNvSpPr txBox="1"/>
          <p:nvPr/>
        </p:nvSpPr>
        <p:spPr>
          <a:xfrm>
            <a:off x="704088" y="868680"/>
            <a:ext cx="10058400" cy="332399"/>
          </a:xfrm>
          <a:prstGeom prst="rect">
            <a:avLst/>
          </a:prstGeom>
          <a:noFill/>
        </p:spPr>
        <p:txBody>
          <a:bodyPr wrap="square" lIns="45720" tIns="27432" rIns="45720" bIns="27432" anchor="t">
            <a:spAutoFit/>
          </a:bodyPr>
          <a:lstStyle/>
          <a:p>
            <a:pPr algn="l"/>
            <a:r>
              <a:rPr lang="en-US" b="0" i="1" dirty="0">
                <a:solidFill>
                  <a:srgbClr val="6B7785"/>
                </a:solidFill>
                <a:latin typeface="Calibri"/>
              </a:rPr>
              <a:t>Why BPD treatment can be suboptimal </a:t>
            </a:r>
          </a:p>
        </p:txBody>
      </p:sp>
      <p:sp>
        <p:nvSpPr>
          <p:cNvPr id="6" name="Rounded Rectangle 5"/>
          <p:cNvSpPr/>
          <p:nvPr/>
        </p:nvSpPr>
        <p:spPr>
          <a:xfrm>
            <a:off x="502920" y="1600200"/>
            <a:ext cx="5577840" cy="3749039"/>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02920" y="1600200"/>
            <a:ext cx="5577840" cy="411480"/>
          </a:xfrm>
          <a:prstGeom prst="rect">
            <a:avLst/>
          </a:prstGeom>
          <a:solidFill>
            <a:srgbClr val="2E56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40080" y="1600200"/>
            <a:ext cx="5303520" cy="411480"/>
          </a:xfrm>
          <a:prstGeom prst="rect">
            <a:avLst/>
          </a:prstGeom>
          <a:noFill/>
        </p:spPr>
        <p:txBody>
          <a:bodyPr wrap="square" lIns="45720" tIns="27432" rIns="45720" bIns="27432" anchor="ctr">
            <a:spAutoFit/>
          </a:bodyPr>
          <a:lstStyle/>
          <a:p>
            <a:pPr algn="l"/>
            <a:r>
              <a:rPr lang="en-US" sz="1600" b="1" i="0" dirty="0">
                <a:solidFill>
                  <a:srgbClr val="FFFFFF"/>
                </a:solidFill>
                <a:latin typeface="Calibri"/>
              </a:rPr>
              <a:t>SHARED FEATURES</a:t>
            </a:r>
          </a:p>
        </p:txBody>
      </p:sp>
      <p:sp>
        <p:nvSpPr>
          <p:cNvPr id="9" name="TextBox 8"/>
          <p:cNvSpPr txBox="1"/>
          <p:nvPr/>
        </p:nvSpPr>
        <p:spPr>
          <a:xfrm>
            <a:off x="685800" y="2148840"/>
            <a:ext cx="5394960" cy="2906821"/>
          </a:xfrm>
          <a:prstGeom prst="rect">
            <a:avLst/>
          </a:prstGeom>
          <a:noFill/>
        </p:spPr>
        <p:txBody>
          <a:bodyPr wrap="square" lIns="45720" rIns="45720" bIns="27432">
            <a:spAutoFit/>
          </a:bodyPr>
          <a:lstStyle/>
          <a:p>
            <a:pPr algn="l">
              <a:lnSpc>
                <a:spcPct val="150000"/>
              </a:lnSpc>
              <a:spcAft>
                <a:spcPts val="600"/>
              </a:spcAft>
            </a:pPr>
            <a:r>
              <a:rPr lang="en-US" b="1" dirty="0">
                <a:solidFill>
                  <a:srgbClr val="2E568C"/>
                </a:solidFill>
                <a:latin typeface="Calibri"/>
              </a:rPr>
              <a:t>■  </a:t>
            </a:r>
            <a:r>
              <a:rPr lang="en-US" dirty="0">
                <a:solidFill>
                  <a:srgbClr val="334455"/>
                </a:solidFill>
                <a:latin typeface="Calibri"/>
              </a:rPr>
              <a:t>Emerge in adolescence; disrupted identity formation</a:t>
            </a:r>
          </a:p>
          <a:p>
            <a:pPr algn="l">
              <a:lnSpc>
                <a:spcPct val="150000"/>
              </a:lnSpc>
              <a:spcAft>
                <a:spcPts val="600"/>
              </a:spcAft>
            </a:pPr>
            <a:r>
              <a:rPr lang="en-US" b="1" dirty="0">
                <a:solidFill>
                  <a:srgbClr val="2E568C"/>
                </a:solidFill>
                <a:latin typeface="Calibri"/>
              </a:rPr>
              <a:t>■  </a:t>
            </a:r>
            <a:r>
              <a:rPr lang="en-US" dirty="0">
                <a:solidFill>
                  <a:srgbClr val="334455"/>
                </a:solidFill>
                <a:latin typeface="Calibri"/>
              </a:rPr>
              <a:t>Emotional instability, rejection sensitivity</a:t>
            </a:r>
          </a:p>
          <a:p>
            <a:pPr algn="l">
              <a:lnSpc>
                <a:spcPct val="150000"/>
              </a:lnSpc>
              <a:spcAft>
                <a:spcPts val="600"/>
              </a:spcAft>
            </a:pPr>
            <a:r>
              <a:rPr lang="en-US" b="1" dirty="0">
                <a:solidFill>
                  <a:srgbClr val="2E568C"/>
                </a:solidFill>
                <a:latin typeface="Calibri"/>
              </a:rPr>
              <a:t>■  </a:t>
            </a:r>
            <a:r>
              <a:rPr lang="en-US" dirty="0">
                <a:solidFill>
                  <a:srgbClr val="334455"/>
                </a:solidFill>
                <a:latin typeface="Calibri"/>
              </a:rPr>
              <a:t>Impulsivity and self-destructive behaviors</a:t>
            </a:r>
          </a:p>
          <a:p>
            <a:pPr algn="l">
              <a:lnSpc>
                <a:spcPct val="150000"/>
              </a:lnSpc>
              <a:spcAft>
                <a:spcPts val="600"/>
              </a:spcAft>
            </a:pPr>
            <a:r>
              <a:rPr lang="en-US" b="1" dirty="0">
                <a:solidFill>
                  <a:srgbClr val="2E568C"/>
                </a:solidFill>
                <a:latin typeface="Calibri"/>
              </a:rPr>
              <a:t>■  </a:t>
            </a:r>
            <a:r>
              <a:rPr lang="en-US" dirty="0">
                <a:solidFill>
                  <a:srgbClr val="334455"/>
                </a:solidFill>
                <a:latin typeface="Calibri"/>
              </a:rPr>
              <a:t>Insecure attachment and ACEs as shared risk factors</a:t>
            </a:r>
          </a:p>
          <a:p>
            <a:pPr algn="l">
              <a:lnSpc>
                <a:spcPct val="150000"/>
              </a:lnSpc>
              <a:spcAft>
                <a:spcPts val="600"/>
              </a:spcAft>
            </a:pPr>
            <a:r>
              <a:rPr lang="en-US" b="1" dirty="0">
                <a:solidFill>
                  <a:srgbClr val="2E568C"/>
                </a:solidFill>
                <a:latin typeface="Calibri"/>
              </a:rPr>
              <a:t>■  </a:t>
            </a:r>
            <a:r>
              <a:rPr lang="en-US" dirty="0">
                <a:solidFill>
                  <a:srgbClr val="334455"/>
                </a:solidFill>
                <a:latin typeface="Calibri"/>
              </a:rPr>
              <a:t>Suicidality and elevated premature mortality</a:t>
            </a:r>
          </a:p>
          <a:p>
            <a:pPr algn="l">
              <a:lnSpc>
                <a:spcPct val="150000"/>
              </a:lnSpc>
              <a:spcAft>
                <a:spcPts val="600"/>
              </a:spcAft>
            </a:pPr>
            <a:r>
              <a:rPr lang="en-US" b="1" dirty="0">
                <a:solidFill>
                  <a:srgbClr val="2E568C"/>
                </a:solidFill>
                <a:latin typeface="Calibri"/>
              </a:rPr>
              <a:t>■  </a:t>
            </a:r>
            <a:r>
              <a:rPr lang="en-US" dirty="0">
                <a:solidFill>
                  <a:srgbClr val="334455"/>
                </a:solidFill>
                <a:latin typeface="Calibri"/>
              </a:rPr>
              <a:t>Recurrent, chronic course if untreated</a:t>
            </a:r>
          </a:p>
        </p:txBody>
      </p:sp>
      <p:sp>
        <p:nvSpPr>
          <p:cNvPr id="10" name="Rounded Rectangle 9"/>
          <p:cNvSpPr/>
          <p:nvPr/>
        </p:nvSpPr>
        <p:spPr>
          <a:xfrm>
            <a:off x="6309360" y="1600200"/>
            <a:ext cx="5440680" cy="3749039"/>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6309360" y="1600200"/>
            <a:ext cx="5440680" cy="41148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446520" y="1655129"/>
            <a:ext cx="5166360" cy="301621"/>
          </a:xfrm>
          <a:prstGeom prst="rect">
            <a:avLst/>
          </a:prstGeom>
          <a:noFill/>
        </p:spPr>
        <p:txBody>
          <a:bodyPr wrap="square" lIns="45720" tIns="27432" rIns="45720" bIns="27432" anchor="ctr">
            <a:spAutoFit/>
          </a:bodyPr>
          <a:lstStyle/>
          <a:p>
            <a:pPr algn="l"/>
            <a:r>
              <a:rPr lang="en-US" sz="1600" b="1" i="0" dirty="0">
                <a:solidFill>
                  <a:srgbClr val="FFFFFF"/>
                </a:solidFill>
                <a:latin typeface="Calibri"/>
              </a:rPr>
              <a:t>KEY DIFFERENCES IN CORE PSYCHOPATHOLOGY</a:t>
            </a:r>
          </a:p>
        </p:txBody>
      </p:sp>
      <p:sp>
        <p:nvSpPr>
          <p:cNvPr id="13" name="TextBox 12"/>
          <p:cNvSpPr txBox="1"/>
          <p:nvPr/>
        </p:nvSpPr>
        <p:spPr>
          <a:xfrm>
            <a:off x="6492240" y="2248233"/>
            <a:ext cx="5212080" cy="332399"/>
          </a:xfrm>
          <a:prstGeom prst="rect">
            <a:avLst/>
          </a:prstGeom>
          <a:noFill/>
        </p:spPr>
        <p:txBody>
          <a:bodyPr wrap="square" lIns="45720" tIns="27432" rIns="45720" bIns="27432" anchor="t">
            <a:spAutoFit/>
          </a:bodyPr>
          <a:lstStyle/>
          <a:p>
            <a:pPr algn="l"/>
            <a:r>
              <a:rPr lang="en-US" b="1" i="0" dirty="0">
                <a:solidFill>
                  <a:srgbClr val="2E568C"/>
                </a:solidFill>
                <a:latin typeface="Calibri"/>
              </a:rPr>
              <a:t>BPD</a:t>
            </a:r>
          </a:p>
        </p:txBody>
      </p:sp>
      <p:sp>
        <p:nvSpPr>
          <p:cNvPr id="14" name="TextBox 13"/>
          <p:cNvSpPr txBox="1"/>
          <p:nvPr/>
        </p:nvSpPr>
        <p:spPr>
          <a:xfrm>
            <a:off x="6492240" y="2627907"/>
            <a:ext cx="5212080" cy="609398"/>
          </a:xfrm>
          <a:prstGeom prst="rect">
            <a:avLst/>
          </a:prstGeom>
          <a:noFill/>
        </p:spPr>
        <p:txBody>
          <a:bodyPr wrap="square" lIns="45720" tIns="27432" rIns="45720" bIns="27432" anchor="t">
            <a:spAutoFit/>
          </a:bodyPr>
          <a:lstStyle/>
          <a:p>
            <a:pPr algn="l"/>
            <a:r>
              <a:rPr lang="en-US" b="0" i="0" dirty="0">
                <a:solidFill>
                  <a:srgbClr val="334455"/>
                </a:solidFill>
                <a:latin typeface="Calibri"/>
              </a:rPr>
              <a:t>Interpersonal hypersensitivity</a:t>
            </a:r>
          </a:p>
          <a:p>
            <a:pPr algn="l"/>
            <a:r>
              <a:rPr lang="en-US" b="0" i="0" dirty="0">
                <a:solidFill>
                  <a:srgbClr val="334455"/>
                </a:solidFill>
                <a:latin typeface="Calibri"/>
              </a:rPr>
              <a:t>→ symptoms activate in stressed relational contexts</a:t>
            </a:r>
          </a:p>
        </p:txBody>
      </p:sp>
      <p:sp>
        <p:nvSpPr>
          <p:cNvPr id="15" name="TextBox 14"/>
          <p:cNvSpPr txBox="1"/>
          <p:nvPr/>
        </p:nvSpPr>
        <p:spPr>
          <a:xfrm>
            <a:off x="6492240" y="3542307"/>
            <a:ext cx="5212080" cy="332399"/>
          </a:xfrm>
          <a:prstGeom prst="rect">
            <a:avLst/>
          </a:prstGeom>
          <a:noFill/>
        </p:spPr>
        <p:txBody>
          <a:bodyPr wrap="square" lIns="45720" tIns="27432" rIns="45720" bIns="27432" anchor="t">
            <a:spAutoFit/>
          </a:bodyPr>
          <a:lstStyle/>
          <a:p>
            <a:pPr algn="l"/>
            <a:r>
              <a:rPr lang="en-US" b="1" i="0" dirty="0">
                <a:solidFill>
                  <a:srgbClr val="E07856"/>
                </a:solidFill>
                <a:latin typeface="Calibri"/>
              </a:rPr>
              <a:t>EDs</a:t>
            </a:r>
          </a:p>
        </p:txBody>
      </p:sp>
      <p:sp>
        <p:nvSpPr>
          <p:cNvPr id="16" name="TextBox 15"/>
          <p:cNvSpPr txBox="1"/>
          <p:nvPr/>
        </p:nvSpPr>
        <p:spPr>
          <a:xfrm>
            <a:off x="6492240" y="3977852"/>
            <a:ext cx="5212080" cy="378388"/>
          </a:xfrm>
          <a:prstGeom prst="rect">
            <a:avLst/>
          </a:prstGeom>
          <a:noFill/>
        </p:spPr>
        <p:txBody>
          <a:bodyPr wrap="square" lIns="45720" tIns="27432" rIns="45720" bIns="27432" anchor="t">
            <a:spAutoFit/>
          </a:bodyPr>
          <a:lstStyle/>
          <a:p>
            <a:pPr algn="l"/>
            <a:r>
              <a:rPr lang="en-US" b="0" i="0" dirty="0">
                <a:solidFill>
                  <a:srgbClr val="334455"/>
                </a:solidFill>
                <a:latin typeface="Calibri"/>
              </a:rPr>
              <a:t>Overvaluation of weight, body shape, eating behavior</a:t>
            </a:r>
          </a:p>
          <a:p>
            <a:pPr algn="l"/>
            <a:r>
              <a:rPr lang="en-US" b="0" i="0" dirty="0">
                <a:solidFill>
                  <a:srgbClr val="334455"/>
                </a:solidFill>
                <a:latin typeface="Calibri"/>
              </a:rPr>
              <a:t>→ self-worth organized around bodily control</a:t>
            </a:r>
          </a:p>
        </p:txBody>
      </p:sp>
      <p:sp>
        <p:nvSpPr>
          <p:cNvPr id="18" name="Rounded Rectangle 17"/>
          <p:cNvSpPr/>
          <p:nvPr/>
        </p:nvSpPr>
        <p:spPr>
          <a:xfrm>
            <a:off x="502920" y="5532120"/>
            <a:ext cx="11247120" cy="685800"/>
          </a:xfrm>
          <a:prstGeom prst="roundRect">
            <a:avLst>
              <a:gd name="adj" fmla="val 2000"/>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685800" y="5687352"/>
            <a:ext cx="10972800" cy="332399"/>
          </a:xfrm>
          <a:prstGeom prst="rect">
            <a:avLst/>
          </a:prstGeom>
          <a:noFill/>
        </p:spPr>
        <p:txBody>
          <a:bodyPr wrap="square" lIns="45720" tIns="27432" rIns="45720" bIns="27432" anchor="ctr">
            <a:spAutoFit/>
          </a:bodyPr>
          <a:lstStyle/>
          <a:p>
            <a:pPr algn="ctr"/>
            <a:r>
              <a:rPr lang="en-US" sz="1800" b="1" i="0" dirty="0">
                <a:solidFill>
                  <a:srgbClr val="FFFFFF"/>
                </a:solidFill>
                <a:latin typeface="Calibri"/>
              </a:rPr>
              <a:t>→  Effective generalist treatment must target BOTH</a:t>
            </a:r>
            <a:r>
              <a:rPr lang="en-US" b="1" dirty="0">
                <a:solidFill>
                  <a:srgbClr val="FFFFFF"/>
                </a:solidFill>
                <a:latin typeface="Calibri"/>
              </a:rPr>
              <a:t>. </a:t>
            </a:r>
            <a:endParaRPr lang="en-US" sz="1800" b="1" i="0" dirty="0">
              <a:solidFill>
                <a:srgbClr val="FFFFFF"/>
              </a:solidFill>
              <a:latin typeface="Calibri"/>
            </a:endParaRPr>
          </a:p>
        </p:txBody>
      </p:sp>
      <p:cxnSp>
        <p:nvCxnSpPr>
          <p:cNvPr id="20" name="Connector 19"/>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02920" y="6400800"/>
            <a:ext cx="9601200" cy="240066"/>
          </a:xfrm>
          <a:prstGeom prst="rect">
            <a:avLst/>
          </a:prstGeom>
          <a:noFill/>
        </p:spPr>
        <p:txBody>
          <a:bodyPr wrap="square" lIns="45720" tIns="27432" rIns="45720" bIns="27432" anchor="t">
            <a:spAutoFit/>
          </a:bodyPr>
          <a:lstStyle/>
          <a:p>
            <a:pPr algn="l"/>
            <a:r>
              <a:rPr lang="en-US" sz="1200" b="0" i="1" dirty="0">
                <a:solidFill>
                  <a:srgbClr val="6B7785"/>
                </a:solidFill>
                <a:latin typeface="Calibri"/>
              </a:rPr>
              <a:t>Treasure, 2020 · De Poli, 2020 · Fairburn, 2008</a:t>
            </a:r>
          </a:p>
        </p:txBody>
      </p:sp>
      <p:sp>
        <p:nvSpPr>
          <p:cNvPr id="22" name="TextBox 21"/>
          <p:cNvSpPr txBox="1"/>
          <p:nvPr/>
        </p:nvSpPr>
        <p:spPr>
          <a:xfrm>
            <a:off x="10591495" y="6400800"/>
            <a:ext cx="109728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7 / 21</a:t>
            </a:r>
          </a:p>
        </p:txBody>
      </p:sp>
    </p:spTree>
    <p:extLst>
      <p:ext uri="{BB962C8B-B14F-4D97-AF65-F5344CB8AC3E}">
        <p14:creationId xmlns:p14="http://schemas.microsoft.com/office/powerpoint/2010/main" val="290241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640080"/>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Good Psychiatric Management — a 30-second recap</a:t>
            </a:r>
          </a:p>
        </p:txBody>
      </p:sp>
      <p:sp>
        <p:nvSpPr>
          <p:cNvPr id="6" name="Rounded Rectangle 5"/>
          <p:cNvSpPr/>
          <p:nvPr/>
        </p:nvSpPr>
        <p:spPr>
          <a:xfrm>
            <a:off x="502920" y="1646892"/>
            <a:ext cx="2194560" cy="329184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1211580" y="1921212"/>
            <a:ext cx="777240" cy="777240"/>
          </a:xfrm>
          <a:prstGeom prst="ellipse">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b="1" dirty="0">
                <a:solidFill>
                  <a:srgbClr val="FFFFFF"/>
                </a:solidFill>
                <a:latin typeface="Calibri"/>
              </a:rPr>
              <a:t>1</a:t>
            </a:r>
          </a:p>
        </p:txBody>
      </p:sp>
      <p:sp>
        <p:nvSpPr>
          <p:cNvPr id="8" name="TextBox 7"/>
          <p:cNvSpPr txBox="1"/>
          <p:nvPr/>
        </p:nvSpPr>
        <p:spPr>
          <a:xfrm>
            <a:off x="502920" y="2835612"/>
            <a:ext cx="2194560" cy="914400"/>
          </a:xfrm>
          <a:prstGeom prst="rect">
            <a:avLst/>
          </a:prstGeom>
          <a:noFill/>
        </p:spPr>
        <p:txBody>
          <a:bodyPr wrap="square" lIns="45720" tIns="27432" rIns="45720" bIns="27432" anchor="t">
            <a:spAutoFit/>
          </a:bodyPr>
          <a:lstStyle/>
          <a:p>
            <a:pPr algn="ctr"/>
            <a:r>
              <a:rPr lang="en-US" sz="1800" b="1" i="0" dirty="0">
                <a:solidFill>
                  <a:srgbClr val="1E3A5F"/>
                </a:solidFill>
                <a:latin typeface="Calibri"/>
              </a:rPr>
              <a:t>Diagnostic</a:t>
            </a:r>
          </a:p>
          <a:p>
            <a:pPr algn="ctr"/>
            <a:r>
              <a:rPr lang="en-US" sz="1800" b="1" i="0" dirty="0">
                <a:solidFill>
                  <a:srgbClr val="1E3A5F"/>
                </a:solidFill>
                <a:latin typeface="Calibri"/>
              </a:rPr>
              <a:t>Disclosure</a:t>
            </a:r>
          </a:p>
        </p:txBody>
      </p:sp>
      <p:sp>
        <p:nvSpPr>
          <p:cNvPr id="9" name="TextBox 8"/>
          <p:cNvSpPr txBox="1"/>
          <p:nvPr/>
        </p:nvSpPr>
        <p:spPr>
          <a:xfrm>
            <a:off x="640080" y="3932892"/>
            <a:ext cx="1920240" cy="914400"/>
          </a:xfrm>
          <a:prstGeom prst="rect">
            <a:avLst/>
          </a:prstGeom>
          <a:noFill/>
        </p:spPr>
        <p:txBody>
          <a:bodyPr wrap="square" lIns="45720" tIns="27432" rIns="45720" bIns="27432" anchor="t">
            <a:spAutoFit/>
          </a:bodyPr>
          <a:lstStyle/>
          <a:p>
            <a:pPr algn="ctr"/>
            <a:r>
              <a:rPr lang="en-US" sz="1400" b="0" i="0" dirty="0">
                <a:solidFill>
                  <a:srgbClr val="334455"/>
                </a:solidFill>
                <a:latin typeface="Calibri"/>
              </a:rPr>
              <a:t>Name the diagnosis; frame it as treatable</a:t>
            </a:r>
          </a:p>
        </p:txBody>
      </p:sp>
      <p:sp>
        <p:nvSpPr>
          <p:cNvPr id="10" name="Rounded Rectangle 9"/>
          <p:cNvSpPr/>
          <p:nvPr/>
        </p:nvSpPr>
        <p:spPr>
          <a:xfrm>
            <a:off x="2788920" y="1646892"/>
            <a:ext cx="2194560" cy="329184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3497580" y="1921212"/>
            <a:ext cx="777240" cy="777240"/>
          </a:xfrm>
          <a:prstGeom prst="ellipse">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b="1" dirty="0">
                <a:solidFill>
                  <a:srgbClr val="FFFFFF"/>
                </a:solidFill>
                <a:latin typeface="Calibri"/>
              </a:rPr>
              <a:t>2</a:t>
            </a:r>
          </a:p>
        </p:txBody>
      </p:sp>
      <p:sp>
        <p:nvSpPr>
          <p:cNvPr id="12" name="TextBox 11"/>
          <p:cNvSpPr txBox="1"/>
          <p:nvPr/>
        </p:nvSpPr>
        <p:spPr>
          <a:xfrm>
            <a:off x="2788920" y="2835612"/>
            <a:ext cx="2194560" cy="914400"/>
          </a:xfrm>
          <a:prstGeom prst="rect">
            <a:avLst/>
          </a:prstGeom>
          <a:noFill/>
        </p:spPr>
        <p:txBody>
          <a:bodyPr wrap="square" lIns="45720" tIns="27432" rIns="45720" bIns="27432" anchor="t">
            <a:spAutoFit/>
          </a:bodyPr>
          <a:lstStyle/>
          <a:p>
            <a:pPr algn="ctr"/>
            <a:r>
              <a:rPr lang="en-US" sz="1800" b="1" i="0" dirty="0">
                <a:solidFill>
                  <a:srgbClr val="1E3A5F"/>
                </a:solidFill>
                <a:latin typeface="Calibri"/>
              </a:rPr>
              <a:t>Psycho-</a:t>
            </a:r>
          </a:p>
          <a:p>
            <a:pPr algn="ctr"/>
            <a:r>
              <a:rPr lang="en-US" sz="1800" b="1" i="0" dirty="0">
                <a:solidFill>
                  <a:srgbClr val="1E3A5F"/>
                </a:solidFill>
                <a:latin typeface="Calibri"/>
              </a:rPr>
              <a:t>education</a:t>
            </a:r>
          </a:p>
        </p:txBody>
      </p:sp>
      <p:sp>
        <p:nvSpPr>
          <p:cNvPr id="13" name="TextBox 12"/>
          <p:cNvSpPr txBox="1"/>
          <p:nvPr/>
        </p:nvSpPr>
        <p:spPr>
          <a:xfrm>
            <a:off x="2926080" y="3932892"/>
            <a:ext cx="1920240" cy="701731"/>
          </a:xfrm>
          <a:prstGeom prst="rect">
            <a:avLst/>
          </a:prstGeom>
          <a:noFill/>
        </p:spPr>
        <p:txBody>
          <a:bodyPr wrap="square" lIns="45720" tIns="27432" rIns="45720" bIns="27432" anchor="t">
            <a:spAutoFit/>
          </a:bodyPr>
          <a:lstStyle/>
          <a:p>
            <a:pPr algn="ctr"/>
            <a:r>
              <a:rPr lang="en-US" sz="1400" b="0" i="0" dirty="0">
                <a:solidFill>
                  <a:srgbClr val="334455"/>
                </a:solidFill>
                <a:latin typeface="Calibri"/>
              </a:rPr>
              <a:t>Destigmatize, explain etiology, course and treatment</a:t>
            </a:r>
          </a:p>
        </p:txBody>
      </p:sp>
      <p:sp>
        <p:nvSpPr>
          <p:cNvPr id="14" name="Rounded Rectangle 13"/>
          <p:cNvSpPr/>
          <p:nvPr/>
        </p:nvSpPr>
        <p:spPr>
          <a:xfrm>
            <a:off x="5074920" y="1646892"/>
            <a:ext cx="2194560" cy="329184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5783580" y="1921212"/>
            <a:ext cx="777240" cy="777240"/>
          </a:xfrm>
          <a:prstGeom prst="ellipse">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b="1" dirty="0">
                <a:solidFill>
                  <a:srgbClr val="FFFFFF"/>
                </a:solidFill>
                <a:latin typeface="Calibri"/>
              </a:rPr>
              <a:t>3</a:t>
            </a:r>
          </a:p>
        </p:txBody>
      </p:sp>
      <p:sp>
        <p:nvSpPr>
          <p:cNvPr id="16" name="TextBox 15"/>
          <p:cNvSpPr txBox="1"/>
          <p:nvPr/>
        </p:nvSpPr>
        <p:spPr>
          <a:xfrm>
            <a:off x="5074920" y="2835612"/>
            <a:ext cx="2194560" cy="914400"/>
          </a:xfrm>
          <a:prstGeom prst="rect">
            <a:avLst/>
          </a:prstGeom>
          <a:noFill/>
        </p:spPr>
        <p:txBody>
          <a:bodyPr wrap="square" lIns="45720" tIns="27432" rIns="45720" bIns="27432" anchor="t">
            <a:spAutoFit/>
          </a:bodyPr>
          <a:lstStyle/>
          <a:p>
            <a:pPr algn="ctr"/>
            <a:r>
              <a:rPr lang="en-US" sz="1800" b="1" i="0" dirty="0">
                <a:solidFill>
                  <a:srgbClr val="1E3A5F"/>
                </a:solidFill>
                <a:latin typeface="Calibri"/>
              </a:rPr>
              <a:t>Interpersonal</a:t>
            </a:r>
          </a:p>
          <a:p>
            <a:pPr algn="ctr"/>
            <a:r>
              <a:rPr lang="en-US" sz="1800" b="1" i="0" dirty="0">
                <a:solidFill>
                  <a:srgbClr val="1E3A5F"/>
                </a:solidFill>
                <a:latin typeface="Calibri"/>
              </a:rPr>
              <a:t>Hypersensitivity</a:t>
            </a:r>
          </a:p>
        </p:txBody>
      </p:sp>
      <p:sp>
        <p:nvSpPr>
          <p:cNvPr id="17" name="TextBox 16"/>
          <p:cNvSpPr txBox="1"/>
          <p:nvPr/>
        </p:nvSpPr>
        <p:spPr>
          <a:xfrm>
            <a:off x="5212080" y="3932892"/>
            <a:ext cx="1920240" cy="270843"/>
          </a:xfrm>
          <a:prstGeom prst="rect">
            <a:avLst/>
          </a:prstGeom>
          <a:noFill/>
        </p:spPr>
        <p:txBody>
          <a:bodyPr wrap="square" lIns="45720" tIns="27432" rIns="45720" bIns="27432" anchor="t">
            <a:spAutoFit/>
          </a:bodyPr>
          <a:lstStyle/>
          <a:p>
            <a:pPr algn="ctr"/>
            <a:r>
              <a:rPr lang="en-US" sz="1400" b="0" i="0" dirty="0">
                <a:solidFill>
                  <a:srgbClr val="334455"/>
                </a:solidFill>
                <a:latin typeface="Calibri"/>
              </a:rPr>
              <a:t>Case formulation anchor </a:t>
            </a:r>
          </a:p>
        </p:txBody>
      </p:sp>
      <p:sp>
        <p:nvSpPr>
          <p:cNvPr id="18" name="Rounded Rectangle 17"/>
          <p:cNvSpPr/>
          <p:nvPr/>
        </p:nvSpPr>
        <p:spPr>
          <a:xfrm>
            <a:off x="7360920" y="1646892"/>
            <a:ext cx="2194560" cy="329184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8069580" y="1921212"/>
            <a:ext cx="777240" cy="777240"/>
          </a:xfrm>
          <a:prstGeom prst="ellipse">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b="1" dirty="0">
                <a:solidFill>
                  <a:srgbClr val="FFFFFF"/>
                </a:solidFill>
                <a:latin typeface="Calibri"/>
              </a:rPr>
              <a:t>4</a:t>
            </a:r>
          </a:p>
        </p:txBody>
      </p:sp>
      <p:sp>
        <p:nvSpPr>
          <p:cNvPr id="20" name="TextBox 19"/>
          <p:cNvSpPr txBox="1"/>
          <p:nvPr/>
        </p:nvSpPr>
        <p:spPr>
          <a:xfrm>
            <a:off x="7360920" y="2835612"/>
            <a:ext cx="2194560" cy="914400"/>
          </a:xfrm>
          <a:prstGeom prst="rect">
            <a:avLst/>
          </a:prstGeom>
          <a:noFill/>
        </p:spPr>
        <p:txBody>
          <a:bodyPr wrap="square" lIns="45720" tIns="27432" rIns="45720" bIns="27432" anchor="t">
            <a:spAutoFit/>
          </a:bodyPr>
          <a:lstStyle/>
          <a:p>
            <a:pPr algn="ctr"/>
            <a:r>
              <a:rPr lang="en-US" sz="1800" b="1" i="0" dirty="0">
                <a:solidFill>
                  <a:srgbClr val="1E3A5F"/>
                </a:solidFill>
                <a:latin typeface="Calibri"/>
              </a:rPr>
              <a:t>Getting a Life</a:t>
            </a:r>
          </a:p>
        </p:txBody>
      </p:sp>
      <p:sp>
        <p:nvSpPr>
          <p:cNvPr id="21" name="TextBox 20"/>
          <p:cNvSpPr txBox="1"/>
          <p:nvPr/>
        </p:nvSpPr>
        <p:spPr>
          <a:xfrm>
            <a:off x="7498080" y="3932892"/>
            <a:ext cx="1920240" cy="914400"/>
          </a:xfrm>
          <a:prstGeom prst="rect">
            <a:avLst/>
          </a:prstGeom>
          <a:noFill/>
        </p:spPr>
        <p:txBody>
          <a:bodyPr wrap="square" lIns="45720" tIns="27432" rIns="45720" bIns="27432" anchor="t">
            <a:spAutoFit/>
          </a:bodyPr>
          <a:lstStyle/>
          <a:p>
            <a:pPr algn="ctr"/>
            <a:r>
              <a:rPr lang="en-US" sz="1400" b="0" i="0" dirty="0">
                <a:solidFill>
                  <a:srgbClr val="334455"/>
                </a:solidFill>
                <a:latin typeface="Calibri"/>
              </a:rPr>
              <a:t>Life outside treatment &gt; treatment itself</a:t>
            </a:r>
          </a:p>
        </p:txBody>
      </p:sp>
      <p:sp>
        <p:nvSpPr>
          <p:cNvPr id="22" name="Rounded Rectangle 21"/>
          <p:cNvSpPr/>
          <p:nvPr/>
        </p:nvSpPr>
        <p:spPr>
          <a:xfrm>
            <a:off x="9646920" y="1646892"/>
            <a:ext cx="2194560" cy="329184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10355580" y="1921212"/>
            <a:ext cx="777240" cy="777240"/>
          </a:xfrm>
          <a:prstGeom prst="ellipse">
            <a:avLst/>
          </a:prstGeom>
          <a:solidFill>
            <a:srgbClr val="1E3A5F"/>
          </a:solidFill>
          <a:ln>
            <a:noFill/>
          </a:ln>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b="1" dirty="0">
                <a:solidFill>
                  <a:srgbClr val="FFFFFF"/>
                </a:solidFill>
                <a:latin typeface="Calibri"/>
              </a:rPr>
              <a:t>5</a:t>
            </a:r>
          </a:p>
        </p:txBody>
      </p:sp>
      <p:sp>
        <p:nvSpPr>
          <p:cNvPr id="24" name="TextBox 23"/>
          <p:cNvSpPr txBox="1"/>
          <p:nvPr/>
        </p:nvSpPr>
        <p:spPr>
          <a:xfrm>
            <a:off x="9646920" y="2835612"/>
            <a:ext cx="2194560" cy="914400"/>
          </a:xfrm>
          <a:prstGeom prst="rect">
            <a:avLst/>
          </a:prstGeom>
          <a:noFill/>
        </p:spPr>
        <p:txBody>
          <a:bodyPr wrap="square" lIns="45720" tIns="27432" rIns="45720" bIns="27432" anchor="t">
            <a:spAutoFit/>
          </a:bodyPr>
          <a:lstStyle/>
          <a:p>
            <a:pPr algn="ctr"/>
            <a:r>
              <a:rPr lang="en-US" sz="1800" b="1" i="0" dirty="0">
                <a:solidFill>
                  <a:srgbClr val="1E3A5F"/>
                </a:solidFill>
                <a:latin typeface="Calibri"/>
              </a:rPr>
              <a:t>Conservative</a:t>
            </a:r>
          </a:p>
          <a:p>
            <a:pPr algn="ctr"/>
            <a:r>
              <a:rPr lang="en-US" sz="1800" b="1" i="0" dirty="0">
                <a:solidFill>
                  <a:srgbClr val="1E3A5F"/>
                </a:solidFill>
                <a:latin typeface="Calibri"/>
              </a:rPr>
              <a:t>Pharmacology</a:t>
            </a:r>
          </a:p>
        </p:txBody>
      </p:sp>
      <p:sp>
        <p:nvSpPr>
          <p:cNvPr id="25" name="TextBox 24"/>
          <p:cNvSpPr txBox="1"/>
          <p:nvPr/>
        </p:nvSpPr>
        <p:spPr>
          <a:xfrm>
            <a:off x="9784080" y="3932892"/>
            <a:ext cx="1920240" cy="701731"/>
          </a:xfrm>
          <a:prstGeom prst="rect">
            <a:avLst/>
          </a:prstGeom>
          <a:noFill/>
        </p:spPr>
        <p:txBody>
          <a:bodyPr wrap="square" lIns="45720" tIns="27432" rIns="45720" bIns="27432" anchor="t">
            <a:spAutoFit/>
          </a:bodyPr>
          <a:lstStyle/>
          <a:p>
            <a:pPr algn="ctr"/>
            <a:r>
              <a:rPr lang="en-US" sz="1400" b="0" i="0" dirty="0">
                <a:solidFill>
                  <a:srgbClr val="334455"/>
                </a:solidFill>
                <a:latin typeface="Calibri"/>
              </a:rPr>
              <a:t>Adjunctive; active comorbidity management</a:t>
            </a:r>
          </a:p>
        </p:txBody>
      </p:sp>
      <p:sp>
        <p:nvSpPr>
          <p:cNvPr id="26" name="Rounded Rectangle 25"/>
          <p:cNvSpPr/>
          <p:nvPr/>
        </p:nvSpPr>
        <p:spPr>
          <a:xfrm>
            <a:off x="502920" y="5167332"/>
            <a:ext cx="11247120" cy="868680"/>
          </a:xfrm>
          <a:prstGeom prst="roundRect">
            <a:avLst>
              <a:gd name="adj" fmla="val 2000"/>
            </a:avLst>
          </a:prstGeom>
          <a:solidFill>
            <a:srgbClr val="FAFBFC"/>
          </a:solidFill>
          <a:ln w="12700">
            <a:solidFill>
              <a:srgbClr val="E078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685800" y="5458332"/>
            <a:ext cx="10972800" cy="332399"/>
          </a:xfrm>
          <a:prstGeom prst="rect">
            <a:avLst/>
          </a:prstGeom>
          <a:noFill/>
        </p:spPr>
        <p:txBody>
          <a:bodyPr wrap="square" lIns="45720" tIns="27432" rIns="45720" bIns="27432" anchor="ctr">
            <a:spAutoFit/>
          </a:bodyPr>
          <a:lstStyle/>
          <a:p>
            <a:pPr algn="ctr"/>
            <a:r>
              <a:rPr lang="en-US" sz="1800" b="1" i="0" dirty="0">
                <a:solidFill>
                  <a:srgbClr val="1E3A5F"/>
                </a:solidFill>
                <a:latin typeface="Calibri"/>
              </a:rPr>
              <a:t>Today's question: what do we ADD/MODIFY when eating disorders are in the picture?</a:t>
            </a:r>
          </a:p>
        </p:txBody>
      </p:sp>
      <p:cxnSp>
        <p:nvCxnSpPr>
          <p:cNvPr id="28" name="Connector 27"/>
          <p:cNvCxnSpPr/>
          <p:nvPr/>
        </p:nvCxnSpPr>
        <p:spPr>
          <a:xfrm>
            <a:off x="502920" y="635508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0591495" y="6400800"/>
            <a:ext cx="1097280" cy="209288"/>
          </a:xfrm>
          <a:prstGeom prst="rect">
            <a:avLst/>
          </a:prstGeom>
          <a:noFill/>
        </p:spPr>
        <p:txBody>
          <a:bodyPr wrap="square" lIns="45720" tIns="27432" rIns="45720" bIns="27432" anchor="t">
            <a:spAutoFit/>
          </a:bodyPr>
          <a:lstStyle/>
          <a:p>
            <a:pPr algn="r"/>
            <a:endParaRPr/>
          </a:p>
        </p:txBody>
      </p:sp>
    </p:spTree>
    <p:extLst>
      <p:ext uri="{BB962C8B-B14F-4D97-AF65-F5344CB8AC3E}">
        <p14:creationId xmlns:p14="http://schemas.microsoft.com/office/powerpoint/2010/main" val="48193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411480"/>
            <a:ext cx="73152" cy="68580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04088" y="320040"/>
            <a:ext cx="10058400" cy="517065"/>
          </a:xfrm>
          <a:prstGeom prst="rect">
            <a:avLst/>
          </a:prstGeom>
          <a:noFill/>
        </p:spPr>
        <p:txBody>
          <a:bodyPr wrap="square" lIns="45720" tIns="27432" rIns="45720" bIns="27432" anchor="t">
            <a:spAutoFit/>
          </a:bodyPr>
          <a:lstStyle/>
          <a:p>
            <a:pPr algn="l"/>
            <a:r>
              <a:rPr lang="en-US" sz="3000" b="1" i="0" dirty="0">
                <a:solidFill>
                  <a:srgbClr val="1E3A5F"/>
                </a:solidFill>
                <a:latin typeface="Calibri"/>
              </a:rPr>
              <a:t>Why adapt GPM-A for BPD + eating disorders?</a:t>
            </a:r>
          </a:p>
        </p:txBody>
      </p:sp>
      <p:sp>
        <p:nvSpPr>
          <p:cNvPr id="4" name="TextBox 3"/>
          <p:cNvSpPr txBox="1"/>
          <p:nvPr/>
        </p:nvSpPr>
        <p:spPr>
          <a:xfrm>
            <a:off x="704088" y="868680"/>
            <a:ext cx="10058400" cy="332399"/>
          </a:xfrm>
          <a:prstGeom prst="rect">
            <a:avLst/>
          </a:prstGeom>
          <a:noFill/>
        </p:spPr>
        <p:txBody>
          <a:bodyPr wrap="square" lIns="45720" tIns="27432" rIns="45720" bIns="27432" anchor="t">
            <a:spAutoFit/>
          </a:bodyPr>
          <a:lstStyle/>
          <a:p>
            <a:pPr algn="l"/>
            <a:r>
              <a:rPr lang="en-US" b="0" i="1" dirty="0">
                <a:solidFill>
                  <a:srgbClr val="6B7785"/>
                </a:solidFill>
                <a:latin typeface="Calibri"/>
              </a:rPr>
              <a:t>A generalist approach when specialists are scarce</a:t>
            </a:r>
          </a:p>
        </p:txBody>
      </p:sp>
      <p:sp>
        <p:nvSpPr>
          <p:cNvPr id="6" name="Rounded Rectangle 5"/>
          <p:cNvSpPr/>
          <p:nvPr/>
        </p:nvSpPr>
        <p:spPr>
          <a:xfrm>
            <a:off x="502920" y="1691640"/>
            <a:ext cx="5532120" cy="219456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02920" y="1691640"/>
            <a:ext cx="164592" cy="219456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822960" y="1828800"/>
            <a:ext cx="1828800" cy="320040"/>
          </a:xfrm>
          <a:prstGeom prst="rect">
            <a:avLst/>
          </a:prstGeom>
          <a:noFill/>
        </p:spPr>
        <p:txBody>
          <a:bodyPr wrap="square" lIns="45720" tIns="27432" rIns="45720" bIns="27432" anchor="t">
            <a:spAutoFit/>
          </a:bodyPr>
          <a:lstStyle/>
          <a:p>
            <a:pPr algn="l"/>
            <a:r>
              <a:rPr lang="en-US" sz="1400" b="1" i="0" dirty="0">
                <a:solidFill>
                  <a:srgbClr val="E07856"/>
                </a:solidFill>
                <a:latin typeface="Calibri"/>
              </a:rPr>
              <a:t>ACCESS</a:t>
            </a:r>
          </a:p>
        </p:txBody>
      </p:sp>
      <p:sp>
        <p:nvSpPr>
          <p:cNvPr id="9" name="TextBox 8"/>
          <p:cNvSpPr txBox="1"/>
          <p:nvPr/>
        </p:nvSpPr>
        <p:spPr>
          <a:xfrm>
            <a:off x="822960" y="2103120"/>
            <a:ext cx="5074920" cy="332399"/>
          </a:xfrm>
          <a:prstGeom prst="rect">
            <a:avLst/>
          </a:prstGeom>
          <a:noFill/>
        </p:spPr>
        <p:txBody>
          <a:bodyPr wrap="square" lIns="45720" tIns="27432" rIns="45720" bIns="27432" anchor="t">
            <a:spAutoFit/>
          </a:bodyPr>
          <a:lstStyle/>
          <a:p>
            <a:pPr algn="l"/>
            <a:r>
              <a:rPr lang="en-US" sz="1800" b="1" i="0" dirty="0">
                <a:solidFill>
                  <a:srgbClr val="1E3A5F"/>
                </a:solidFill>
                <a:latin typeface="Calibri"/>
              </a:rPr>
              <a:t>Specialists for both disorders are scarce</a:t>
            </a:r>
          </a:p>
        </p:txBody>
      </p:sp>
      <p:sp>
        <p:nvSpPr>
          <p:cNvPr id="10" name="TextBox 9"/>
          <p:cNvSpPr txBox="1"/>
          <p:nvPr/>
        </p:nvSpPr>
        <p:spPr>
          <a:xfrm>
            <a:off x="822960" y="2947491"/>
            <a:ext cx="5074920" cy="609398"/>
          </a:xfrm>
          <a:prstGeom prst="rect">
            <a:avLst/>
          </a:prstGeom>
          <a:noFill/>
        </p:spPr>
        <p:txBody>
          <a:bodyPr wrap="square" lIns="45720" tIns="27432" rIns="45720" bIns="27432" anchor="t">
            <a:spAutoFit/>
          </a:bodyPr>
          <a:lstStyle/>
          <a:p>
            <a:pPr algn="l"/>
            <a:r>
              <a:rPr lang="en-US" b="0" i="0" dirty="0">
                <a:solidFill>
                  <a:srgbClr val="334455"/>
                </a:solidFill>
                <a:latin typeface="Calibri"/>
              </a:rPr>
              <a:t>Comorbidity is common; generalist care must reach both. </a:t>
            </a:r>
          </a:p>
        </p:txBody>
      </p:sp>
      <p:sp>
        <p:nvSpPr>
          <p:cNvPr id="11" name="Rounded Rectangle 10"/>
          <p:cNvSpPr/>
          <p:nvPr/>
        </p:nvSpPr>
        <p:spPr>
          <a:xfrm>
            <a:off x="6172200" y="1691640"/>
            <a:ext cx="5532120" cy="219456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6172200" y="1691640"/>
            <a:ext cx="164592" cy="219456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6492240" y="1828800"/>
            <a:ext cx="1828800" cy="270843"/>
          </a:xfrm>
          <a:prstGeom prst="rect">
            <a:avLst/>
          </a:prstGeom>
          <a:noFill/>
        </p:spPr>
        <p:txBody>
          <a:bodyPr wrap="square" lIns="45720" tIns="27432" rIns="45720" bIns="27432" anchor="t">
            <a:spAutoFit/>
          </a:bodyPr>
          <a:lstStyle/>
          <a:p>
            <a:pPr algn="l"/>
            <a:r>
              <a:rPr lang="en-US" sz="1400" b="1" i="0" dirty="0">
                <a:solidFill>
                  <a:srgbClr val="E07856"/>
                </a:solidFill>
                <a:latin typeface="Calibri"/>
              </a:rPr>
              <a:t>EARLY INTERVENTION</a:t>
            </a:r>
          </a:p>
        </p:txBody>
      </p:sp>
      <p:sp>
        <p:nvSpPr>
          <p:cNvPr id="14" name="TextBox 13"/>
          <p:cNvSpPr txBox="1"/>
          <p:nvPr/>
        </p:nvSpPr>
        <p:spPr>
          <a:xfrm>
            <a:off x="6492240" y="2103120"/>
            <a:ext cx="5074920" cy="332399"/>
          </a:xfrm>
          <a:prstGeom prst="rect">
            <a:avLst/>
          </a:prstGeom>
          <a:noFill/>
        </p:spPr>
        <p:txBody>
          <a:bodyPr wrap="square" lIns="45720" tIns="27432" rIns="45720" bIns="27432" anchor="t">
            <a:spAutoFit/>
          </a:bodyPr>
          <a:lstStyle/>
          <a:p>
            <a:pPr algn="l"/>
            <a:r>
              <a:rPr lang="en-US" sz="1800" b="1" i="0" dirty="0">
                <a:solidFill>
                  <a:srgbClr val="1E3A5F"/>
                </a:solidFill>
                <a:latin typeface="Calibri"/>
              </a:rPr>
              <a:t>Adolescence = best window to start the treatment</a:t>
            </a:r>
          </a:p>
        </p:txBody>
      </p:sp>
      <p:sp>
        <p:nvSpPr>
          <p:cNvPr id="15" name="TextBox 14"/>
          <p:cNvSpPr txBox="1"/>
          <p:nvPr/>
        </p:nvSpPr>
        <p:spPr>
          <a:xfrm>
            <a:off x="6492240" y="2947491"/>
            <a:ext cx="5074920" cy="609398"/>
          </a:xfrm>
          <a:prstGeom prst="rect">
            <a:avLst/>
          </a:prstGeom>
          <a:noFill/>
        </p:spPr>
        <p:txBody>
          <a:bodyPr wrap="square" lIns="45720" tIns="27432" rIns="45720" bIns="27432" anchor="t">
            <a:spAutoFit/>
          </a:bodyPr>
          <a:lstStyle/>
          <a:p>
            <a:pPr algn="l"/>
            <a:r>
              <a:rPr lang="en-US" b="0" i="0" dirty="0">
                <a:solidFill>
                  <a:srgbClr val="334455"/>
                </a:solidFill>
                <a:latin typeface="Calibri"/>
              </a:rPr>
              <a:t>Outcomes are better when we treat before chronicity sets in.</a:t>
            </a:r>
          </a:p>
        </p:txBody>
      </p:sp>
      <p:sp>
        <p:nvSpPr>
          <p:cNvPr id="16" name="Rounded Rectangle 15"/>
          <p:cNvSpPr/>
          <p:nvPr/>
        </p:nvSpPr>
        <p:spPr>
          <a:xfrm>
            <a:off x="502920" y="4069080"/>
            <a:ext cx="5532120" cy="219456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02920" y="4069080"/>
            <a:ext cx="164592" cy="219456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822960" y="4206240"/>
            <a:ext cx="1828800" cy="270843"/>
          </a:xfrm>
          <a:prstGeom prst="rect">
            <a:avLst/>
          </a:prstGeom>
          <a:noFill/>
        </p:spPr>
        <p:txBody>
          <a:bodyPr wrap="square" lIns="45720" tIns="27432" rIns="45720" bIns="27432" anchor="t">
            <a:spAutoFit/>
          </a:bodyPr>
          <a:lstStyle/>
          <a:p>
            <a:pPr algn="l"/>
            <a:r>
              <a:rPr lang="en-US" sz="1400" b="1" i="0" dirty="0">
                <a:solidFill>
                  <a:srgbClr val="E07856"/>
                </a:solidFill>
                <a:latin typeface="Calibri"/>
              </a:rPr>
              <a:t>SPECIFICITY</a:t>
            </a:r>
          </a:p>
        </p:txBody>
      </p:sp>
      <p:sp>
        <p:nvSpPr>
          <p:cNvPr id="19" name="TextBox 18"/>
          <p:cNvSpPr txBox="1"/>
          <p:nvPr/>
        </p:nvSpPr>
        <p:spPr>
          <a:xfrm>
            <a:off x="822960" y="4480560"/>
            <a:ext cx="5074920" cy="332399"/>
          </a:xfrm>
          <a:prstGeom prst="rect">
            <a:avLst/>
          </a:prstGeom>
          <a:noFill/>
        </p:spPr>
        <p:txBody>
          <a:bodyPr wrap="square" lIns="45720" tIns="27432" rIns="45720" bIns="27432" anchor="t">
            <a:spAutoFit/>
          </a:bodyPr>
          <a:lstStyle/>
          <a:p>
            <a:pPr algn="l"/>
            <a:r>
              <a:rPr lang="en-US" sz="1800" b="1" i="0" dirty="0">
                <a:solidFill>
                  <a:srgbClr val="1E3A5F"/>
                </a:solidFill>
                <a:latin typeface="Calibri"/>
              </a:rPr>
              <a:t>BPD treatment alone misses ED psychopathology</a:t>
            </a:r>
          </a:p>
        </p:txBody>
      </p:sp>
      <p:sp>
        <p:nvSpPr>
          <p:cNvPr id="20" name="TextBox 19"/>
          <p:cNvSpPr txBox="1"/>
          <p:nvPr/>
        </p:nvSpPr>
        <p:spPr>
          <a:xfrm>
            <a:off x="822960" y="5324931"/>
            <a:ext cx="5074920" cy="332399"/>
          </a:xfrm>
          <a:prstGeom prst="rect">
            <a:avLst/>
          </a:prstGeom>
          <a:noFill/>
        </p:spPr>
        <p:txBody>
          <a:bodyPr wrap="square" lIns="45720" tIns="27432" rIns="45720" bIns="27432" anchor="t">
            <a:spAutoFit/>
          </a:bodyPr>
          <a:lstStyle/>
          <a:p>
            <a:pPr algn="l"/>
            <a:r>
              <a:rPr lang="en-US" b="0" i="0" dirty="0">
                <a:solidFill>
                  <a:srgbClr val="334455"/>
                </a:solidFill>
                <a:latin typeface="Calibri"/>
              </a:rPr>
              <a:t>We add ED-specific interventions to existing GPM-A.</a:t>
            </a:r>
          </a:p>
        </p:txBody>
      </p:sp>
      <p:sp>
        <p:nvSpPr>
          <p:cNvPr id="21" name="Rounded Rectangle 20"/>
          <p:cNvSpPr/>
          <p:nvPr/>
        </p:nvSpPr>
        <p:spPr>
          <a:xfrm>
            <a:off x="6172200" y="4069080"/>
            <a:ext cx="5532120" cy="2194560"/>
          </a:xfrm>
          <a:prstGeom prst="roundRect">
            <a:avLst>
              <a:gd name="adj" fmla="val 2000"/>
            </a:avLst>
          </a:prstGeom>
          <a:solidFill>
            <a:srgbClr val="EEF2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6172200" y="4069080"/>
            <a:ext cx="164592" cy="2194560"/>
          </a:xfrm>
          <a:prstGeom prst="rect">
            <a:avLst/>
          </a:prstGeom>
          <a:solidFill>
            <a:srgbClr val="E078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6492240" y="4206240"/>
            <a:ext cx="1828800" cy="270843"/>
          </a:xfrm>
          <a:prstGeom prst="rect">
            <a:avLst/>
          </a:prstGeom>
          <a:noFill/>
        </p:spPr>
        <p:txBody>
          <a:bodyPr wrap="square" lIns="45720" tIns="27432" rIns="45720" bIns="27432" anchor="t">
            <a:spAutoFit/>
          </a:bodyPr>
          <a:lstStyle/>
          <a:p>
            <a:pPr algn="l"/>
            <a:r>
              <a:rPr lang="en-US" sz="1400" b="1" dirty="0">
                <a:solidFill>
                  <a:srgbClr val="E07856"/>
                </a:solidFill>
                <a:latin typeface="Calibri"/>
              </a:rPr>
              <a:t>STEPPED-CARE</a:t>
            </a:r>
            <a:endParaRPr lang="en-US" sz="1400" b="1" i="0" dirty="0">
              <a:solidFill>
                <a:srgbClr val="E07856"/>
              </a:solidFill>
              <a:latin typeface="Calibri"/>
            </a:endParaRPr>
          </a:p>
        </p:txBody>
      </p:sp>
      <p:sp>
        <p:nvSpPr>
          <p:cNvPr id="24" name="TextBox 23"/>
          <p:cNvSpPr txBox="1"/>
          <p:nvPr/>
        </p:nvSpPr>
        <p:spPr>
          <a:xfrm>
            <a:off x="6492240" y="4480560"/>
            <a:ext cx="5074920" cy="332399"/>
          </a:xfrm>
          <a:prstGeom prst="rect">
            <a:avLst/>
          </a:prstGeom>
          <a:noFill/>
        </p:spPr>
        <p:txBody>
          <a:bodyPr wrap="square" lIns="45720" tIns="27432" rIns="45720" bIns="27432" anchor="t">
            <a:spAutoFit/>
          </a:bodyPr>
          <a:lstStyle/>
          <a:p>
            <a:pPr algn="l"/>
            <a:r>
              <a:rPr lang="en-US" sz="1800" b="1" i="0" dirty="0">
                <a:solidFill>
                  <a:srgbClr val="1E3A5F"/>
                </a:solidFill>
                <a:latin typeface="Calibri"/>
              </a:rPr>
              <a:t>Specialized care for non-responders</a:t>
            </a:r>
          </a:p>
        </p:txBody>
      </p:sp>
      <p:sp>
        <p:nvSpPr>
          <p:cNvPr id="25" name="TextBox 24"/>
          <p:cNvSpPr txBox="1"/>
          <p:nvPr/>
        </p:nvSpPr>
        <p:spPr>
          <a:xfrm>
            <a:off x="6492240" y="5324931"/>
            <a:ext cx="5074920" cy="332399"/>
          </a:xfrm>
          <a:prstGeom prst="rect">
            <a:avLst/>
          </a:prstGeom>
          <a:noFill/>
        </p:spPr>
        <p:txBody>
          <a:bodyPr wrap="square" lIns="45720" tIns="27432" rIns="45720" bIns="27432" anchor="t">
            <a:spAutoFit/>
          </a:bodyPr>
          <a:lstStyle/>
          <a:p>
            <a:pPr algn="l"/>
            <a:r>
              <a:rPr lang="en-US" b="0" i="0" dirty="0">
                <a:solidFill>
                  <a:srgbClr val="334455"/>
                </a:solidFill>
                <a:latin typeface="Calibri"/>
              </a:rPr>
              <a:t>Step up for severe or treatment-resistant cases.</a:t>
            </a:r>
          </a:p>
        </p:txBody>
      </p:sp>
      <p:sp>
        <p:nvSpPr>
          <p:cNvPr id="26" name="TextBox 25"/>
          <p:cNvSpPr txBox="1"/>
          <p:nvPr/>
        </p:nvSpPr>
        <p:spPr>
          <a:xfrm>
            <a:off x="502920" y="6397221"/>
            <a:ext cx="11155680" cy="301621"/>
          </a:xfrm>
          <a:prstGeom prst="rect">
            <a:avLst/>
          </a:prstGeom>
          <a:noFill/>
        </p:spPr>
        <p:txBody>
          <a:bodyPr wrap="square" lIns="45720" tIns="27432" rIns="45720" bIns="27432" anchor="t">
            <a:spAutoFit/>
          </a:bodyPr>
          <a:lstStyle/>
          <a:p>
            <a:pPr algn="ctr"/>
            <a:r>
              <a:rPr lang="en-US" sz="1600" b="0" i="1" dirty="0">
                <a:solidFill>
                  <a:srgbClr val="6B7785"/>
                </a:solidFill>
                <a:latin typeface="Calibri"/>
              </a:rPr>
              <a:t>Generalist-first, specialist-when-needed — same logic as GPM-A.</a:t>
            </a:r>
          </a:p>
        </p:txBody>
      </p:sp>
      <p:cxnSp>
        <p:nvCxnSpPr>
          <p:cNvPr id="27" name="Connector 26"/>
          <p:cNvCxnSpPr/>
          <p:nvPr/>
        </p:nvCxnSpPr>
        <p:spPr>
          <a:xfrm>
            <a:off x="518465" y="6720840"/>
            <a:ext cx="11185855" cy="0"/>
          </a:xfrm>
          <a:prstGeom prst="line">
            <a:avLst/>
          </a:prstGeom>
          <a:ln w="6350">
            <a:solidFill>
              <a:srgbClr val="D0D7DE"/>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0591495" y="6400800"/>
            <a:ext cx="1097280" cy="209288"/>
          </a:xfrm>
          <a:prstGeom prst="rect">
            <a:avLst/>
          </a:prstGeom>
          <a:noFill/>
        </p:spPr>
        <p:txBody>
          <a:bodyPr wrap="square" lIns="45720" tIns="27432" rIns="45720" bIns="27432" anchor="t">
            <a:spAutoFit/>
          </a:bodyPr>
          <a:lstStyle/>
          <a:p>
            <a:pPr algn="r"/>
            <a:r>
              <a:rPr lang="en-US" sz="1000" b="0" i="0" dirty="0">
                <a:solidFill>
                  <a:srgbClr val="6B7785"/>
                </a:solidFill>
                <a:latin typeface="Calibri"/>
              </a:rPr>
              <a:t>GPM-AED  •  8 / 21</a:t>
            </a:r>
          </a:p>
        </p:txBody>
      </p:sp>
    </p:spTree>
    <p:extLst>
      <p:ext uri="{BB962C8B-B14F-4D97-AF65-F5344CB8AC3E}">
        <p14:creationId xmlns:p14="http://schemas.microsoft.com/office/powerpoint/2010/main" val="2913603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2B7F00E-3A83-1142-8BCB-C7DDC4894DFB}">
  <we:reference id="wa200010001" version="1.0.0.1" store="en-US" storeType="OMEX"/>
  <we:alternateReferences>
    <we:reference id="WA200010001" version="1.0.0.1" store="" storeType="OMEX"/>
  </we:alternateReferences>
  <we:properties>
    <we:property name="claude.fileId" value="&quot;14b482e0-fa68-41a0-af96-47c4163b4f52&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2632</TotalTime>
  <Words>5046</Words>
  <Application>Microsoft Macintosh PowerPoint</Application>
  <PresentationFormat>Widescreen</PresentationFormat>
  <Paragraphs>454</Paragraphs>
  <Slides>23</Slides>
  <Notes>23</Notes>
  <HiddenSlides>2</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Aptos</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Marcelo Brañas</cp:lastModifiedBy>
  <cp:revision>78</cp:revision>
  <dcterms:created xsi:type="dcterms:W3CDTF">2013-01-27T09:14:16Z</dcterms:created>
  <dcterms:modified xsi:type="dcterms:W3CDTF">2026-05-03T21:42:44Z</dcterms:modified>
  <cp:category/>
</cp:coreProperties>
</file>